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309" r:id="rId3"/>
    <p:sldId id="257" r:id="rId4"/>
    <p:sldId id="301" r:id="rId5"/>
    <p:sldId id="258" r:id="rId6"/>
    <p:sldId id="259" r:id="rId7"/>
    <p:sldId id="294" r:id="rId8"/>
    <p:sldId id="260" r:id="rId9"/>
    <p:sldId id="285" r:id="rId10"/>
    <p:sldId id="261" r:id="rId11"/>
    <p:sldId id="302" r:id="rId12"/>
    <p:sldId id="262" r:id="rId13"/>
    <p:sldId id="286" r:id="rId14"/>
    <p:sldId id="299" r:id="rId15"/>
    <p:sldId id="263" r:id="rId16"/>
    <p:sldId id="264" r:id="rId17"/>
    <p:sldId id="303" r:id="rId18"/>
    <p:sldId id="265" r:id="rId19"/>
    <p:sldId id="304" r:id="rId20"/>
    <p:sldId id="266" r:id="rId21"/>
    <p:sldId id="289" r:id="rId22"/>
    <p:sldId id="305" r:id="rId23"/>
    <p:sldId id="267" r:id="rId24"/>
    <p:sldId id="300" r:id="rId25"/>
    <p:sldId id="287" r:id="rId26"/>
    <p:sldId id="268" r:id="rId27"/>
    <p:sldId id="288" r:id="rId28"/>
    <p:sldId id="306" r:id="rId29"/>
    <p:sldId id="269" r:id="rId30"/>
    <p:sldId id="291" r:id="rId31"/>
    <p:sldId id="292" r:id="rId32"/>
    <p:sldId id="270" r:id="rId33"/>
    <p:sldId id="297" r:id="rId34"/>
    <p:sldId id="311" r:id="rId35"/>
    <p:sldId id="298" r:id="rId36"/>
    <p:sldId id="307" r:id="rId37"/>
    <p:sldId id="293" r:id="rId38"/>
    <p:sldId id="271" r:id="rId39"/>
    <p:sldId id="308" r:id="rId40"/>
    <p:sldId id="290" r:id="rId41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46FF"/>
    <a:srgbClr val="088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233"/>
    <p:restoredTop sz="94686"/>
  </p:normalViewPr>
  <p:slideViewPr>
    <p:cSldViewPr>
      <p:cViewPr varScale="1">
        <p:scale>
          <a:sx n="109" d="100"/>
          <a:sy n="109" d="100"/>
        </p:scale>
        <p:origin x="15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>
            <a:extLst>
              <a:ext uri="{FF2B5EF4-FFF2-40B4-BE49-F238E27FC236}">
                <a16:creationId xmlns:a16="http://schemas.microsoft.com/office/drawing/2014/main" id="{C534CE3E-9780-1D4F-BDFE-859B17B334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3" charset="0"/>
                <a:ea typeface="ＭＳ Ｐゴシック" pitchFamily="-103" charset="-128"/>
                <a:cs typeface="ＭＳ Ｐゴシック" pitchFamily="-103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7" name="Rectangle 1027">
            <a:extLst>
              <a:ext uri="{FF2B5EF4-FFF2-40B4-BE49-F238E27FC236}">
                <a16:creationId xmlns:a16="http://schemas.microsoft.com/office/drawing/2014/main" id="{B6AF4BEB-CF21-3E40-A640-50D710017A8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3" charset="0"/>
                <a:ea typeface="ＭＳ Ｐゴシック" pitchFamily="-103" charset="-128"/>
                <a:cs typeface="ＭＳ Ｐゴシック" pitchFamily="-103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1028">
            <a:extLst>
              <a:ext uri="{FF2B5EF4-FFF2-40B4-BE49-F238E27FC236}">
                <a16:creationId xmlns:a16="http://schemas.microsoft.com/office/drawing/2014/main" id="{0F1B740F-56CC-FB49-BDE6-8F9F0330982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1029">
            <a:extLst>
              <a:ext uri="{FF2B5EF4-FFF2-40B4-BE49-F238E27FC236}">
                <a16:creationId xmlns:a16="http://schemas.microsoft.com/office/drawing/2014/main" id="{757411AE-FFA9-FD47-9C66-E1CF7F029FA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31750" name="Rectangle 1030">
            <a:extLst>
              <a:ext uri="{FF2B5EF4-FFF2-40B4-BE49-F238E27FC236}">
                <a16:creationId xmlns:a16="http://schemas.microsoft.com/office/drawing/2014/main" id="{912A1C22-0D4C-FB47-8AB2-3BCC9DE938B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3" charset="0"/>
                <a:ea typeface="ＭＳ Ｐゴシック" pitchFamily="-103" charset="-128"/>
                <a:cs typeface="ＭＳ Ｐゴシック" pitchFamily="-103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51" name="Rectangle 1031">
            <a:extLst>
              <a:ext uri="{FF2B5EF4-FFF2-40B4-BE49-F238E27FC236}">
                <a16:creationId xmlns:a16="http://schemas.microsoft.com/office/drawing/2014/main" id="{9380DA83-48B5-7148-A4CC-66E0981567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348945-DF89-C14C-B29E-8D50753BB47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3" charset="0"/>
        <a:ea typeface="ＭＳ Ｐゴシック" pitchFamily="-10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3" charset="0"/>
        <a:ea typeface="ＭＳ Ｐゴシック" pitchFamily="-10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3" charset="0"/>
        <a:ea typeface="ＭＳ Ｐゴシック" pitchFamily="-10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3" charset="0"/>
        <a:ea typeface="ＭＳ Ｐゴシック" pitchFamily="-10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31">
            <a:extLst>
              <a:ext uri="{FF2B5EF4-FFF2-40B4-BE49-F238E27FC236}">
                <a16:creationId xmlns:a16="http://schemas.microsoft.com/office/drawing/2014/main" id="{C28CE676-E539-CD4E-B570-E69154181C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C140ACB-E04F-354B-A1BC-A30DD7C354F7}" type="slidenum">
              <a:rPr lang="fr-FR" altLang="fr-FR" sz="1200"/>
              <a:pPr/>
              <a:t>1</a:t>
            </a:fld>
            <a:endParaRPr lang="fr-FR" altLang="fr-FR" sz="1200"/>
          </a:p>
        </p:txBody>
      </p:sp>
      <p:sp>
        <p:nvSpPr>
          <p:cNvPr id="16386" name="Rectangle 1026">
            <a:extLst>
              <a:ext uri="{FF2B5EF4-FFF2-40B4-BE49-F238E27FC236}">
                <a16:creationId xmlns:a16="http://schemas.microsoft.com/office/drawing/2014/main" id="{A5B79997-67D5-924C-95D1-953297971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1027">
            <a:extLst>
              <a:ext uri="{FF2B5EF4-FFF2-40B4-BE49-F238E27FC236}">
                <a16:creationId xmlns:a16="http://schemas.microsoft.com/office/drawing/2014/main" id="{5D386653-CAA7-A54C-90C2-6F6BBDF22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31">
            <a:extLst>
              <a:ext uri="{FF2B5EF4-FFF2-40B4-BE49-F238E27FC236}">
                <a16:creationId xmlns:a16="http://schemas.microsoft.com/office/drawing/2014/main" id="{B42EFA9A-8744-C048-9BAD-C1CEC16235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ECE2A8-7D5E-5147-A69B-B71FB622A513}" type="slidenum">
              <a:rPr lang="fr-FR" altLang="fr-FR" sz="1200"/>
              <a:pPr/>
              <a:t>13</a:t>
            </a:fld>
            <a:endParaRPr lang="fr-FR" altLang="fr-FR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ED88458A-8B3B-6641-A936-800A6EEC5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191C5E2-6339-4346-9A37-1C6286922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1">
            <a:extLst>
              <a:ext uri="{FF2B5EF4-FFF2-40B4-BE49-F238E27FC236}">
                <a16:creationId xmlns:a16="http://schemas.microsoft.com/office/drawing/2014/main" id="{0BDE5672-1EF9-9346-A9E1-0DE145A6C2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F362CB-3354-E14B-BA6D-2E0EB1AFD33B}" type="slidenum">
              <a:rPr lang="fr-FR" altLang="fr-FR" sz="1200"/>
              <a:pPr/>
              <a:t>14</a:t>
            </a:fld>
            <a:endParaRPr lang="fr-FR" altLang="fr-FR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A22DD776-2CC6-D642-8782-9F0754FB98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65E9F40-8745-8947-91F5-FB2B4D3BB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31">
            <a:extLst>
              <a:ext uri="{FF2B5EF4-FFF2-40B4-BE49-F238E27FC236}">
                <a16:creationId xmlns:a16="http://schemas.microsoft.com/office/drawing/2014/main" id="{136A03C5-239F-554D-B127-98F14E00E5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40533BC-81A3-444D-AB3A-C4F4AD321C4A}" type="slidenum">
              <a:rPr lang="fr-FR" altLang="fr-FR" sz="1200"/>
              <a:pPr/>
              <a:t>15</a:t>
            </a:fld>
            <a:endParaRPr lang="fr-FR" altLang="fr-FR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E60F66EA-5308-9144-8250-DC472C97A1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D1F98B4-4EB1-A34B-9F31-36AD0C365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31">
            <a:extLst>
              <a:ext uri="{FF2B5EF4-FFF2-40B4-BE49-F238E27FC236}">
                <a16:creationId xmlns:a16="http://schemas.microsoft.com/office/drawing/2014/main" id="{4736F048-74E7-A74E-94AE-A4A9E41D0A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85A9FB-FA67-B343-BF74-6BF1DFAEEF29}" type="slidenum">
              <a:rPr lang="fr-FR" altLang="fr-FR" sz="1200"/>
              <a:pPr/>
              <a:t>16</a:t>
            </a:fld>
            <a:endParaRPr lang="fr-FR" altLang="fr-FR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861EA037-A82F-884A-845F-8BD833EBB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57F811A-7717-FA4A-A5F5-6A75ED3A1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031">
            <a:extLst>
              <a:ext uri="{FF2B5EF4-FFF2-40B4-BE49-F238E27FC236}">
                <a16:creationId xmlns:a16="http://schemas.microsoft.com/office/drawing/2014/main" id="{DC84A9F8-5CB0-0F42-B5E6-303BCB9380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00F2B6-D64F-EB45-89D7-95D274A6E82A}" type="slidenum">
              <a:rPr lang="fr-FR" altLang="fr-FR" sz="1200"/>
              <a:pPr/>
              <a:t>18</a:t>
            </a:fld>
            <a:endParaRPr lang="fr-FR" altLang="fr-FR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01C6087-AE40-DF4D-B484-D55FB3D700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6546184-CE30-F04F-93E5-478BA9FB0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031">
            <a:extLst>
              <a:ext uri="{FF2B5EF4-FFF2-40B4-BE49-F238E27FC236}">
                <a16:creationId xmlns:a16="http://schemas.microsoft.com/office/drawing/2014/main" id="{609AE6E6-3150-DC44-BDD6-9C9C97B539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8626F6-A42D-D94B-B0EC-EE851195DE93}" type="slidenum">
              <a:rPr lang="fr-FR" altLang="fr-FR" sz="1200"/>
              <a:pPr/>
              <a:t>20</a:t>
            </a:fld>
            <a:endParaRPr lang="fr-FR" altLang="fr-FR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54BF0388-40F4-714B-8059-DE68497611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48165A1-62BF-6447-9177-81B0B162B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031">
            <a:extLst>
              <a:ext uri="{FF2B5EF4-FFF2-40B4-BE49-F238E27FC236}">
                <a16:creationId xmlns:a16="http://schemas.microsoft.com/office/drawing/2014/main" id="{7682BB9F-37CB-1E4B-AF53-9071D1746B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F972E05-31EE-B344-A6B5-BBF1275BED21}" type="slidenum">
              <a:rPr lang="fr-FR" altLang="fr-FR" sz="1200"/>
              <a:pPr/>
              <a:t>21</a:t>
            </a:fld>
            <a:endParaRPr lang="fr-FR" altLang="fr-FR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3835F90B-FDE8-344D-BADC-EBDA08787B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C5ED842B-2598-A941-87C8-6E753B2A4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31">
            <a:extLst>
              <a:ext uri="{FF2B5EF4-FFF2-40B4-BE49-F238E27FC236}">
                <a16:creationId xmlns:a16="http://schemas.microsoft.com/office/drawing/2014/main" id="{A9BC2C91-721F-724E-BEDD-2668DBC8E1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01E037-9D5C-924C-82EE-861978B3FF4C}" type="slidenum">
              <a:rPr lang="fr-FR" altLang="fr-FR" sz="1200"/>
              <a:pPr/>
              <a:t>23</a:t>
            </a:fld>
            <a:endParaRPr lang="fr-FR" altLang="fr-FR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FFB7117-10D3-E446-92E4-7D24C4D28A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B48ED78-1188-E04F-9DEB-921DC2B6A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031">
            <a:extLst>
              <a:ext uri="{FF2B5EF4-FFF2-40B4-BE49-F238E27FC236}">
                <a16:creationId xmlns:a16="http://schemas.microsoft.com/office/drawing/2014/main" id="{75A8FB1C-989B-C845-883F-A82F0CC595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8B9F21-1917-6E43-926C-36889DE1488F}" type="slidenum">
              <a:rPr lang="fr-FR" altLang="fr-FR" sz="1200"/>
              <a:pPr/>
              <a:t>25</a:t>
            </a:fld>
            <a:endParaRPr lang="fr-FR" altLang="fr-FR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918D90BB-5DD2-E147-A71A-EADB57D45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BA273AEE-6587-E94F-97FD-34A0F1BF7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031">
            <a:extLst>
              <a:ext uri="{FF2B5EF4-FFF2-40B4-BE49-F238E27FC236}">
                <a16:creationId xmlns:a16="http://schemas.microsoft.com/office/drawing/2014/main" id="{E52B23F4-B791-C14A-819B-895996E6FD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E93860-A447-614C-8D01-5D912ADBD8BF}" type="slidenum">
              <a:rPr lang="fr-FR" altLang="fr-FR" sz="1200"/>
              <a:pPr/>
              <a:t>26</a:t>
            </a:fld>
            <a:endParaRPr lang="fr-FR" altLang="fr-FR" sz="12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15EA13EE-CDE5-954B-8085-156BD3BD7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A87E85AA-1729-F34C-A716-EAAF158BB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1">
            <a:extLst>
              <a:ext uri="{FF2B5EF4-FFF2-40B4-BE49-F238E27FC236}">
                <a16:creationId xmlns:a16="http://schemas.microsoft.com/office/drawing/2014/main" id="{5BF6A0AD-4B87-674E-BD9D-3B6E0DA821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2805CE-3F12-A542-9A52-D9034703A03E}" type="slidenum">
              <a:rPr lang="fr-FR" altLang="fr-FR" sz="1200"/>
              <a:pPr/>
              <a:t>3</a:t>
            </a:fld>
            <a:endParaRPr lang="fr-FR" altLang="fr-FR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F6015620-1C12-6F4B-8E33-AB3394D7EA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2979BAD-F662-6248-911E-2702269B3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031">
            <a:extLst>
              <a:ext uri="{FF2B5EF4-FFF2-40B4-BE49-F238E27FC236}">
                <a16:creationId xmlns:a16="http://schemas.microsoft.com/office/drawing/2014/main" id="{9361FF17-EB33-F84B-8146-2F9D4AF2AF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7261C4-3C15-4346-BF6B-3F5F9CCE26B5}" type="slidenum">
              <a:rPr lang="fr-FR" altLang="fr-FR" sz="1200"/>
              <a:pPr/>
              <a:t>27</a:t>
            </a:fld>
            <a:endParaRPr lang="fr-FR" altLang="fr-FR" sz="12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71E3AA70-183A-2643-9B44-9092C037EA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A60B1D3-1166-5548-9201-A313F3732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031">
            <a:extLst>
              <a:ext uri="{FF2B5EF4-FFF2-40B4-BE49-F238E27FC236}">
                <a16:creationId xmlns:a16="http://schemas.microsoft.com/office/drawing/2014/main" id="{C039AFD0-3A1F-B44C-9F95-064E0A8A8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4DBF6E-A54F-C440-8529-940C13858158}" type="slidenum">
              <a:rPr lang="fr-FR" altLang="fr-FR" sz="1200"/>
              <a:pPr/>
              <a:t>29</a:t>
            </a:fld>
            <a:endParaRPr lang="fr-FR" altLang="fr-FR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C41B8F91-A2E1-0D4C-8400-E9EB2F1497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5F04DDB7-7A02-3145-8F57-F176A7BCD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031">
            <a:extLst>
              <a:ext uri="{FF2B5EF4-FFF2-40B4-BE49-F238E27FC236}">
                <a16:creationId xmlns:a16="http://schemas.microsoft.com/office/drawing/2014/main" id="{0FB76FCB-3755-C549-9A0B-BB7E0EBDAE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70B7B0-6630-D04B-A427-FEA94A647AF4}" type="slidenum">
              <a:rPr lang="fr-FR" altLang="fr-FR" sz="1200"/>
              <a:pPr/>
              <a:t>30</a:t>
            </a:fld>
            <a:endParaRPr lang="fr-FR" altLang="fr-FR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7BDE3226-1284-694B-8F2B-228D03531C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528084CD-FF2E-DC4A-96E1-CF4DB039D2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31">
            <a:extLst>
              <a:ext uri="{FF2B5EF4-FFF2-40B4-BE49-F238E27FC236}">
                <a16:creationId xmlns:a16="http://schemas.microsoft.com/office/drawing/2014/main" id="{A7446698-295B-3D4A-84E5-4996D881D4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2122F7-872F-4E4B-BD0F-8C6B39781DE9}" type="slidenum">
              <a:rPr lang="fr-FR" altLang="fr-FR" sz="1200"/>
              <a:pPr/>
              <a:t>31</a:t>
            </a:fld>
            <a:endParaRPr lang="fr-FR" altLang="fr-FR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4DC88E58-ADB6-EF4C-8DD9-871E59DB37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CAED2B0-1BD4-8145-8F3D-562A7AB0D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31">
            <a:extLst>
              <a:ext uri="{FF2B5EF4-FFF2-40B4-BE49-F238E27FC236}">
                <a16:creationId xmlns:a16="http://schemas.microsoft.com/office/drawing/2014/main" id="{BB131808-9A56-1B4A-AD5B-65216FA329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D82763-5C91-D041-A0D8-8B9878D8A6E5}" type="slidenum">
              <a:rPr lang="fr-FR" altLang="fr-FR" sz="1200"/>
              <a:pPr/>
              <a:t>32</a:t>
            </a:fld>
            <a:endParaRPr lang="fr-FR" altLang="fr-FR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47B4B0E8-621C-874D-8302-79D9F13C4A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BD49A596-A155-5743-988B-B1F9C9EE5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CD51E989-C637-454C-99CB-41E53A16FB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B630B90-21BB-7E41-9E26-E98988F4325D}" type="slidenum">
              <a:rPr lang="fr-FR" altLang="fr-FR" sz="1200">
                <a:cs typeface="Arial" panose="020B0604020202020204" pitchFamily="34" charset="0"/>
              </a:rPr>
              <a:pPr/>
              <a:t>33</a:t>
            </a:fld>
            <a:endParaRPr lang="fr-FR" altLang="fr-FR" sz="1200">
              <a:cs typeface="Arial" panose="020B0604020202020204" pitchFamily="34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19C8184E-95B7-0440-8836-D9679B5DB4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32AF92F-CF0B-EC47-9039-99145FC9D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CC6F22DF-DCA6-D448-AB1A-705BF62777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9E96CE-E08E-8143-980E-8A1C7DF02EBD}" type="slidenum">
              <a:rPr lang="fr-FR" altLang="fr-FR" sz="1200">
                <a:cs typeface="Arial" panose="020B0604020202020204" pitchFamily="34" charset="0"/>
              </a:rPr>
              <a:pPr/>
              <a:t>35</a:t>
            </a:fld>
            <a:endParaRPr lang="fr-FR" altLang="fr-FR" sz="1200">
              <a:cs typeface="Arial" panose="020B0604020202020204" pitchFamily="34" charset="0"/>
            </a:endParaRPr>
          </a:p>
        </p:txBody>
      </p:sp>
      <p:sp>
        <p:nvSpPr>
          <p:cNvPr id="74754" name="Rectangle 1026">
            <a:extLst>
              <a:ext uri="{FF2B5EF4-FFF2-40B4-BE49-F238E27FC236}">
                <a16:creationId xmlns:a16="http://schemas.microsoft.com/office/drawing/2014/main" id="{046A2FA4-7AAB-424B-AF08-C9A1C70F5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1027">
            <a:extLst>
              <a:ext uri="{FF2B5EF4-FFF2-40B4-BE49-F238E27FC236}">
                <a16:creationId xmlns:a16="http://schemas.microsoft.com/office/drawing/2014/main" id="{7A83DBA8-1F49-3E49-879E-BDEF136FF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031">
            <a:extLst>
              <a:ext uri="{FF2B5EF4-FFF2-40B4-BE49-F238E27FC236}">
                <a16:creationId xmlns:a16="http://schemas.microsoft.com/office/drawing/2014/main" id="{D996A06E-76EC-E141-9039-460DDED8E5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9DF45C4-1F6B-8A4B-9EA8-C9E429795247}" type="slidenum">
              <a:rPr lang="fr-FR" altLang="fr-FR" sz="1200"/>
              <a:pPr/>
              <a:t>37</a:t>
            </a:fld>
            <a:endParaRPr lang="fr-FR" altLang="fr-FR" sz="12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C7443FD5-3E00-E249-9922-47D210622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ADE9F7D-76DF-CC46-A05E-AE3667C96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031">
            <a:extLst>
              <a:ext uri="{FF2B5EF4-FFF2-40B4-BE49-F238E27FC236}">
                <a16:creationId xmlns:a16="http://schemas.microsoft.com/office/drawing/2014/main" id="{AD489B08-8D7B-4348-979B-54E7FF7D7D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A5616A-A0D1-F947-B9DE-07A903C6D239}" type="slidenum">
              <a:rPr lang="fr-FR" altLang="fr-FR" sz="1200"/>
              <a:pPr/>
              <a:t>38</a:t>
            </a:fld>
            <a:endParaRPr lang="fr-FR" altLang="fr-FR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6F0F8E70-4E89-234E-8415-D4E2ED6BF6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70CBA46-535B-CE4D-BD44-2380A5EB3B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031">
            <a:extLst>
              <a:ext uri="{FF2B5EF4-FFF2-40B4-BE49-F238E27FC236}">
                <a16:creationId xmlns:a16="http://schemas.microsoft.com/office/drawing/2014/main" id="{C6F57852-0E64-784D-AD7A-70F593FB0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EEF7C6-40FF-CD46-A0F8-89981F805969}" type="slidenum">
              <a:rPr lang="fr-FR" altLang="fr-FR" sz="1200"/>
              <a:pPr/>
              <a:t>40</a:t>
            </a:fld>
            <a:endParaRPr lang="fr-FR" altLang="fr-FR" sz="120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A5575351-4656-6642-B9DB-38BAEFF334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B7F28C41-26C1-C24D-B49B-A27E115AE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31">
            <a:extLst>
              <a:ext uri="{FF2B5EF4-FFF2-40B4-BE49-F238E27FC236}">
                <a16:creationId xmlns:a16="http://schemas.microsoft.com/office/drawing/2014/main" id="{46ECCCFD-6AEA-1C4E-972F-A78EC38513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C3F2361-E444-6F43-ADE9-0B81AAEA8937}" type="slidenum">
              <a:rPr lang="fr-FR" altLang="fr-FR" sz="1200"/>
              <a:pPr/>
              <a:t>5</a:t>
            </a:fld>
            <a:endParaRPr lang="fr-FR" altLang="fr-FR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4D8DB35-A60F-A246-B955-778C3E7171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0942C3F-7F11-EF4C-AC71-3E6728321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31">
            <a:extLst>
              <a:ext uri="{FF2B5EF4-FFF2-40B4-BE49-F238E27FC236}">
                <a16:creationId xmlns:a16="http://schemas.microsoft.com/office/drawing/2014/main" id="{80C25A8B-10F8-5243-B31C-6CE8D843B6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51ECB12-EF5F-844D-AB95-D286EC78D0E3}" type="slidenum">
              <a:rPr lang="fr-FR" altLang="fr-FR" sz="1200"/>
              <a:pPr/>
              <a:t>6</a:t>
            </a:fld>
            <a:endParaRPr lang="fr-FR" altLang="fr-FR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F98B5755-F1D7-9646-A634-4AB1821036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BFB2CCE-BFD5-7B4D-AA12-7DB1F540A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31">
            <a:extLst>
              <a:ext uri="{FF2B5EF4-FFF2-40B4-BE49-F238E27FC236}">
                <a16:creationId xmlns:a16="http://schemas.microsoft.com/office/drawing/2014/main" id="{A8CC5D26-4AC0-3D46-9DA1-819E4A9E8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79D35C-45F2-2F45-BDB3-50E5C1211570}" type="slidenum">
              <a:rPr lang="fr-FR" altLang="fr-FR" sz="1200"/>
              <a:pPr/>
              <a:t>7</a:t>
            </a:fld>
            <a:endParaRPr lang="fr-FR" altLang="fr-FR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5947ABA5-D9DF-214D-8662-9285068F65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B04F4E8-78FF-F849-9FB3-7D1DF232E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31">
            <a:extLst>
              <a:ext uri="{FF2B5EF4-FFF2-40B4-BE49-F238E27FC236}">
                <a16:creationId xmlns:a16="http://schemas.microsoft.com/office/drawing/2014/main" id="{65237445-C648-4348-B271-6CB2E24FE6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EE6E6F-5D48-FA40-BB50-34C4C71B7969}" type="slidenum">
              <a:rPr lang="fr-FR" altLang="fr-FR" sz="1200"/>
              <a:pPr/>
              <a:t>8</a:t>
            </a:fld>
            <a:endParaRPr lang="fr-FR" altLang="fr-FR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5DFECAF8-30CB-0A4D-9D5D-6882CF3A53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C975A55-8D60-C94C-B612-8DB203848F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31">
            <a:extLst>
              <a:ext uri="{FF2B5EF4-FFF2-40B4-BE49-F238E27FC236}">
                <a16:creationId xmlns:a16="http://schemas.microsoft.com/office/drawing/2014/main" id="{DAB13FDC-F9DF-3C44-BDDA-7BCCCC167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8140F7-5418-4A49-84E6-D1AB331469D3}" type="slidenum">
              <a:rPr lang="fr-FR" altLang="fr-FR" sz="1200"/>
              <a:pPr/>
              <a:t>9</a:t>
            </a:fld>
            <a:endParaRPr lang="fr-FR" altLang="fr-FR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393442F-3609-8841-91A1-698AD0AD71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6D7CBE1-CDBC-A642-A0CD-0A4ACF3F7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>
            <a:extLst>
              <a:ext uri="{FF2B5EF4-FFF2-40B4-BE49-F238E27FC236}">
                <a16:creationId xmlns:a16="http://schemas.microsoft.com/office/drawing/2014/main" id="{E2741231-F230-A348-8449-2AE042EBD9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CDAE30-FA58-2147-886F-7C7C9750FB1B}" type="slidenum">
              <a:rPr lang="fr-FR" altLang="fr-FR" sz="1200"/>
              <a:pPr/>
              <a:t>10</a:t>
            </a:fld>
            <a:endParaRPr lang="fr-FR" altLang="fr-FR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0E7CEDDC-E7F6-4849-9D8B-7FA635BE1A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341A328-F270-4440-882C-407DC3005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31">
            <a:extLst>
              <a:ext uri="{FF2B5EF4-FFF2-40B4-BE49-F238E27FC236}">
                <a16:creationId xmlns:a16="http://schemas.microsoft.com/office/drawing/2014/main" id="{2662AF3C-EF6D-9B41-975E-5DE03EE107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579AD6B-6385-0048-AF22-883E8BB133F6}" type="slidenum">
              <a:rPr lang="fr-FR" altLang="fr-FR" sz="1200"/>
              <a:pPr/>
              <a:t>12</a:t>
            </a:fld>
            <a:endParaRPr lang="fr-FR" altLang="fr-FR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7903504F-BCC9-6B43-A573-1E6387BEA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1D3C259-56F9-7A43-BEFD-4AAD9EBCDA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036C81-C8CF-9142-A394-98E34B19F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5C9E63-6B89-2E4E-9564-A8DCD57CAC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AFB0C5-8BAD-364E-9D4C-1C71247ED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9E7CF-9AF9-1041-8320-96F91E6390A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875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C53316-9699-434D-9784-7AA3160911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23CD8D-F5CB-3B45-9BF8-591951BB00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F8F206-77DA-1341-B7BB-D3E84F9202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764CE-1D9A-A444-9950-4E837B78BDA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477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7442D6-7DC4-CE48-BCB1-B0C7D057D7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9C053D-1F5F-A84F-BF09-BD33FAF5A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D0D3B8-DE66-3A44-B784-ADB44A33C5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98724-2D09-DD48-ACD6-FA96ABF27E6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7102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8B4329-D6A0-5141-B8E1-704AED4D53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F1B36A-D56E-4644-BEBE-5F6167F73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584106-C62A-8A4E-9815-945499CC2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A303A-9D3D-2F43-B5A9-DF8EFECCC77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098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DD9689-73C6-9F45-8916-EE13849808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B357BB-173F-344A-B872-35ADD85CD1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9A3250-5C1A-8441-A428-DC2AAE5115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A365C-7B81-A84C-A98D-7C13BBCBF3E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749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CCFD87-7A50-6140-9092-590BF8715E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7E1889-EF87-804E-BCAE-A1BF105D89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7F66AC-AFB5-884C-AF17-8F0AF1F1E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14EF2-08EB-DA4B-83DA-6B38D52FE38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412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3CCCB9-2E4B-F340-90E4-5CA9C3D16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28D4F8-952C-3848-9B5D-93D18640AB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00AF42-E2A9-FF4D-9C8D-E1D8DC3A0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25AAB-2797-5A42-AFB2-F69E53DB244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396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3869AD-6581-D042-BA20-4B2AD86BDE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86AD0A-BEBD-3B4A-97C4-85BB4491D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68650C8-0057-DB47-80CD-347749DDEA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74728A-4982-8A4F-A514-31E6A7EAD63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394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D9ACBC-6DB1-3E41-94FF-8D0DABF10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6D40D57-6A61-E441-BCD8-72345F9368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AC4D99B-2E85-3D41-86B1-C2F2C8ACE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6E113-0005-9F41-B821-75D1E793BC5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1368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96F6E24-93CE-4041-BEC7-55AABCF825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132138-105B-3A46-A9EF-0A1F596F83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9C6F8C-4B47-B141-926A-D7C24D23BA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F1A43-9CAA-C844-9988-3A4D30BE345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357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C10A7-78C6-F241-890C-3FDA21DE7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898ECC-6B0E-414A-8702-BA54B49D59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E00885-3B36-7142-8697-88C290BFAD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C474E-F22B-7643-8062-3A7C94F3B5F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365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55C9E-1324-AA45-B8E6-3302F48CA5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3DB072-6698-2C4B-9BA4-2983575CE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BC908A-9367-F642-89E1-2A399D72A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4D660-5A42-3143-8876-C5FD484E9B8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198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C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61FA861-098F-1448-9278-603EF0B0F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1FC631-1161-F340-B89C-EC4054EA6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186AD7-8163-E345-B6B7-32FABCABAB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3" charset="0"/>
                <a:ea typeface="ＭＳ Ｐゴシック" pitchFamily="-103" charset="-128"/>
                <a:cs typeface="ＭＳ Ｐゴシック" pitchFamily="-103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BDC22E7-40EC-AC41-966D-710424574D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3" charset="0"/>
                <a:ea typeface="ＭＳ Ｐゴシック" pitchFamily="-103" charset="-128"/>
                <a:cs typeface="ＭＳ Ｐゴシック" pitchFamily="-103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947E749-4B97-5843-9613-6974DEDB62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18F5F2-D279-9546-8E43-D9BB8E98F30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  <a:ea typeface="ＭＳ Ｐゴシック" pitchFamily="-103" charset="-128"/>
          <a:cs typeface="ＭＳ Ｐゴシック" pitchFamily="-10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  <a:ea typeface="ＭＳ Ｐゴシック" pitchFamily="-103" charset="-128"/>
          <a:cs typeface="ＭＳ Ｐゴシック" pitchFamily="-10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  <a:ea typeface="ＭＳ Ｐゴシック" pitchFamily="-103" charset="-128"/>
          <a:cs typeface="ＭＳ Ｐゴシック" pitchFamily="-10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  <a:ea typeface="ＭＳ Ｐゴシック" pitchFamily="-103" charset="-128"/>
          <a:cs typeface="ＭＳ Ｐゴシック" pitchFamily="-10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  <a:ea typeface="ＭＳ Ｐゴシック" pitchFamily="-103" charset="-128"/>
          <a:cs typeface="ＭＳ Ｐゴシック" pitchFamily="-10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  <a:ea typeface="ＭＳ Ｐゴシック" pitchFamily="-103" charset="-128"/>
          <a:cs typeface="ＭＳ Ｐゴシック" pitchFamily="-10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  <a:ea typeface="ＭＳ Ｐゴシック" pitchFamily="-103" charset="-128"/>
          <a:cs typeface="ＭＳ Ｐゴシック" pitchFamily="-10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  <a:ea typeface="ＭＳ Ｐゴシック" pitchFamily="-103" charset="-128"/>
          <a:cs typeface="ＭＳ Ｐゴシック" pitchFamily="-10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FB32B55D-9EFB-714D-99DA-4FFB0EFFE5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333375"/>
            <a:ext cx="8534400" cy="1511300"/>
          </a:xfrm>
          <a:noFill/>
          <a:ln w="63500">
            <a:solidFill>
              <a:srgbClr val="00000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4800" b="1">
                <a:solidFill>
                  <a:srgbClr val="000002"/>
                </a:solidFill>
              </a:rPr>
              <a:t> La Révolution française et le Ier Empire</a:t>
            </a:r>
            <a:endParaRPr lang="fr-FR" altLang="fr-FR">
              <a:solidFill>
                <a:srgbClr val="000002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98C0D69-1D8C-6843-BDE3-ED084BFD26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7544" y="2060848"/>
            <a:ext cx="8534400" cy="4183360"/>
          </a:xfrm>
          <a:noFill/>
        </p:spPr>
        <p:txBody>
          <a:bodyPr/>
          <a:lstStyle/>
          <a:p>
            <a:pPr algn="l" eaLnBrk="1" hangingPunct="1"/>
            <a:r>
              <a:rPr lang="fr-FR" altLang="fr-FR" dirty="0">
                <a:solidFill>
                  <a:srgbClr val="000002"/>
                </a:solidFill>
              </a:rPr>
              <a:t>Un examen de la Révolution en 3 temps : </a:t>
            </a:r>
          </a:p>
          <a:p>
            <a:pPr algn="l" eaLnBrk="1" hangingPunct="1"/>
            <a:r>
              <a:rPr lang="fr-FR" altLang="fr-FR" dirty="0">
                <a:solidFill>
                  <a:srgbClr val="000002"/>
                </a:solidFill>
              </a:rPr>
              <a:t>-&gt; Ses origines et son déclenchement</a:t>
            </a:r>
          </a:p>
          <a:p>
            <a:pPr algn="l" eaLnBrk="1" hangingPunct="1"/>
            <a:r>
              <a:rPr lang="fr-FR" altLang="fr-FR" u="sng" dirty="0">
                <a:solidFill>
                  <a:srgbClr val="3846FF"/>
                </a:solidFill>
              </a:rPr>
              <a:t>I) La France des Lumières (XVIIIe)</a:t>
            </a:r>
          </a:p>
          <a:p>
            <a:pPr algn="l" eaLnBrk="1" hangingPunct="1"/>
            <a:r>
              <a:rPr lang="fr-FR" altLang="fr-FR" b="1" dirty="0">
                <a:solidFill>
                  <a:srgbClr val="002060"/>
                </a:solidFill>
              </a:rPr>
              <a:t>-&gt; Son déroulement :</a:t>
            </a:r>
          </a:p>
          <a:p>
            <a:pPr algn="l" eaLnBrk="1" hangingPunct="1"/>
            <a:r>
              <a:rPr lang="fr-FR" altLang="fr-FR" b="1" u="sng" dirty="0">
                <a:solidFill>
                  <a:srgbClr val="3846FF"/>
                </a:solidFill>
              </a:rPr>
              <a:t>II) La Révolution Française (1789-1799)</a:t>
            </a:r>
          </a:p>
          <a:p>
            <a:pPr algn="l" eaLnBrk="1" hangingPunct="1"/>
            <a:r>
              <a:rPr lang="fr-FR" altLang="fr-FR" dirty="0">
                <a:solidFill>
                  <a:srgbClr val="000002"/>
                </a:solidFill>
              </a:rPr>
              <a:t>-&gt; Ses répercussions en France et en Europe (Ier Empire)</a:t>
            </a:r>
          </a:p>
          <a:p>
            <a:pPr algn="l" eaLnBrk="1" hangingPunct="1"/>
            <a:r>
              <a:rPr lang="fr-FR" altLang="fr-FR" u="sng" dirty="0">
                <a:solidFill>
                  <a:srgbClr val="3846FF"/>
                </a:solidFill>
              </a:rPr>
              <a:t>III) Le Ier Empire (1799-1815) (TD11)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CEAE7D92-C0F7-2748-B7AD-A967F42CF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77200" cy="1143000"/>
          </a:xfrm>
        </p:spPr>
        <p:txBody>
          <a:bodyPr/>
          <a:lstStyle/>
          <a:p>
            <a:pPr algn="l" eaLnBrk="1" hangingPunct="1"/>
            <a:r>
              <a:rPr lang="fr-FR" altLang="fr-FR" sz="3200" b="1" u="sng">
                <a:solidFill>
                  <a:srgbClr val="000002"/>
                </a:solidFill>
              </a:rPr>
              <a:t>1.3. Les exemples anglais et américains</a:t>
            </a:r>
            <a:endParaRPr lang="fr-FR" altLang="fr-FR" u="sng">
              <a:solidFill>
                <a:srgbClr val="000002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76CB2DA-0919-E14D-A1BB-774E53BBD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2672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fr-FR" altLang="fr-FR" u="sng">
                <a:solidFill>
                  <a:srgbClr val="000002"/>
                </a:solidFill>
              </a:rPr>
              <a:t>le « modèle » anglais</a:t>
            </a:r>
          </a:p>
          <a:p>
            <a:pPr eaLnBrk="1" hangingPunct="1">
              <a:buFontTx/>
              <a:buNone/>
            </a:pPr>
            <a:r>
              <a:rPr lang="fr-FR" altLang="fr-FR">
                <a:solidFill>
                  <a:srgbClr val="000002"/>
                </a:solidFill>
              </a:rPr>
              <a:t>1679 : Habeas Corpus </a:t>
            </a:r>
            <a:r>
              <a:rPr lang="fr-FR" altLang="fr-FR" sz="2400">
                <a:solidFill>
                  <a:srgbClr val="000002"/>
                </a:solidFill>
              </a:rPr>
              <a:t>(fin des arrestations arbitraires)</a:t>
            </a:r>
          </a:p>
          <a:p>
            <a:pPr eaLnBrk="1" hangingPunct="1">
              <a:buFontTx/>
              <a:buNone/>
            </a:pPr>
            <a:r>
              <a:rPr lang="fr-FR" altLang="fr-FR">
                <a:solidFill>
                  <a:srgbClr val="000002"/>
                </a:solidFill>
              </a:rPr>
              <a:t>1689 : Déclaration des Droits </a:t>
            </a:r>
            <a:r>
              <a:rPr lang="fr-FR" altLang="fr-FR" sz="2400">
                <a:solidFill>
                  <a:srgbClr val="000002"/>
                </a:solidFill>
              </a:rPr>
              <a:t>(le pouvoir de voter les lois au Parlement)</a:t>
            </a:r>
          </a:p>
          <a:p>
            <a:pPr eaLnBrk="1" hangingPunct="1">
              <a:buFontTx/>
              <a:buNone/>
            </a:pPr>
            <a:endParaRPr lang="fr-FR" altLang="fr-FR">
              <a:solidFill>
                <a:srgbClr val="000002"/>
              </a:solidFill>
            </a:endParaRPr>
          </a:p>
          <a:p>
            <a:pPr eaLnBrk="1" hangingPunct="1">
              <a:buFontTx/>
              <a:buChar char="-"/>
            </a:pPr>
            <a:r>
              <a:rPr lang="fr-FR" altLang="fr-FR" u="sng">
                <a:solidFill>
                  <a:srgbClr val="000002"/>
                </a:solidFill>
              </a:rPr>
              <a:t>le vent de la Liberté (d</a:t>
            </a:r>
            <a:r>
              <a:rPr lang="ja-JP" altLang="fr-FR" u="sng">
                <a:solidFill>
                  <a:srgbClr val="000002"/>
                </a:solidFill>
              </a:rPr>
              <a:t>’</a:t>
            </a:r>
            <a:r>
              <a:rPr lang="fr-FR" altLang="ja-JP" u="sng">
                <a:solidFill>
                  <a:srgbClr val="000002"/>
                </a:solidFill>
              </a:rPr>
              <a:t>Amérique)</a:t>
            </a:r>
          </a:p>
          <a:p>
            <a:pPr eaLnBrk="1" hangingPunct="1">
              <a:buFontTx/>
              <a:buNone/>
            </a:pPr>
            <a:r>
              <a:rPr lang="fr-FR" altLang="fr-FR">
                <a:solidFill>
                  <a:srgbClr val="000002"/>
                </a:solidFill>
              </a:rPr>
              <a:t>1776 : Déclaration d</a:t>
            </a:r>
            <a:r>
              <a:rPr lang="ja-JP" altLang="fr-FR">
                <a:solidFill>
                  <a:srgbClr val="000002"/>
                </a:solidFill>
              </a:rPr>
              <a:t>’</a:t>
            </a:r>
            <a:r>
              <a:rPr lang="fr-FR" altLang="ja-JP">
                <a:solidFill>
                  <a:srgbClr val="000002"/>
                </a:solidFill>
              </a:rPr>
              <a:t>Indépendance</a:t>
            </a:r>
          </a:p>
          <a:p>
            <a:pPr eaLnBrk="1" hangingPunct="1">
              <a:buFontTx/>
              <a:buNone/>
            </a:pPr>
            <a:r>
              <a:rPr lang="fr-FR" altLang="fr-FR">
                <a:solidFill>
                  <a:srgbClr val="000002"/>
                </a:solidFill>
              </a:rPr>
              <a:t>1787 : constitution américaine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1D9EB-F8D9-E143-B735-B391CC44F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9716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Q2 : quel était l’état de la France en 1789 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1ADF6943-A49A-8748-AAF7-4D5D2F12B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endParaRPr lang="fr-FR" altLang="fr-FR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1B8128F-F7E7-1048-9EB3-5E8BA6FDD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431213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 b="1" u="sng" dirty="0">
                <a:solidFill>
                  <a:srgbClr val="000002"/>
                </a:solidFill>
              </a:rPr>
              <a:t>1.4. La France en 1789 : une situation bloquée</a:t>
            </a:r>
            <a:endParaRPr lang="fr-FR" altLang="fr-FR" u="sng" dirty="0">
              <a:solidFill>
                <a:srgbClr val="000002"/>
              </a:solidFill>
            </a:endParaRPr>
          </a:p>
          <a:p>
            <a:pPr algn="just" eaLnBrk="1" hangingPunct="1">
              <a:buFontTx/>
              <a:buNone/>
            </a:pPr>
            <a:r>
              <a:rPr lang="fr-FR" altLang="fr-FR" dirty="0">
                <a:solidFill>
                  <a:srgbClr val="000002"/>
                </a:solidFill>
              </a:rPr>
              <a:t>• </a:t>
            </a:r>
            <a:r>
              <a:rPr lang="fr-FR" altLang="fr-FR" u="sng" dirty="0">
                <a:solidFill>
                  <a:srgbClr val="000002"/>
                </a:solidFill>
              </a:rPr>
              <a:t>Une conjonction de difficultés de nature différentes</a:t>
            </a:r>
          </a:p>
          <a:p>
            <a:pPr eaLnBrk="1" hangingPunct="1">
              <a:buFontTx/>
              <a:buChar char="-"/>
            </a:pPr>
            <a:r>
              <a:rPr lang="fr-FR" altLang="ja-JP" dirty="0">
                <a:solidFill>
                  <a:srgbClr val="000002"/>
                </a:solidFill>
              </a:rPr>
              <a:t>la crise économique et sociale </a:t>
            </a:r>
            <a:endParaRPr lang="fr-FR" altLang="fr-FR" dirty="0">
              <a:solidFill>
                <a:srgbClr val="000002"/>
              </a:solidFill>
            </a:endParaRPr>
          </a:p>
        </p:txBody>
      </p:sp>
      <p:pic>
        <p:nvPicPr>
          <p:cNvPr id="31748" name="Image 3" descr="Graph1789Hat4e-2006-150.jpg">
            <a:extLst>
              <a:ext uri="{FF2B5EF4-FFF2-40B4-BE49-F238E27FC236}">
                <a16:creationId xmlns:a16="http://schemas.microsoft.com/office/drawing/2014/main" id="{61CAF0ED-1EC1-4F4B-8B63-9FE469A15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29749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CEEE5D2B-AD0F-9143-8BC8-9B52D4D54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E3BACEF-3BDE-D748-9C5A-AA3D4EA51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8674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fr-FR" altLang="fr-FR">
                <a:solidFill>
                  <a:srgbClr val="000002"/>
                </a:solidFill>
              </a:rPr>
              <a:t>La crise financière</a:t>
            </a:r>
          </a:p>
          <a:p>
            <a:pPr eaLnBrk="1" hangingPunct="1">
              <a:buFontTx/>
              <a:buNone/>
            </a:pPr>
            <a:endParaRPr lang="fr-FR" altLang="fr-FR"/>
          </a:p>
          <a:p>
            <a:pPr eaLnBrk="1" hangingPunct="1">
              <a:buFontTx/>
              <a:buNone/>
            </a:pPr>
            <a:endParaRPr lang="fr-FR" altLang="fr-FR"/>
          </a:p>
          <a:p>
            <a:pPr eaLnBrk="1" hangingPunct="1">
              <a:buFontTx/>
              <a:buNone/>
            </a:pPr>
            <a:endParaRPr lang="fr-FR" altLang="fr-FR"/>
          </a:p>
        </p:txBody>
      </p:sp>
      <p:pic>
        <p:nvPicPr>
          <p:cNvPr id="33796" name="Image 6" descr="BudgRoyal1789-Bor2-2006-150.jpg">
            <a:extLst>
              <a:ext uri="{FF2B5EF4-FFF2-40B4-BE49-F238E27FC236}">
                <a16:creationId xmlns:a16="http://schemas.microsoft.com/office/drawing/2014/main" id="{907D0FFC-3419-A749-9444-9B0AEE462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19100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Image 7" descr="BudgetRoyal1788-150.jpg">
            <a:extLst>
              <a:ext uri="{FF2B5EF4-FFF2-40B4-BE49-F238E27FC236}">
                <a16:creationId xmlns:a16="http://schemas.microsoft.com/office/drawing/2014/main" id="{E33784DA-4E90-C540-B155-57CA2B4BA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2667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59D91966-2B9C-FC4A-A9F6-2AC930664F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2A2F244-11A8-024A-A797-EBDF412E8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8674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fr-FR" altLang="fr-FR">
                <a:solidFill>
                  <a:srgbClr val="000002"/>
                </a:solidFill>
              </a:rPr>
              <a:t>La crise politique</a:t>
            </a:r>
          </a:p>
        </p:txBody>
      </p:sp>
      <p:pic>
        <p:nvPicPr>
          <p:cNvPr id="35844" name="Image 4" descr="Gravure1789Hat4e-2006-96.jpg">
            <a:extLst>
              <a:ext uri="{FF2B5EF4-FFF2-40B4-BE49-F238E27FC236}">
                <a16:creationId xmlns:a16="http://schemas.microsoft.com/office/drawing/2014/main" id="{4E9D604E-01FA-E542-91EC-39CF76FC7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733800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Image 5" descr="PortraitLouisXVI1778Nathan2e2001150.jpg">
            <a:extLst>
              <a:ext uri="{FF2B5EF4-FFF2-40B4-BE49-F238E27FC236}">
                <a16:creationId xmlns:a16="http://schemas.microsoft.com/office/drawing/2014/main" id="{14DFD369-154F-2A48-9E4B-07B0F2EB3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44613"/>
            <a:ext cx="3505200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7A19B7F0-F086-D642-9AF9-5F70A193E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602FCFF-4AB9-6646-A4B0-2A3EC9A1F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058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 dirty="0">
                <a:solidFill>
                  <a:srgbClr val="000002"/>
                </a:solidFill>
              </a:rPr>
              <a:t>• </a:t>
            </a:r>
            <a:r>
              <a:rPr lang="fr-FR" altLang="fr-FR" u="sng" dirty="0">
                <a:solidFill>
                  <a:srgbClr val="000002"/>
                </a:solidFill>
              </a:rPr>
              <a:t>Le blocage de la situation politique</a:t>
            </a:r>
          </a:p>
          <a:p>
            <a:pPr eaLnBrk="1" hangingPunct="1">
              <a:buFontTx/>
              <a:buNone/>
            </a:pPr>
            <a:endParaRPr lang="fr-FR" altLang="fr-FR" dirty="0">
              <a:solidFill>
                <a:srgbClr val="000002"/>
              </a:solidFill>
            </a:endParaRPr>
          </a:p>
          <a:p>
            <a:pPr algn="just" eaLnBrk="1" hangingPunct="1">
              <a:buFontTx/>
              <a:buChar char="-"/>
            </a:pPr>
            <a:r>
              <a:rPr lang="fr-FR" altLang="fr-FR" dirty="0">
                <a:solidFill>
                  <a:srgbClr val="000002"/>
                </a:solidFill>
              </a:rPr>
              <a:t>l</a:t>
            </a:r>
            <a:r>
              <a:rPr lang="ja-JP" altLang="fr-FR">
                <a:solidFill>
                  <a:srgbClr val="000002"/>
                </a:solidFill>
              </a:rPr>
              <a:t>’</a:t>
            </a:r>
            <a:r>
              <a:rPr lang="fr-FR" altLang="ja-JP" dirty="0">
                <a:solidFill>
                  <a:srgbClr val="000002"/>
                </a:solidFill>
              </a:rPr>
              <a:t>échec des tentatives de réformes royales</a:t>
            </a:r>
          </a:p>
          <a:p>
            <a:pPr eaLnBrk="1" hangingPunct="1">
              <a:buFontTx/>
              <a:buChar char="-"/>
            </a:pPr>
            <a:endParaRPr lang="fr-FR" altLang="fr-FR" dirty="0">
              <a:solidFill>
                <a:srgbClr val="000002"/>
              </a:solidFill>
            </a:endParaRPr>
          </a:p>
          <a:p>
            <a:pPr eaLnBrk="1" hangingPunct="1">
              <a:buFontTx/>
              <a:buChar char="-"/>
            </a:pPr>
            <a:r>
              <a:rPr lang="fr-FR" altLang="fr-FR" dirty="0">
                <a:solidFill>
                  <a:srgbClr val="000002"/>
                </a:solidFill>
              </a:rPr>
              <a:t>la convocation des </a:t>
            </a:r>
            <a:r>
              <a:rPr lang="fr-FR" altLang="fr-FR" dirty="0">
                <a:solidFill>
                  <a:srgbClr val="0000FF"/>
                </a:solidFill>
              </a:rPr>
              <a:t>Etats Généraux </a:t>
            </a:r>
            <a:r>
              <a:rPr lang="fr-FR" altLang="fr-FR" dirty="0">
                <a:solidFill>
                  <a:srgbClr val="000002"/>
                </a:solidFill>
              </a:rPr>
              <a:t>et la question de leur organisation </a:t>
            </a:r>
            <a:r>
              <a:rPr lang="fr-FR" altLang="fr-FR" sz="2400" dirty="0">
                <a:solidFill>
                  <a:srgbClr val="000002"/>
                </a:solidFill>
              </a:rPr>
              <a:t>(nombre de représentants élus des trois ordres, règle de vote des députés des trois ordres)</a:t>
            </a:r>
          </a:p>
          <a:p>
            <a:pPr eaLnBrk="1" hangingPunct="1">
              <a:buFontTx/>
              <a:buNone/>
            </a:pPr>
            <a:endParaRPr lang="fr-FR" altLang="fr-FR" dirty="0">
              <a:solidFill>
                <a:srgbClr val="000002"/>
              </a:solidFill>
            </a:endParaRPr>
          </a:p>
          <a:p>
            <a:pPr eaLnBrk="1" hangingPunct="1">
              <a:buFontTx/>
              <a:buChar char="-"/>
            </a:pPr>
            <a:r>
              <a:rPr lang="fr-FR" altLang="fr-FR" dirty="0">
                <a:solidFill>
                  <a:srgbClr val="000002"/>
                </a:solidFill>
              </a:rPr>
              <a:t>la rédaction des </a:t>
            </a:r>
            <a:r>
              <a:rPr lang="fr-FR" altLang="fr-FR" dirty="0">
                <a:solidFill>
                  <a:srgbClr val="0000FF"/>
                </a:solidFill>
              </a:rPr>
              <a:t>cahiers de doléances </a:t>
            </a:r>
            <a:r>
              <a:rPr lang="fr-FR" altLang="fr-FR" sz="2400" dirty="0">
                <a:solidFill>
                  <a:srgbClr val="000000"/>
                </a:solidFill>
              </a:rPr>
              <a:t>(dans le cadre de la convocation des Etats Généraux)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DA95D46E-E0A7-324A-82D8-5227AFAED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8001000" cy="990600"/>
          </a:xfrm>
        </p:spPr>
        <p:txBody>
          <a:bodyPr/>
          <a:lstStyle/>
          <a:p>
            <a:pPr algn="l" eaLnBrk="1" hangingPunct="1"/>
            <a:r>
              <a:rPr lang="fr-FR" altLang="fr-FR" b="1">
                <a:solidFill>
                  <a:srgbClr val="000090"/>
                </a:solidFill>
              </a:rPr>
              <a:t>II) La Révolution française</a:t>
            </a:r>
            <a:endParaRPr lang="fr-FR" altLang="fr-FR">
              <a:solidFill>
                <a:srgbClr val="000090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328D370-6450-7448-94B4-05FFE180A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914400"/>
            <a:ext cx="8893175" cy="4114800"/>
          </a:xfrm>
          <a:noFill/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fr-FR" altLang="fr-FR" b="1" u="sng">
                <a:solidFill>
                  <a:srgbClr val="000090"/>
                </a:solidFill>
              </a:rPr>
              <a:t>2.1. La révolution bourgeoise et la monarchie constitutionnelle (1789-1792)</a:t>
            </a:r>
            <a:endParaRPr lang="fr-FR" altLang="fr-FR" u="sng">
              <a:solidFill>
                <a:srgbClr val="000090"/>
              </a:solidFill>
            </a:endParaRPr>
          </a:p>
          <a:p>
            <a:pPr marL="609600" indent="-609600" eaLnBrk="1" hangingPunct="1">
              <a:buFontTx/>
              <a:buAutoNum type="alphaLcParenR"/>
            </a:pPr>
            <a:r>
              <a:rPr lang="fr-FR" altLang="fr-FR">
                <a:solidFill>
                  <a:srgbClr val="000090"/>
                </a:solidFill>
              </a:rPr>
              <a:t>1789 ou la fin de la monarchie absolue</a:t>
            </a:r>
          </a:p>
          <a:p>
            <a:pPr marL="609600" indent="-609600" eaLnBrk="1" hangingPunct="1">
              <a:buFontTx/>
              <a:buChar char="-"/>
            </a:pPr>
            <a:r>
              <a:rPr lang="fr-FR" altLang="fr-FR">
                <a:solidFill>
                  <a:srgbClr val="000090"/>
                </a:solidFill>
              </a:rPr>
              <a:t>la révolution des députés</a:t>
            </a:r>
          </a:p>
        </p:txBody>
      </p:sp>
      <p:pic>
        <p:nvPicPr>
          <p:cNvPr id="39940" name="Image 3" descr="640px-Serment_du_Jeu_de_Paume_-_Jacques-Louis_David.jpeg">
            <a:extLst>
              <a:ext uri="{FF2B5EF4-FFF2-40B4-BE49-F238E27FC236}">
                <a16:creationId xmlns:a16="http://schemas.microsoft.com/office/drawing/2014/main" id="{DB8A0AA7-5B88-8C46-833C-48FA4F6A9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3738"/>
            <a:ext cx="4832350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ZoneTexte 4">
            <a:extLst>
              <a:ext uri="{FF2B5EF4-FFF2-40B4-BE49-F238E27FC236}">
                <a16:creationId xmlns:a16="http://schemas.microsoft.com/office/drawing/2014/main" id="{553356C8-B6A3-6B4C-B07D-33B1680A6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5562600"/>
            <a:ext cx="4308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000090"/>
                </a:solidFill>
              </a:rPr>
              <a:t>Le serment du Jeu de Paume,</a:t>
            </a:r>
          </a:p>
          <a:p>
            <a:r>
              <a:rPr lang="fr-FR" altLang="fr-FR">
                <a:solidFill>
                  <a:srgbClr val="000090"/>
                </a:solidFill>
              </a:rPr>
              <a:t>20 juin 1789 </a:t>
            </a:r>
          </a:p>
          <a:p>
            <a:r>
              <a:rPr lang="fr-FR" altLang="fr-FR">
                <a:solidFill>
                  <a:srgbClr val="000090"/>
                </a:solidFill>
              </a:rPr>
              <a:t>par David (1791)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D9C82F8-BF2E-D543-8536-2DF7935E2CE7}"/>
              </a:ext>
            </a:extLst>
          </p:cNvPr>
          <p:cNvSpPr txBox="1"/>
          <p:nvPr/>
        </p:nvSpPr>
        <p:spPr>
          <a:xfrm>
            <a:off x="4832350" y="3980542"/>
            <a:ext cx="3988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846FF"/>
                </a:solidFill>
              </a:rPr>
              <a:t>Les députés des Etats Généraux se rebaptisent « Assemblée nationale constituante » en juin 1789.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39941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1DE69-3DD7-4142-ADBE-28FCBCF8C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9716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Q3 : la prise de la Bastille le 14 juillet 1789 a-t-elle été un événement important 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1015DA7B-C134-E84A-9A2F-1E511F6BC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09600"/>
            <a:ext cx="7772400" cy="54864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fr-FR" altLang="fr-FR">
                <a:solidFill>
                  <a:srgbClr val="000090"/>
                </a:solidFill>
              </a:rPr>
              <a:t>la révolution du peuple</a:t>
            </a:r>
          </a:p>
        </p:txBody>
      </p:sp>
      <p:pic>
        <p:nvPicPr>
          <p:cNvPr id="38916" name="Picture 5" descr="BastilleRVB125">
            <a:extLst>
              <a:ext uri="{FF2B5EF4-FFF2-40B4-BE49-F238E27FC236}">
                <a16:creationId xmlns:a16="http://schemas.microsoft.com/office/drawing/2014/main" id="{929DFD64-D730-2844-BA88-A49F91EA7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61309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LaGrandePeurJuilletAout1789.jpeg">
            <a:extLst>
              <a:ext uri="{FF2B5EF4-FFF2-40B4-BE49-F238E27FC236}">
                <a16:creationId xmlns:a16="http://schemas.microsoft.com/office/drawing/2014/main" id="{0E772199-777C-B041-9704-A8801A036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810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grande_peur.jpeg">
            <a:extLst>
              <a:ext uri="{FF2B5EF4-FFF2-40B4-BE49-F238E27FC236}">
                <a16:creationId xmlns:a16="http://schemas.microsoft.com/office/drawing/2014/main" id="{02A2D1D0-0126-6441-9133-F4462372C6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30575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721603-1D66-984C-A371-D68E1A3C9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24" y="2132856"/>
            <a:ext cx="8892480" cy="19716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Q4 : la Déclaration des Droits de l’Homme et du Citoyen (26 août 1789) est-elle une révolution 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9D55B3E-97B7-5949-9552-6AC8799FA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038823"/>
              </p:ext>
            </p:extLst>
          </p:nvPr>
        </p:nvGraphicFramePr>
        <p:xfrm>
          <a:off x="35496" y="651310"/>
          <a:ext cx="9036497" cy="53926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81635">
                  <a:extLst>
                    <a:ext uri="{9D8B030D-6E8A-4147-A177-3AD203B41FA5}">
                      <a16:colId xmlns:a16="http://schemas.microsoft.com/office/drawing/2014/main" val="4216824997"/>
                    </a:ext>
                  </a:extLst>
                </a:gridCol>
                <a:gridCol w="1917515">
                  <a:extLst>
                    <a:ext uri="{9D8B030D-6E8A-4147-A177-3AD203B41FA5}">
                      <a16:colId xmlns:a16="http://schemas.microsoft.com/office/drawing/2014/main" val="1106080565"/>
                    </a:ext>
                  </a:extLst>
                </a:gridCol>
                <a:gridCol w="2173664">
                  <a:extLst>
                    <a:ext uri="{9D8B030D-6E8A-4147-A177-3AD203B41FA5}">
                      <a16:colId xmlns:a16="http://schemas.microsoft.com/office/drawing/2014/main" val="3489880274"/>
                    </a:ext>
                  </a:extLst>
                </a:gridCol>
                <a:gridCol w="1799386">
                  <a:extLst>
                    <a:ext uri="{9D8B030D-6E8A-4147-A177-3AD203B41FA5}">
                      <a16:colId xmlns:a16="http://schemas.microsoft.com/office/drawing/2014/main" val="30269921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226054938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3021347873"/>
                    </a:ext>
                  </a:extLst>
                </a:gridCol>
              </a:tblGrid>
              <a:tr h="21315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dirty="0">
                          <a:solidFill>
                            <a:srgbClr val="92D050"/>
                          </a:solidFill>
                          <a:effectLst/>
                        </a:rPr>
                        <a:t>QUESTION</a:t>
                      </a:r>
                      <a:endParaRPr lang="fr-FR" sz="1000" dirty="0">
                        <a:solidFill>
                          <a:srgbClr val="92D05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dirty="0" err="1">
                          <a:solidFill>
                            <a:srgbClr val="FFFF00"/>
                          </a:solidFill>
                          <a:effectLst/>
                        </a:rPr>
                        <a:t>Séq</a:t>
                      </a:r>
                      <a:r>
                        <a:rPr lang="fr-FR" sz="1000" dirty="0">
                          <a:solidFill>
                            <a:srgbClr val="FFFF00"/>
                          </a:solidFill>
                          <a:effectLst/>
                        </a:rPr>
                        <a:t>. La Révolution française</a:t>
                      </a:r>
                      <a:endParaRPr lang="fr-FR" sz="10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Nature du sujet</a:t>
                      </a:r>
                      <a:endParaRPr lang="fr-FR" sz="1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dirty="0">
                          <a:solidFill>
                            <a:srgbClr val="00B0F0"/>
                          </a:solidFill>
                          <a:effectLst/>
                        </a:rPr>
                        <a:t>Points de repère</a:t>
                      </a:r>
                      <a:endParaRPr lang="fr-FR" sz="1000" dirty="0">
                        <a:solidFill>
                          <a:srgbClr val="00B0F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Mots-clés</a:t>
                      </a:r>
                      <a:endParaRPr lang="fr-FR" sz="10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extLst>
                  <a:ext uri="{0D108BD9-81ED-4DB2-BD59-A6C34878D82A}">
                    <a16:rowId xmlns:a16="http://schemas.microsoft.com/office/drawing/2014/main" val="3833879729"/>
                  </a:ext>
                </a:extLst>
              </a:tr>
              <a:tr h="54413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(0)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 i="1" dirty="0">
                          <a:solidFill>
                            <a:srgbClr val="08813B"/>
                          </a:solidFill>
                          <a:effectLst/>
                        </a:rPr>
                        <a:t>Quelles idées des philosophes des Lumières ont influencé les Français ?</a:t>
                      </a:r>
                      <a:endParaRPr lang="fr-FR" sz="1000" b="1" i="1" dirty="0">
                        <a:solidFill>
                          <a:srgbClr val="08813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 dirty="0">
                          <a:effectLst/>
                          <a:highlight>
                            <a:srgbClr val="FFFF00"/>
                          </a:highlight>
                        </a:rPr>
                        <a:t>Les philosophes des Lumières et la diffusion de leurs idées</a:t>
                      </a:r>
                      <a:endParaRPr lang="fr-FR" sz="1000" b="1" dirty="0"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 dirty="0">
                          <a:solidFill>
                            <a:srgbClr val="002060"/>
                          </a:solidFill>
                          <a:effectLst/>
                        </a:rPr>
                        <a:t>Inventaire des idées</a:t>
                      </a:r>
                      <a:endParaRPr lang="fr-FR" sz="1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Voltaire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Rousseau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Diderot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Montesquieu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Philosophes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Liberté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Monarchie absolue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extLst>
                  <a:ext uri="{0D108BD9-81ED-4DB2-BD59-A6C34878D82A}">
                    <a16:rowId xmlns:a16="http://schemas.microsoft.com/office/drawing/2014/main" val="3644446103"/>
                  </a:ext>
                </a:extLst>
              </a:tr>
              <a:tr h="32348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1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 i="1" dirty="0">
                          <a:solidFill>
                            <a:srgbClr val="08813B"/>
                          </a:solidFill>
                          <a:effectLst/>
                        </a:rPr>
                        <a:t>Quelle était la situation de la France en 1789 ?</a:t>
                      </a:r>
                      <a:endParaRPr lang="fr-FR" sz="1000" b="1" i="1" dirty="0">
                        <a:solidFill>
                          <a:srgbClr val="08813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 dirty="0">
                          <a:effectLst/>
                          <a:highlight>
                            <a:srgbClr val="FFFF00"/>
                          </a:highlight>
                        </a:rPr>
                        <a:t>La France en 1789</a:t>
                      </a:r>
                      <a:endParaRPr lang="fr-FR" sz="1000" b="1" dirty="0"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>
                          <a:solidFill>
                            <a:srgbClr val="002060"/>
                          </a:solidFill>
                          <a:effectLst/>
                        </a:rPr>
                        <a:t>Tableau d’une situation</a:t>
                      </a:r>
                      <a:endParaRPr lang="fr-FR" sz="10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Louis XVI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Budget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privilèges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extLst>
                  <a:ext uri="{0D108BD9-81ED-4DB2-BD59-A6C34878D82A}">
                    <a16:rowId xmlns:a16="http://schemas.microsoft.com/office/drawing/2014/main" val="1668983769"/>
                  </a:ext>
                </a:extLst>
              </a:tr>
              <a:tr h="43381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2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 i="1" dirty="0">
                          <a:solidFill>
                            <a:srgbClr val="08813B"/>
                          </a:solidFill>
                          <a:effectLst/>
                        </a:rPr>
                        <a:t>La prise de la Bastille : un événement important ?</a:t>
                      </a:r>
                      <a:endParaRPr lang="fr-FR" sz="1000" b="1" i="1" dirty="0">
                        <a:solidFill>
                          <a:srgbClr val="08813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 dirty="0">
                          <a:effectLst/>
                          <a:highlight>
                            <a:srgbClr val="FFFF00"/>
                          </a:highlight>
                        </a:rPr>
                        <a:t>Le 14 juillet 1789 : la fin de la monarchie absolue</a:t>
                      </a:r>
                      <a:endParaRPr lang="fr-FR" sz="1000" b="1" dirty="0"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>
                          <a:solidFill>
                            <a:srgbClr val="002060"/>
                          </a:solidFill>
                          <a:effectLst/>
                        </a:rPr>
                        <a:t>Etude d’un évènement</a:t>
                      </a:r>
                      <a:endParaRPr lang="fr-FR" sz="10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Louis XVI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extLst>
                  <a:ext uri="{0D108BD9-81ED-4DB2-BD59-A6C34878D82A}">
                    <a16:rowId xmlns:a16="http://schemas.microsoft.com/office/drawing/2014/main" val="1866518398"/>
                  </a:ext>
                </a:extLst>
              </a:tr>
              <a:tr h="47794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3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 i="1" dirty="0">
                          <a:solidFill>
                            <a:srgbClr val="08813B"/>
                          </a:solidFill>
                          <a:effectLst/>
                        </a:rPr>
                        <a:t>La DDHC : une révolution ?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 i="1" dirty="0">
                          <a:solidFill>
                            <a:srgbClr val="08813B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(en relation avec l’EMC)</a:t>
                      </a: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 dirty="0">
                          <a:effectLst/>
                          <a:highlight>
                            <a:srgbClr val="FFFF00"/>
                          </a:highlight>
                        </a:rPr>
                        <a:t>La DDHC (26 août 1789)</a:t>
                      </a:r>
                      <a:endParaRPr lang="fr-FR" sz="1000" b="1" dirty="0"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>
                          <a:solidFill>
                            <a:srgbClr val="002060"/>
                          </a:solidFill>
                          <a:effectLst/>
                        </a:rPr>
                        <a:t>Examen d’un texte juridique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10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dirty="0">
                          <a:effectLst/>
                        </a:rPr>
                        <a:t>La monarchie absolue (</a:t>
                      </a:r>
                      <a:r>
                        <a:rPr lang="fr-FR" sz="1000" dirty="0" err="1">
                          <a:effectLst/>
                        </a:rPr>
                        <a:t>séq</a:t>
                      </a:r>
                      <a:r>
                        <a:rPr lang="fr-FR" sz="1000" dirty="0">
                          <a:effectLst/>
                        </a:rPr>
                        <a:t>. sur Louis XIV))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dirty="0">
                          <a:effectLst/>
                        </a:rPr>
                        <a:t>DDHC</a:t>
                      </a:r>
                      <a:endParaRPr lang="fr-FR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Droit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Liberté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Egalité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Citoyen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extLst>
                  <a:ext uri="{0D108BD9-81ED-4DB2-BD59-A6C34878D82A}">
                    <a16:rowId xmlns:a16="http://schemas.microsoft.com/office/drawing/2014/main" val="2946230601"/>
                  </a:ext>
                </a:extLst>
              </a:tr>
              <a:tr h="463231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(4)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 i="1" dirty="0">
                          <a:solidFill>
                            <a:srgbClr val="08813B"/>
                          </a:solidFill>
                          <a:effectLst/>
                        </a:rPr>
                        <a:t>Comment les révolutionnaires réorganisent-ils la France ?</a:t>
                      </a:r>
                      <a:endParaRPr lang="fr-FR" sz="1000" b="1" i="1" dirty="0">
                        <a:solidFill>
                          <a:srgbClr val="08813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 dirty="0">
                          <a:effectLst/>
                          <a:highlight>
                            <a:srgbClr val="FFFF00"/>
                          </a:highlight>
                        </a:rPr>
                        <a:t>La nouvelle France</a:t>
                      </a:r>
                      <a:endParaRPr lang="fr-FR" sz="1000" b="1" dirty="0"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 dirty="0">
                          <a:solidFill>
                            <a:srgbClr val="002060"/>
                          </a:solidFill>
                          <a:effectLst/>
                        </a:rPr>
                        <a:t>Inventaire des réformes</a:t>
                      </a:r>
                      <a:endParaRPr lang="fr-FR" sz="1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Commune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Département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Système métrique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extLst>
                  <a:ext uri="{0D108BD9-81ED-4DB2-BD59-A6C34878D82A}">
                    <a16:rowId xmlns:a16="http://schemas.microsoft.com/office/drawing/2014/main" val="1314046798"/>
                  </a:ext>
                </a:extLst>
              </a:tr>
              <a:tr h="43381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5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 i="1" dirty="0">
                          <a:solidFill>
                            <a:srgbClr val="08813B"/>
                          </a:solidFill>
                          <a:effectLst/>
                        </a:rPr>
                        <a:t>Pourquoi et comment les Français ont-ils rejeté leur roi ?</a:t>
                      </a:r>
                      <a:endParaRPr lang="fr-FR" sz="1000" b="1" i="1" dirty="0">
                        <a:solidFill>
                          <a:srgbClr val="08813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 dirty="0">
                          <a:effectLst/>
                          <a:highlight>
                            <a:srgbClr val="FFFF00"/>
                          </a:highlight>
                        </a:rPr>
                        <a:t>De la monarchie à la République (1790-1792)</a:t>
                      </a:r>
                      <a:endParaRPr lang="fr-FR" sz="1000" b="1" dirty="0"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>
                          <a:solidFill>
                            <a:srgbClr val="002060"/>
                          </a:solidFill>
                          <a:effectLst/>
                        </a:rPr>
                        <a:t>Chronologie du divorce</a:t>
                      </a:r>
                      <a:endParaRPr lang="fr-FR" sz="10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Louis XVI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Monarchie 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république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extLst>
                  <a:ext uri="{0D108BD9-81ED-4DB2-BD59-A6C34878D82A}">
                    <a16:rowId xmlns:a16="http://schemas.microsoft.com/office/drawing/2014/main" val="1143401741"/>
                  </a:ext>
                </a:extLst>
              </a:tr>
              <a:tr h="65446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6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 i="1" dirty="0">
                          <a:solidFill>
                            <a:srgbClr val="08813B"/>
                          </a:solidFill>
                          <a:effectLst/>
                        </a:rPr>
                        <a:t>Pourquoi les révolutionnaires ont-ils employé la politique de la « Terreur » ? Pour quel résultat ?</a:t>
                      </a:r>
                      <a:endParaRPr lang="fr-FR" sz="1000" b="1" i="1" dirty="0">
                        <a:solidFill>
                          <a:srgbClr val="08813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 dirty="0">
                          <a:effectLst/>
                          <a:highlight>
                            <a:srgbClr val="FFFF00"/>
                          </a:highlight>
                        </a:rPr>
                        <a:t>La Terreur pour sauver la Révolution (1793-1794)</a:t>
                      </a:r>
                      <a:endParaRPr lang="fr-FR" sz="1000" b="1" dirty="0"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>
                          <a:solidFill>
                            <a:srgbClr val="002060"/>
                          </a:solidFill>
                          <a:effectLst/>
                        </a:rPr>
                        <a:t>Contenu et résultat d’une politique</a:t>
                      </a:r>
                      <a:endParaRPr lang="fr-FR" sz="1000" b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Robespierre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Défense nationale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Liberté (remise en cause)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extLst>
                  <a:ext uri="{0D108BD9-81ED-4DB2-BD59-A6C34878D82A}">
                    <a16:rowId xmlns:a16="http://schemas.microsoft.com/office/drawing/2014/main" val="2241558111"/>
                  </a:ext>
                </a:extLst>
              </a:tr>
              <a:tr h="57076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(7)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 i="1" dirty="0">
                          <a:solidFill>
                            <a:srgbClr val="08813B"/>
                          </a:solidFill>
                          <a:effectLst/>
                        </a:rPr>
                        <a:t>Les femmes-ont-elles joué un rôle durant la Révolution française ?</a:t>
                      </a:r>
                      <a:endParaRPr lang="fr-FR" sz="1000" b="1" i="1" dirty="0">
                        <a:solidFill>
                          <a:srgbClr val="08813B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 dirty="0">
                          <a:effectLst/>
                          <a:highlight>
                            <a:srgbClr val="FFFF00"/>
                          </a:highlight>
                        </a:rPr>
                        <a:t>Les femmes actrices de la Révolution française.</a:t>
                      </a:r>
                      <a:endParaRPr lang="fr-FR" sz="1000" b="1" dirty="0"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b="1" dirty="0">
                          <a:solidFill>
                            <a:srgbClr val="002060"/>
                          </a:solidFill>
                          <a:effectLst/>
                        </a:rPr>
                        <a:t>Examen critique des apports et des limites de la Révolution française</a:t>
                      </a:r>
                      <a:endParaRPr lang="fr-FR" sz="1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Olympes de Gouges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>
                          <a:effectLst/>
                        </a:rPr>
                        <a:t>DDHC/DDFC</a:t>
                      </a:r>
                      <a:endParaRPr lang="fr-FR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dirty="0">
                          <a:effectLst/>
                        </a:rPr>
                        <a:t>Droit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dirty="0">
                          <a:effectLst/>
                        </a:rPr>
                        <a:t>Liberté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dirty="0">
                          <a:effectLst/>
                        </a:rPr>
                        <a:t>Egalité</a:t>
                      </a: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200"/>
                        </a:spcBef>
                      </a:pPr>
                      <a:r>
                        <a:rPr lang="fr-FR" sz="1000" dirty="0">
                          <a:effectLst/>
                        </a:rPr>
                        <a:t>Citoyen</a:t>
                      </a:r>
                      <a:endParaRPr lang="fr-FR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9718" marR="39718" marT="0" marB="0"/>
                </a:tc>
                <a:extLst>
                  <a:ext uri="{0D108BD9-81ED-4DB2-BD59-A6C34878D82A}">
                    <a16:rowId xmlns:a16="http://schemas.microsoft.com/office/drawing/2014/main" val="251895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626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481B5DB4-A919-474E-AD90-9A68622A7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5600830-CCD1-DA46-B62E-DE34BB752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229600" cy="54864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fr-FR" altLang="fr-FR">
                <a:solidFill>
                  <a:srgbClr val="000090"/>
                </a:solidFill>
              </a:rPr>
              <a:t>Une nouvelle ère : </a:t>
            </a:r>
          </a:p>
          <a:p>
            <a:pPr eaLnBrk="1" hangingPunct="1">
              <a:buFontTx/>
              <a:buNone/>
            </a:pPr>
            <a:r>
              <a:rPr lang="fr-FR" altLang="fr-FR">
                <a:solidFill>
                  <a:srgbClr val="000090"/>
                </a:solidFill>
              </a:rPr>
              <a:t>la DDHC</a:t>
            </a:r>
          </a:p>
          <a:p>
            <a:pPr eaLnBrk="1" hangingPunct="1">
              <a:buFontTx/>
              <a:buNone/>
            </a:pPr>
            <a:r>
              <a:rPr lang="fr-FR" altLang="fr-FR">
                <a:solidFill>
                  <a:srgbClr val="000090"/>
                </a:solidFill>
              </a:rPr>
              <a:t>(26 août 1789)</a:t>
            </a:r>
          </a:p>
        </p:txBody>
      </p:sp>
      <p:pic>
        <p:nvPicPr>
          <p:cNvPr id="48131" name="Picture 4" descr="DDHC26081789-120">
            <a:extLst>
              <a:ext uri="{FF2B5EF4-FFF2-40B4-BE49-F238E27FC236}">
                <a16:creationId xmlns:a16="http://schemas.microsoft.com/office/drawing/2014/main" id="{2E51089E-D190-0E4D-BA4A-9A5DE068C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304800"/>
            <a:ext cx="47863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F71D073-02C6-E94D-A4BB-1079D742FD2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116632"/>
            <a:ext cx="4908995" cy="6665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026">
            <a:extLst>
              <a:ext uri="{FF2B5EF4-FFF2-40B4-BE49-F238E27FC236}">
                <a16:creationId xmlns:a16="http://schemas.microsoft.com/office/drawing/2014/main" id="{0296D115-ED6E-8942-80E9-2A3799BA2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50178" name="Rectangle 1027">
            <a:extLst>
              <a:ext uri="{FF2B5EF4-FFF2-40B4-BE49-F238E27FC236}">
                <a16:creationId xmlns:a16="http://schemas.microsoft.com/office/drawing/2014/main" id="{B30C36CF-B94B-A94F-8E21-5F8DCAFB2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pic>
        <p:nvPicPr>
          <p:cNvPr id="50179" name="Picture 1030" descr="ImagesRévFrDDHCHatier4e1998-96">
            <a:extLst>
              <a:ext uri="{FF2B5EF4-FFF2-40B4-BE49-F238E27FC236}">
                <a16:creationId xmlns:a16="http://schemas.microsoft.com/office/drawing/2014/main" id="{FF3A9C8B-BF90-5146-B9F8-D18F1E2EA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01000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ZoneTexte 1">
            <a:extLst>
              <a:ext uri="{FF2B5EF4-FFF2-40B4-BE49-F238E27FC236}">
                <a16:creationId xmlns:a16="http://schemas.microsoft.com/office/drawing/2014/main" id="{E6A66630-19CF-E84D-A64F-EF93E27D3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6364288"/>
            <a:ext cx="4770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000090"/>
                </a:solidFill>
              </a:rPr>
              <a:t>Gravure coloriée parue vers 1790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0B394C-EA53-574D-BDD1-07233B85B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496944" cy="19716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Q5 : comment les révolutionnaires (surtout les députés) réorganisent-ils la France 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B9EEBD68-74C8-E944-8CAA-C601AF4B2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4055839-C226-8547-A1C9-44E94F8A1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>
                <a:solidFill>
                  <a:srgbClr val="000090"/>
                </a:solidFill>
              </a:rPr>
              <a:t>b) La tentative de compromis autour de la Constitution et du roi (1790-1792)</a:t>
            </a:r>
          </a:p>
          <a:p>
            <a:pPr eaLnBrk="1" hangingPunct="1">
              <a:buFontTx/>
              <a:buNone/>
            </a:pPr>
            <a:r>
              <a:rPr lang="fr-FR" altLang="fr-FR">
                <a:solidFill>
                  <a:srgbClr val="000090"/>
                </a:solidFill>
              </a:rPr>
              <a:t>- une France réorganisée</a:t>
            </a:r>
          </a:p>
        </p:txBody>
      </p:sp>
      <p:pic>
        <p:nvPicPr>
          <p:cNvPr id="45060" name="Picture 4" descr="CarteFrProjetDpt1789Cycle3Magnard2003p">
            <a:extLst>
              <a:ext uri="{FF2B5EF4-FFF2-40B4-BE49-F238E27FC236}">
                <a16:creationId xmlns:a16="http://schemas.microsoft.com/office/drawing/2014/main" id="{01CD7227-B401-C740-B162-31F32161F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3471863"/>
            <a:ext cx="3284538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CartesDépartements1790Nathan2e2001200">
            <a:extLst>
              <a:ext uri="{FF2B5EF4-FFF2-40B4-BE49-F238E27FC236}">
                <a16:creationId xmlns:a16="http://schemas.microsoft.com/office/drawing/2014/main" id="{1C4711B1-2F8A-CE46-BB89-D958739CE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59436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ZoneTexte 1">
            <a:extLst>
              <a:ext uri="{FF2B5EF4-FFF2-40B4-BE49-F238E27FC236}">
                <a16:creationId xmlns:a16="http://schemas.microsoft.com/office/drawing/2014/main" id="{799F550C-A3FD-BB44-BE67-BC42CD83B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6165850"/>
            <a:ext cx="5694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dirty="0">
                <a:solidFill>
                  <a:srgbClr val="000000"/>
                </a:solidFill>
              </a:rPr>
              <a:t>(</a:t>
            </a:r>
            <a:r>
              <a:rPr lang="fr-FR" altLang="fr-FR" b="1" dirty="0">
                <a:solidFill>
                  <a:srgbClr val="000000"/>
                </a:solidFill>
              </a:rPr>
              <a:t>départements et communes en 1790</a:t>
            </a:r>
            <a:r>
              <a:rPr lang="fr-FR" altLang="fr-FR" dirty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  <p:bldP spid="532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Image 3" descr="Surfaces-36.jpg">
            <a:extLst>
              <a:ext uri="{FF2B5EF4-FFF2-40B4-BE49-F238E27FC236}">
                <a16:creationId xmlns:a16="http://schemas.microsoft.com/office/drawing/2014/main" id="{E353FA0B-C6B5-6348-9D9E-431BB3E7A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60648"/>
            <a:ext cx="72294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Image 4" descr="usage-nouvelles-mesures-systeme-metrique.jpeg">
            <a:extLst>
              <a:ext uri="{FF2B5EF4-FFF2-40B4-BE49-F238E27FC236}">
                <a16:creationId xmlns:a16="http://schemas.microsoft.com/office/drawing/2014/main" id="{34143490-2D6E-5544-AD2A-D65D9210E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0"/>
            <a:ext cx="425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ZoneTexte 1">
            <a:extLst>
              <a:ext uri="{FF2B5EF4-FFF2-40B4-BE49-F238E27FC236}">
                <a16:creationId xmlns:a16="http://schemas.microsoft.com/office/drawing/2014/main" id="{C4BE8464-B829-5C44-933D-BF5BA02D5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5373216"/>
            <a:ext cx="48371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dirty="0">
                <a:solidFill>
                  <a:srgbClr val="000000"/>
                </a:solidFill>
              </a:rPr>
              <a:t>Un </a:t>
            </a:r>
            <a:r>
              <a:rPr lang="fr-FR" altLang="fr-FR" b="1" dirty="0">
                <a:solidFill>
                  <a:srgbClr val="000000"/>
                </a:solidFill>
              </a:rPr>
              <a:t>système décimal national pour les poids et mesures </a:t>
            </a:r>
            <a:r>
              <a:rPr lang="fr-FR" altLang="fr-FR" dirty="0">
                <a:solidFill>
                  <a:srgbClr val="000000"/>
                </a:solidFill>
              </a:rPr>
              <a:t>(en lieu et place des mesures locales)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>
            <a:extLst>
              <a:ext uri="{FF2B5EF4-FFF2-40B4-BE49-F238E27FC236}">
                <a16:creationId xmlns:a16="http://schemas.microsoft.com/office/drawing/2014/main" id="{9A5910E8-D043-CF40-8D5C-B5F858CD8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pic>
        <p:nvPicPr>
          <p:cNvPr id="56322" name="Picture 4" descr="GravureClubJacobins1792">
            <a:extLst>
              <a:ext uri="{FF2B5EF4-FFF2-40B4-BE49-F238E27FC236}">
                <a16:creationId xmlns:a16="http://schemas.microsoft.com/office/drawing/2014/main" id="{B3102C05-F693-1544-8D09-B0D0DEE1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863"/>
            <a:ext cx="358140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8" descr="ImagePresseRévFrNathan2e2001NG200">
            <a:extLst>
              <a:ext uri="{FF2B5EF4-FFF2-40B4-BE49-F238E27FC236}">
                <a16:creationId xmlns:a16="http://schemas.microsoft.com/office/drawing/2014/main" id="{7396D58E-3B47-FD4B-BFA0-EE857494A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457200"/>
            <a:ext cx="3240088" cy="61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9">
            <a:extLst>
              <a:ext uri="{FF2B5EF4-FFF2-40B4-BE49-F238E27FC236}">
                <a16:creationId xmlns:a16="http://schemas.microsoft.com/office/drawing/2014/main" id="{4DE92D06-74A5-4B43-9052-BAE0B4A92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5" y="-68263"/>
            <a:ext cx="18415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/>
          </a:p>
        </p:txBody>
      </p:sp>
      <p:pic>
        <p:nvPicPr>
          <p:cNvPr id="56325" name="Picture 11" descr="ImageSociétéPopulaire1793Nathan2e2001NG150">
            <a:extLst>
              <a:ext uri="{FF2B5EF4-FFF2-40B4-BE49-F238E27FC236}">
                <a16:creationId xmlns:a16="http://schemas.microsoft.com/office/drawing/2014/main" id="{6C30CA55-C24F-6347-8CE7-0E984C161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22738"/>
            <a:ext cx="350520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2" descr="ImagLibPresseDocIm114-300">
            <a:extLst>
              <a:ext uri="{FF2B5EF4-FFF2-40B4-BE49-F238E27FC236}">
                <a16:creationId xmlns:a16="http://schemas.microsoft.com/office/drawing/2014/main" id="{85595AB7-850A-184C-A0B5-8465F4DD8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1905000"/>
            <a:ext cx="3500437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ZoneTexte 1">
            <a:extLst>
              <a:ext uri="{FF2B5EF4-FFF2-40B4-BE49-F238E27FC236}">
                <a16:creationId xmlns:a16="http://schemas.microsoft.com/office/drawing/2014/main" id="{07E12641-50ED-A44E-BA88-A41ECE106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852738"/>
            <a:ext cx="2878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b="1" dirty="0">
                <a:solidFill>
                  <a:srgbClr val="000000"/>
                </a:solidFill>
              </a:rPr>
              <a:t>Liberté d’opinion et d’expression jusqu’en 1793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C50B22C5-9B84-EA48-A527-95C9024A9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fr-FR" altLang="fr-FR" dirty="0">
                <a:solidFill>
                  <a:srgbClr val="000090"/>
                </a:solidFill>
              </a:rPr>
              <a:t>la tentative de compromis entre la bourgeoisie et l</a:t>
            </a:r>
            <a:r>
              <a:rPr lang="ja-JP" altLang="fr-FR">
                <a:solidFill>
                  <a:srgbClr val="000090"/>
                </a:solidFill>
              </a:rPr>
              <a:t>’</a:t>
            </a:r>
            <a:r>
              <a:rPr lang="fr-FR" altLang="ja-JP" dirty="0">
                <a:solidFill>
                  <a:srgbClr val="000090"/>
                </a:solidFill>
              </a:rPr>
              <a:t>aristocratie autour du roi</a:t>
            </a:r>
          </a:p>
          <a:p>
            <a:pPr eaLnBrk="1" hangingPunct="1">
              <a:buFontTx/>
              <a:buNone/>
            </a:pPr>
            <a:r>
              <a:rPr lang="fr-FR" altLang="fr-FR" dirty="0">
                <a:solidFill>
                  <a:srgbClr val="000090"/>
                </a:solidFill>
              </a:rPr>
              <a:t>              </a:t>
            </a:r>
            <a:r>
              <a:rPr lang="fr-FR" altLang="fr-FR" u="sng" dirty="0">
                <a:solidFill>
                  <a:srgbClr val="000090"/>
                </a:solidFill>
              </a:rPr>
              <a:t>La constitution de 1791</a:t>
            </a:r>
            <a:endParaRPr lang="fr-FR" altLang="fr-FR" dirty="0">
              <a:solidFill>
                <a:srgbClr val="000090"/>
              </a:solidFill>
            </a:endParaRPr>
          </a:p>
          <a:p>
            <a:pPr eaLnBrk="1" hangingPunct="1">
              <a:buFontTx/>
              <a:buNone/>
            </a:pPr>
            <a:endParaRPr lang="fr-FR" altLang="fr-FR" dirty="0">
              <a:solidFill>
                <a:srgbClr val="000090"/>
              </a:solidFill>
            </a:endParaRPr>
          </a:p>
          <a:p>
            <a:pPr eaLnBrk="1" hangingPunct="1">
              <a:buFontTx/>
              <a:buNone/>
            </a:pPr>
            <a:r>
              <a:rPr lang="fr-FR" altLang="fr-FR" dirty="0">
                <a:solidFill>
                  <a:srgbClr val="000090"/>
                </a:solidFill>
              </a:rPr>
              <a:t>Le suffrage censitaire</a:t>
            </a:r>
          </a:p>
          <a:p>
            <a:pPr eaLnBrk="1" hangingPunct="1">
              <a:buFontTx/>
              <a:buNone/>
            </a:pPr>
            <a:endParaRPr lang="fr-FR" altLang="fr-FR" dirty="0"/>
          </a:p>
          <a:p>
            <a:pPr eaLnBrk="1" hangingPunct="1">
              <a:buFontTx/>
              <a:buNone/>
            </a:pPr>
            <a:endParaRPr lang="fr-FR" altLang="fr-FR" dirty="0"/>
          </a:p>
        </p:txBody>
      </p:sp>
      <p:pic>
        <p:nvPicPr>
          <p:cNvPr id="49155" name="Picture 4" descr="Assiette révolutionnaire 1791">
            <a:extLst>
              <a:ext uri="{FF2B5EF4-FFF2-40B4-BE49-F238E27FC236}">
                <a16:creationId xmlns:a16="http://schemas.microsoft.com/office/drawing/2014/main" id="{C4D8B5C3-64C2-6242-9F18-CA2CD3C52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2876550"/>
            <a:ext cx="395605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1CB74273-F4D5-EC49-9479-B0FB46320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12788"/>
            <a:ext cx="7772400" cy="1143000"/>
          </a:xfrm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78DE5F96-049C-9649-832F-58DD80C9C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260350"/>
            <a:ext cx="6303701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 dirty="0">
                <a:solidFill>
                  <a:srgbClr val="000090"/>
                </a:solidFill>
              </a:rPr>
              <a:t>Un roi « désacralisé » mais qui conserve beaucoup de pouvoirs</a:t>
            </a:r>
          </a:p>
        </p:txBody>
      </p:sp>
      <p:pic>
        <p:nvPicPr>
          <p:cNvPr id="51204" name="Picture 4" descr="PortraitLouisXVI1778Nathan2e2001150">
            <a:extLst>
              <a:ext uri="{FF2B5EF4-FFF2-40B4-BE49-F238E27FC236}">
                <a16:creationId xmlns:a16="http://schemas.microsoft.com/office/drawing/2014/main" id="{F206FD34-2D84-474F-A633-6EF96F972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0" y="1666310"/>
            <a:ext cx="27813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PortraitLouisXVI20061792Magnard2e2005100">
            <a:extLst>
              <a:ext uri="{FF2B5EF4-FFF2-40B4-BE49-F238E27FC236}">
                <a16:creationId xmlns:a16="http://schemas.microsoft.com/office/drawing/2014/main" id="{D871E662-054F-B444-9525-3F2842D49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10544"/>
            <a:ext cx="24574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7" descr="PortraitLouisXVIDucreux1793Magnard4e1998300">
            <a:extLst>
              <a:ext uri="{FF2B5EF4-FFF2-40B4-BE49-F238E27FC236}">
                <a16:creationId xmlns:a16="http://schemas.microsoft.com/office/drawing/2014/main" id="{CC7F9C8F-E7DB-174F-9B58-8E7841862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4065588"/>
            <a:ext cx="19843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8" descr="PortraitEquestreLouisXVICarteaux1791">
            <a:extLst>
              <a:ext uri="{FF2B5EF4-FFF2-40B4-BE49-F238E27FC236}">
                <a16:creationId xmlns:a16="http://schemas.microsoft.com/office/drawing/2014/main" id="{069E5CC0-7E68-0141-98A1-EA6205A39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620" y="2505595"/>
            <a:ext cx="39624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D638870-DC0A-F245-9FDC-23C33DEEFF49}"/>
              </a:ext>
            </a:extLst>
          </p:cNvPr>
          <p:cNvSpPr txBox="1"/>
          <p:nvPr/>
        </p:nvSpPr>
        <p:spPr>
          <a:xfrm>
            <a:off x="2907090" y="216049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rgbClr val="002060"/>
                </a:solidFill>
              </a:rPr>
              <a:t>Le roi des Français 1791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AF50797-CBBF-8F40-94F7-6C36627C2CF9}"/>
              </a:ext>
            </a:extLst>
          </p:cNvPr>
          <p:cNvSpPr txBox="1"/>
          <p:nvPr/>
        </p:nvSpPr>
        <p:spPr>
          <a:xfrm>
            <a:off x="3363286" y="6515656"/>
            <a:ext cx="37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dirty="0">
                <a:solidFill>
                  <a:srgbClr val="002060"/>
                </a:solidFill>
              </a:rPr>
              <a:t>Louis Capet en prison, fin 1792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43A7EA8-FEC5-F84B-AEBF-988BF484935B}"/>
              </a:ext>
            </a:extLst>
          </p:cNvPr>
          <p:cNvSpPr txBox="1"/>
          <p:nvPr/>
        </p:nvSpPr>
        <p:spPr>
          <a:xfrm>
            <a:off x="127377" y="5914161"/>
            <a:ext cx="2500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rgbClr val="002060"/>
                </a:solidFill>
              </a:rPr>
              <a:t>Le roi de France avant 1789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0FC705-C1BB-DA4D-93F7-90ABF0E6FE94}"/>
              </a:ext>
            </a:extLst>
          </p:cNvPr>
          <p:cNvSpPr txBox="1"/>
          <p:nvPr/>
        </p:nvSpPr>
        <p:spPr>
          <a:xfrm>
            <a:off x="8312485" y="30596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rgbClr val="002060"/>
                </a:solidFill>
              </a:rPr>
              <a:t>1792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  <p:bldP spid="2" grpId="0"/>
      <p:bldP spid="9" grpId="0"/>
      <p:bldP spid="11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BB8006-8EAA-5C49-92AC-C58F92957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9716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Q6 : pourquoi et comment les Français ont-il rejeté </a:t>
            </a:r>
            <a:br>
              <a:rPr lang="fr-F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fr-F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leur roi (et la monarchie) </a:t>
            </a:r>
            <a:br>
              <a:rPr lang="fr-F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fr-F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entre 1790 et 1793 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AEE0BD97-C7E7-B142-9971-18A752EA3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DF6CEB4-5EEA-D044-A9A1-9E22B93E5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54102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fr-FR" altLang="fr-FR">
                <a:solidFill>
                  <a:srgbClr val="000090"/>
                </a:solidFill>
              </a:rPr>
              <a:t>la chronologie de l</a:t>
            </a:r>
            <a:r>
              <a:rPr lang="ja-JP" altLang="fr-FR">
                <a:solidFill>
                  <a:srgbClr val="000090"/>
                </a:solidFill>
              </a:rPr>
              <a:t>’</a:t>
            </a:r>
            <a:r>
              <a:rPr lang="fr-FR" altLang="ja-JP">
                <a:solidFill>
                  <a:srgbClr val="000090"/>
                </a:solidFill>
              </a:rPr>
              <a:t>échec</a:t>
            </a:r>
          </a:p>
          <a:p>
            <a:pPr eaLnBrk="1" hangingPunct="1">
              <a:buFontTx/>
              <a:buNone/>
            </a:pPr>
            <a:r>
              <a:rPr lang="fr-FR" altLang="fr-FR">
                <a:solidFill>
                  <a:srgbClr val="000090"/>
                </a:solidFill>
              </a:rPr>
              <a:t>1790 : la réconciliation apparente</a:t>
            </a:r>
          </a:p>
          <a:p>
            <a:pPr eaLnBrk="1" hangingPunct="1">
              <a:buFontTx/>
              <a:buNone/>
            </a:pPr>
            <a:endParaRPr lang="fr-FR" altLang="fr-FR"/>
          </a:p>
          <a:p>
            <a:pPr eaLnBrk="1" hangingPunct="1">
              <a:buFontTx/>
              <a:buNone/>
            </a:pPr>
            <a:endParaRPr lang="fr-FR" altLang="fr-FR"/>
          </a:p>
          <a:p>
            <a:pPr eaLnBrk="1" hangingPunct="1">
              <a:buFontTx/>
              <a:buNone/>
            </a:pPr>
            <a:endParaRPr lang="fr-FR" altLang="fr-FR"/>
          </a:p>
        </p:txBody>
      </p:sp>
      <p:pic>
        <p:nvPicPr>
          <p:cNvPr id="63491" name="Picture 3" descr="ImagFêteFede17Magn2e-05-200">
            <a:extLst>
              <a:ext uri="{FF2B5EF4-FFF2-40B4-BE49-F238E27FC236}">
                <a16:creationId xmlns:a16="http://schemas.microsoft.com/office/drawing/2014/main" id="{93863C34-B7CC-1A47-9906-F2BFFFE9F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4865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4C442960-76AD-E94B-A605-1338C28EB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72400" cy="1143000"/>
          </a:xfrm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fr-FR" altLang="fr-FR" b="1">
                <a:solidFill>
                  <a:srgbClr val="000002"/>
                </a:solidFill>
              </a:rPr>
              <a:t>I) La France des Lumières</a:t>
            </a:r>
            <a:endParaRPr lang="fr-FR" altLang="fr-FR">
              <a:solidFill>
                <a:srgbClr val="000002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26C6F19-D909-B549-9C19-4B421B987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964612" cy="4724400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  <a:buFontTx/>
              <a:buNone/>
            </a:pPr>
            <a:r>
              <a:rPr lang="fr-FR" altLang="fr-FR" b="1" u="sng" dirty="0">
                <a:solidFill>
                  <a:srgbClr val="000002"/>
                </a:solidFill>
              </a:rPr>
              <a:t>1.1. Le XVIIIe : un siècle favorable en France</a:t>
            </a:r>
            <a:endParaRPr lang="fr-FR" altLang="fr-FR" u="sng" dirty="0">
              <a:solidFill>
                <a:srgbClr val="000002"/>
              </a:solidFill>
            </a:endParaRPr>
          </a:p>
          <a:p>
            <a:pPr algn="just" eaLnBrk="1" hangingPunct="1">
              <a:lnSpc>
                <a:spcPct val="140000"/>
              </a:lnSpc>
              <a:buFontTx/>
              <a:buChar char="-"/>
            </a:pPr>
            <a:r>
              <a:rPr lang="fr-FR" altLang="fr-FR" sz="2800" dirty="0">
                <a:solidFill>
                  <a:srgbClr val="000002"/>
                </a:solidFill>
              </a:rPr>
              <a:t>L’amorce de la </a:t>
            </a:r>
            <a:r>
              <a:rPr lang="fr-FR" altLang="fr-FR" sz="2800" b="1" dirty="0">
                <a:solidFill>
                  <a:srgbClr val="3846FF"/>
                </a:solidFill>
              </a:rPr>
              <a:t>transition démographique</a:t>
            </a:r>
          </a:p>
          <a:p>
            <a:pPr algn="just" eaLnBrk="1" hangingPunct="1">
              <a:lnSpc>
                <a:spcPct val="140000"/>
              </a:lnSpc>
              <a:buFontTx/>
              <a:buChar char="-"/>
            </a:pPr>
            <a:r>
              <a:rPr lang="fr-FR" altLang="fr-FR" sz="2800" dirty="0">
                <a:solidFill>
                  <a:srgbClr val="000002"/>
                </a:solidFill>
              </a:rPr>
              <a:t>Une </a:t>
            </a:r>
            <a:r>
              <a:rPr lang="fr-FR" altLang="fr-FR" sz="2800" b="1" dirty="0">
                <a:solidFill>
                  <a:srgbClr val="3846FF"/>
                </a:solidFill>
              </a:rPr>
              <a:t>croissance économique </a:t>
            </a:r>
            <a:r>
              <a:rPr lang="fr-FR" altLang="fr-FR" sz="2800" dirty="0">
                <a:solidFill>
                  <a:srgbClr val="000002"/>
                </a:solidFill>
              </a:rPr>
              <a:t>séculaire</a:t>
            </a:r>
          </a:p>
          <a:p>
            <a:pPr algn="just" eaLnBrk="1" hangingPunct="1">
              <a:lnSpc>
                <a:spcPct val="140000"/>
              </a:lnSpc>
              <a:buFontTx/>
              <a:buChar char="-"/>
            </a:pPr>
            <a:r>
              <a:rPr lang="fr-FR" altLang="fr-FR" sz="2800" dirty="0">
                <a:solidFill>
                  <a:srgbClr val="000002"/>
                </a:solidFill>
              </a:rPr>
              <a:t>La montée en puissance de la </a:t>
            </a:r>
            <a:r>
              <a:rPr lang="fr-FR" altLang="fr-FR" sz="2800" b="1" dirty="0">
                <a:solidFill>
                  <a:srgbClr val="3846FF"/>
                </a:solidFill>
              </a:rPr>
              <a:t>bourgeoisie</a:t>
            </a:r>
          </a:p>
          <a:p>
            <a:pPr algn="just" eaLnBrk="1" hangingPunct="1">
              <a:lnSpc>
                <a:spcPct val="140000"/>
              </a:lnSpc>
              <a:buFontTx/>
              <a:buChar char="-"/>
            </a:pPr>
            <a:r>
              <a:rPr lang="fr-FR" altLang="fr-FR" sz="2800" dirty="0">
                <a:solidFill>
                  <a:srgbClr val="000002"/>
                </a:solidFill>
              </a:rPr>
              <a:t>La volonté de rationalisation (réformes) de </a:t>
            </a:r>
            <a:r>
              <a:rPr lang="fr-FR" altLang="fr-FR" sz="2800" b="1" dirty="0">
                <a:solidFill>
                  <a:srgbClr val="3846FF"/>
                </a:solidFill>
              </a:rPr>
              <a:t>l’</a:t>
            </a:r>
            <a:r>
              <a:rPr lang="fr-FR" altLang="ja-JP" sz="2800" b="1" dirty="0">
                <a:solidFill>
                  <a:srgbClr val="3846FF"/>
                </a:solidFill>
              </a:rPr>
              <a:t>Etat royal </a:t>
            </a:r>
            <a:r>
              <a:rPr lang="fr-FR" altLang="ja-JP" sz="2800" dirty="0">
                <a:solidFill>
                  <a:srgbClr val="000002"/>
                </a:solidFill>
              </a:rPr>
              <a:t>face aux « libertés » et aux « franchises »</a:t>
            </a:r>
          </a:p>
          <a:p>
            <a:pPr algn="just" eaLnBrk="1" hangingPunct="1">
              <a:lnSpc>
                <a:spcPct val="140000"/>
              </a:lnSpc>
              <a:buFontTx/>
              <a:buChar char="-"/>
            </a:pPr>
            <a:r>
              <a:rPr lang="fr-FR" altLang="fr-FR" sz="2800" dirty="0">
                <a:solidFill>
                  <a:srgbClr val="000002"/>
                </a:solidFill>
              </a:rPr>
              <a:t>Le </a:t>
            </a:r>
            <a:r>
              <a:rPr lang="fr-FR" altLang="fr-FR" sz="2800" b="1" dirty="0">
                <a:solidFill>
                  <a:srgbClr val="3846FF"/>
                </a:solidFill>
              </a:rPr>
              <a:t>rayonnement intellectuel </a:t>
            </a:r>
            <a:r>
              <a:rPr lang="fr-FR" altLang="fr-FR" sz="2800" dirty="0">
                <a:solidFill>
                  <a:srgbClr val="000002"/>
                </a:solidFill>
              </a:rPr>
              <a:t>et culturel de la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DDA1A834-A035-A64A-9934-287958BFF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584779C7-A942-5F4C-B8B0-DCAAC6999D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601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>
                <a:solidFill>
                  <a:srgbClr val="000090"/>
                </a:solidFill>
              </a:rPr>
              <a:t>1791 : le Roi se sépare de la Nation</a:t>
            </a:r>
          </a:p>
          <a:p>
            <a:pPr eaLnBrk="1" hangingPunct="1">
              <a:buFontTx/>
              <a:buNone/>
            </a:pPr>
            <a:endParaRPr lang="fr-FR" altLang="fr-FR"/>
          </a:p>
          <a:p>
            <a:pPr eaLnBrk="1" hangingPunct="1">
              <a:buFontTx/>
              <a:buNone/>
            </a:pPr>
            <a:endParaRPr lang="fr-FR" altLang="fr-FR"/>
          </a:p>
          <a:p>
            <a:pPr eaLnBrk="1" hangingPunct="1">
              <a:buFontTx/>
              <a:buNone/>
            </a:pPr>
            <a:endParaRPr lang="fr-FR" altLang="fr-FR"/>
          </a:p>
        </p:txBody>
      </p:sp>
      <p:pic>
        <p:nvPicPr>
          <p:cNvPr id="55300" name="Picture 4" descr="TexteDéclarLouisXVIVarennesNathan2e2001NG150">
            <a:extLst>
              <a:ext uri="{FF2B5EF4-FFF2-40B4-BE49-F238E27FC236}">
                <a16:creationId xmlns:a16="http://schemas.microsoft.com/office/drawing/2014/main" id="{A97A3DA9-5C1C-9742-AC89-80EBE6522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143000"/>
            <a:ext cx="438943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TexteDantonFuiteLouisXVINathan2e2001NG150">
            <a:extLst>
              <a:ext uri="{FF2B5EF4-FFF2-40B4-BE49-F238E27FC236}">
                <a16:creationId xmlns:a16="http://schemas.microsoft.com/office/drawing/2014/main" id="{B638F010-DF60-7A4C-AAF7-FDD86B3C7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60913"/>
            <a:ext cx="44196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rrestationVarennes-Nath2e-2001-200">
            <a:extLst>
              <a:ext uri="{FF2B5EF4-FFF2-40B4-BE49-F238E27FC236}">
                <a16:creationId xmlns:a16="http://schemas.microsoft.com/office/drawing/2014/main" id="{A826AF61-2C4E-F444-90F8-576EF2ACC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2672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BB37DA29-815D-4D45-B7DA-134FA7EA3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7EFD9A4-D8DC-0242-A181-07E75B4C6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>
                <a:solidFill>
                  <a:srgbClr val="000090"/>
                </a:solidFill>
              </a:rPr>
              <a:t>1792 : la Nation se sépare du Roi</a:t>
            </a:r>
          </a:p>
        </p:txBody>
      </p:sp>
      <p:pic>
        <p:nvPicPr>
          <p:cNvPr id="57349" name="Picture 6" descr="ImagePriseTuileries081792Nathan2e2001150">
            <a:extLst>
              <a:ext uri="{FF2B5EF4-FFF2-40B4-BE49-F238E27FC236}">
                <a16:creationId xmlns:a16="http://schemas.microsoft.com/office/drawing/2014/main" id="{035FFD24-87A8-A448-8B54-6879DD7BB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7488237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CD4697BA-0760-B04B-865C-74BF0B7D8E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0731B74-1C2D-7A48-85F3-1A10177E8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 b="1" u="sng">
                <a:solidFill>
                  <a:srgbClr val="000090"/>
                </a:solidFill>
              </a:rPr>
              <a:t>2.2. La révolution démocratique et la Ière République (1792-1794)</a:t>
            </a:r>
            <a:endParaRPr lang="fr-FR" altLang="fr-FR" u="sng">
              <a:solidFill>
                <a:srgbClr val="000090"/>
              </a:solidFill>
            </a:endParaRPr>
          </a:p>
          <a:p>
            <a:pPr eaLnBrk="1" hangingPunct="1">
              <a:buFontTx/>
              <a:buNone/>
            </a:pPr>
            <a:r>
              <a:rPr lang="fr-FR" altLang="fr-FR">
                <a:solidFill>
                  <a:srgbClr val="000090"/>
                </a:solidFill>
              </a:rPr>
              <a:t>- la naissance mouvementée de la république (1792-1793)</a:t>
            </a:r>
          </a:p>
        </p:txBody>
      </p:sp>
      <p:pic>
        <p:nvPicPr>
          <p:cNvPr id="59396" name="Picture 4" descr="TexteAbolitMonarchNaissRépNathan2e2001NG150">
            <a:extLst>
              <a:ext uri="{FF2B5EF4-FFF2-40B4-BE49-F238E27FC236}">
                <a16:creationId xmlns:a16="http://schemas.microsoft.com/office/drawing/2014/main" id="{EB4648AD-1D9B-D64F-9C0E-9EC2B7740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647700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80B21B24-1F31-A44D-A964-1C0177EDF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62800" y="2590800"/>
            <a:ext cx="1905000" cy="1143000"/>
          </a:xfrm>
        </p:spPr>
        <p:txBody>
          <a:bodyPr/>
          <a:lstStyle/>
          <a:p>
            <a:pPr eaLnBrk="1" hangingPunct="1"/>
            <a:r>
              <a:rPr lang="fr-FR" altLang="fr-FR">
                <a:solidFill>
                  <a:srgbClr val="000090"/>
                </a:solidFill>
              </a:rPr>
              <a:t>1792</a:t>
            </a:r>
          </a:p>
        </p:txBody>
      </p:sp>
      <p:pic>
        <p:nvPicPr>
          <p:cNvPr id="20483" name="Picture 3" descr="Decret21-09-1792 République -150">
            <a:extLst>
              <a:ext uri="{FF2B5EF4-FFF2-40B4-BE49-F238E27FC236}">
                <a16:creationId xmlns:a16="http://schemas.microsoft.com/office/drawing/2014/main" id="{53C9D1F6-15D9-5143-9DC9-7DA6FA50E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6264275" cy="85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Decret21-09-1792 République -150E">
            <a:extLst>
              <a:ext uri="{FF2B5EF4-FFF2-40B4-BE49-F238E27FC236}">
                <a16:creationId xmlns:a16="http://schemas.microsoft.com/office/drawing/2014/main" id="{CA4981C5-5BF8-0D46-A6DF-D77A279FA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81000"/>
            <a:ext cx="51149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Decret21-09-1792 République -150B">
            <a:extLst>
              <a:ext uri="{FF2B5EF4-FFF2-40B4-BE49-F238E27FC236}">
                <a16:creationId xmlns:a16="http://schemas.microsoft.com/office/drawing/2014/main" id="{5A81CDDC-4971-1C4C-84F3-A61B88093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7086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Decret21-09-1792 République -150A">
            <a:extLst>
              <a:ext uri="{FF2B5EF4-FFF2-40B4-BE49-F238E27FC236}">
                <a16:creationId xmlns:a16="http://schemas.microsoft.com/office/drawing/2014/main" id="{91BB7A8B-8139-BD44-B3ED-C961D10C0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4588"/>
            <a:ext cx="71628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Decret21-09-1792 République -150C">
            <a:extLst>
              <a:ext uri="{FF2B5EF4-FFF2-40B4-BE49-F238E27FC236}">
                <a16:creationId xmlns:a16="http://schemas.microsoft.com/office/drawing/2014/main" id="{D8CB043B-1164-F040-9272-C20EF7C1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828800"/>
            <a:ext cx="73914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8">
            <a:extLst>
              <a:ext uri="{FF2B5EF4-FFF2-40B4-BE49-F238E27FC236}">
                <a16:creationId xmlns:a16="http://schemas.microsoft.com/office/drawing/2014/main" id="{09690D48-74CB-EF4D-A890-4C6053BCF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13" y="4776788"/>
            <a:ext cx="2516187" cy="5238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800">
                <a:solidFill>
                  <a:srgbClr val="000090"/>
                </a:solidFill>
              </a:rPr>
              <a:t>REPUBLIQUE</a:t>
            </a:r>
            <a:endParaRPr lang="fr-FR" altLang="fr-FR">
              <a:solidFill>
                <a:srgbClr val="000090"/>
              </a:solidFill>
            </a:endParaRPr>
          </a:p>
        </p:txBody>
      </p:sp>
      <p:sp>
        <p:nvSpPr>
          <p:cNvPr id="20489" name="Line 9">
            <a:extLst>
              <a:ext uri="{FF2B5EF4-FFF2-40B4-BE49-F238E27FC236}">
                <a16:creationId xmlns:a16="http://schemas.microsoft.com/office/drawing/2014/main" id="{D71BB122-FD49-874D-A328-97A28381208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3352800"/>
            <a:ext cx="990600" cy="1447800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AC8A017-C5FF-D64D-AAC2-01A9783DDF19}"/>
              </a:ext>
            </a:extLst>
          </p:cNvPr>
          <p:cNvSpPr txBox="1"/>
          <p:nvPr/>
        </p:nvSpPr>
        <p:spPr>
          <a:xfrm>
            <a:off x="6381500" y="5383695"/>
            <a:ext cx="2762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3846FF"/>
                </a:solidFill>
              </a:rPr>
              <a:t>21-22 septembre 1792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BA2DAFE-DEDC-6545-BB37-43840DACA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pic>
        <p:nvPicPr>
          <p:cNvPr id="38915" name="Picture 3" descr="RegistreAssembléeNationaleProcesRoiLouisXVI-1793-150">
            <a:extLst>
              <a:ext uri="{FF2B5EF4-FFF2-40B4-BE49-F238E27FC236}">
                <a16:creationId xmlns:a16="http://schemas.microsoft.com/office/drawing/2014/main" id="{34B9691A-A13C-DF44-9C2B-885D7065F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903788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RegistreAssembléeNationaleProcesRoiLouisXVI-1793-150A">
            <a:extLst>
              <a:ext uri="{FF2B5EF4-FFF2-40B4-BE49-F238E27FC236}">
                <a16:creationId xmlns:a16="http://schemas.microsoft.com/office/drawing/2014/main" id="{D3DDDB68-6CC3-3F4A-9FC9-280490D34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3538"/>
            <a:ext cx="91440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88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3" descr="ImageExecutionLouisXVIHach2e-01-300">
            <a:extLst>
              <a:ext uri="{FF2B5EF4-FFF2-40B4-BE49-F238E27FC236}">
                <a16:creationId xmlns:a16="http://schemas.microsoft.com/office/drawing/2014/main" id="{B20B2CF3-FBC5-5749-B502-FFC15431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39688"/>
            <a:ext cx="5791200" cy="5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>
            <a:extLst>
              <a:ext uri="{FF2B5EF4-FFF2-40B4-BE49-F238E27FC236}">
                <a16:creationId xmlns:a16="http://schemas.microsoft.com/office/drawing/2014/main" id="{720E4D9E-5CDF-FA47-B467-163000BAE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486400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4400">
                <a:solidFill>
                  <a:srgbClr val="000090"/>
                </a:solidFill>
              </a:rPr>
              <a:t>1793 : le roi est exécuté devant le peuple à Paris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6F4C35-7551-6347-B2D3-CD4824875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9716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Q7 : pourquoi les révolutionnaires (députés conventionnels) ont-ils employé la politique de « Terreur » ? </a:t>
            </a:r>
            <a:br>
              <a:rPr lang="fr-F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fr-F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Pour quel résultat 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37E873D9-79E6-7C43-A6F7-0D99D3BD4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6D2FB7E9-37FB-1045-B21B-CAB4C48B6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pic>
        <p:nvPicPr>
          <p:cNvPr id="76803" name="Picture 4" descr="CarteFranceAssiégée1793Nathan2e2001100">
            <a:extLst>
              <a:ext uri="{FF2B5EF4-FFF2-40B4-BE49-F238E27FC236}">
                <a16:creationId xmlns:a16="http://schemas.microsoft.com/office/drawing/2014/main" id="{4D034CAB-BDC9-C54A-A8B9-9A10FF28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363"/>
            <a:ext cx="7620000" cy="627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FF245CDA-D9AF-2B4B-8B39-80C8B0F27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1138" y="128587"/>
            <a:ext cx="8229600" cy="56388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fr-FR" altLang="fr-FR" dirty="0">
                <a:solidFill>
                  <a:srgbClr val="000090"/>
                </a:solidFill>
              </a:rPr>
              <a:t>la « Terreur » montagnarde </a:t>
            </a:r>
          </a:p>
          <a:p>
            <a:pPr eaLnBrk="1" hangingPunct="1">
              <a:buFontTx/>
              <a:buNone/>
            </a:pPr>
            <a:r>
              <a:rPr lang="fr-FR" altLang="fr-FR" dirty="0">
                <a:solidFill>
                  <a:srgbClr val="000090"/>
                </a:solidFill>
              </a:rPr>
              <a:t>(1793-1794)</a:t>
            </a:r>
          </a:p>
        </p:txBody>
      </p:sp>
      <p:pic>
        <p:nvPicPr>
          <p:cNvPr id="63491" name="Picture 4" descr="CartRépAssiég93DocIm114-300">
            <a:extLst>
              <a:ext uri="{FF2B5EF4-FFF2-40B4-BE49-F238E27FC236}">
                <a16:creationId xmlns:a16="http://schemas.microsoft.com/office/drawing/2014/main" id="{A04CBCE0-1B6A-344F-935C-B971E4985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1293136"/>
            <a:ext cx="4265613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7" descr="ImagTerreurRobFDocIm114-300">
            <a:extLst>
              <a:ext uri="{FF2B5EF4-FFF2-40B4-BE49-F238E27FC236}">
                <a16:creationId xmlns:a16="http://schemas.microsoft.com/office/drawing/2014/main" id="{4EB9DF47-2692-8F4B-913D-D4F402F87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10" y="-24273"/>
            <a:ext cx="28416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8" descr="TextLevéeMass93DocIm114-200">
            <a:extLst>
              <a:ext uri="{FF2B5EF4-FFF2-40B4-BE49-F238E27FC236}">
                <a16:creationId xmlns:a16="http://schemas.microsoft.com/office/drawing/2014/main" id="{98CDC4FB-587E-4B45-A1A1-5734B6DC4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13" y="5423078"/>
            <a:ext cx="48006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1CA51C8-10E2-BD43-8C61-2B3A58742EE6}"/>
              </a:ext>
            </a:extLst>
          </p:cNvPr>
          <p:cNvSpPr txBox="1"/>
          <p:nvPr/>
        </p:nvSpPr>
        <p:spPr>
          <a:xfrm>
            <a:off x="395535" y="6065568"/>
            <a:ext cx="3312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846FF"/>
                </a:solidFill>
              </a:rPr>
              <a:t> La fin des libertés et la mobilisation de tous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3BD358-B414-5E47-9C1E-AD55C9210CED}"/>
              </a:ext>
            </a:extLst>
          </p:cNvPr>
          <p:cNvSpPr txBox="1"/>
          <p:nvPr/>
        </p:nvSpPr>
        <p:spPr>
          <a:xfrm>
            <a:off x="6268010" y="4582801"/>
            <a:ext cx="3126382" cy="72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846FF"/>
                </a:solidFill>
              </a:rPr>
              <a:t>Attention à la caricature de Robespierre tyran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07E6C3D-D249-CD46-9C84-1D361FE338C5}"/>
              </a:ext>
            </a:extLst>
          </p:cNvPr>
          <p:cNvSpPr txBox="1"/>
          <p:nvPr/>
        </p:nvSpPr>
        <p:spPr>
          <a:xfrm>
            <a:off x="4860032" y="6411247"/>
            <a:ext cx="4346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Décret de la levée en </a:t>
            </a:r>
            <a:r>
              <a:rPr lang="fr-FR" sz="1600" dirty="0" err="1">
                <a:solidFill>
                  <a:srgbClr val="002060"/>
                </a:solidFill>
              </a:rPr>
              <a:t>massse</a:t>
            </a:r>
            <a:r>
              <a:rPr lang="fr-FR" sz="1600" dirty="0">
                <a:solidFill>
                  <a:srgbClr val="002060"/>
                </a:solidFill>
              </a:rPr>
              <a:t> (29 juillet 1793)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DBA4BE-8EFF-8745-8BF4-933CFAE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9716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Q8 : Les femmes ont-elles joué un rôle sous la Révolution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19F017-78F9-9C49-94FD-A2CEFD44A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9716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Q1 : quelles idées des philosophes des Lumières ont influencé les Français 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07C77A56-32EB-8F4B-A7D0-4C7D327759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E21D3A7D-3BB0-A84E-8329-3C0E38631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fr-FR" dirty="0"/>
          </a:p>
        </p:txBody>
      </p:sp>
      <p:pic>
        <p:nvPicPr>
          <p:cNvPr id="81923" name="Picture 4" descr="ImageFemmesOctobre1789Nathan2e2001150">
            <a:extLst>
              <a:ext uri="{FF2B5EF4-FFF2-40B4-BE49-F238E27FC236}">
                <a16:creationId xmlns:a16="http://schemas.microsoft.com/office/drawing/2014/main" id="{23B38FB5-9479-E642-B248-A73A26FFD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44958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5" descr="ClubFemmes1789">
            <a:extLst>
              <a:ext uri="{FF2B5EF4-FFF2-40B4-BE49-F238E27FC236}">
                <a16:creationId xmlns:a16="http://schemas.microsoft.com/office/drawing/2014/main" id="{5E332EC2-E9B8-8043-AF17-9DEAD3921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35544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6" descr="ImageGravFemmeRevFrNathan2e2001-150">
            <a:extLst>
              <a:ext uri="{FF2B5EF4-FFF2-40B4-BE49-F238E27FC236}">
                <a16:creationId xmlns:a16="http://schemas.microsoft.com/office/drawing/2014/main" id="{01110F0A-A67C-934D-8614-35EEEF26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30575"/>
            <a:ext cx="255428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7" descr="TexteDDFCGougesNathan2e2001NG150">
            <a:extLst>
              <a:ext uri="{FF2B5EF4-FFF2-40B4-BE49-F238E27FC236}">
                <a16:creationId xmlns:a16="http://schemas.microsoft.com/office/drawing/2014/main" id="{449299AF-341F-6842-9A51-B3408920D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0"/>
            <a:ext cx="322421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8577D1F-4CA2-884F-9586-CFAABF17B29C}"/>
              </a:ext>
            </a:extLst>
          </p:cNvPr>
          <p:cNvSpPr txBox="1"/>
          <p:nvPr/>
        </p:nvSpPr>
        <p:spPr>
          <a:xfrm>
            <a:off x="6228183" y="4654847"/>
            <a:ext cx="29158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846FF"/>
                </a:solidFill>
              </a:rPr>
              <a:t>Une intervention dans l’espace public (surtout en ville), mais sans l’obtention de droits </a:t>
            </a:r>
            <a:r>
              <a:rPr lang="fr-FR" sz="2000" dirty="0" err="1">
                <a:solidFill>
                  <a:srgbClr val="3846FF"/>
                </a:solidFill>
              </a:rPr>
              <a:t>polititiques</a:t>
            </a:r>
            <a:r>
              <a:rPr lang="fr-FR" sz="2000" dirty="0">
                <a:solidFill>
                  <a:srgbClr val="3846FF"/>
                </a:solidFill>
              </a:rPr>
              <a:t> et sociaux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366BA6C4-2FFE-AA40-BAE4-AA1D43596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4D3F078-B07E-DA4D-BC5C-C04891A83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0010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 b="1" u="sng">
                <a:solidFill>
                  <a:srgbClr val="000002"/>
                </a:solidFill>
              </a:rPr>
              <a:t>1.2. Le mouvement des Lumières</a:t>
            </a:r>
            <a:endParaRPr lang="fr-FR" altLang="fr-FR" u="sng">
              <a:solidFill>
                <a:srgbClr val="000002"/>
              </a:solidFill>
            </a:endParaRPr>
          </a:p>
          <a:p>
            <a:pPr eaLnBrk="1" hangingPunct="1">
              <a:buFontTx/>
              <a:buChar char="-"/>
            </a:pPr>
            <a:r>
              <a:rPr lang="fr-FR" altLang="fr-FR">
                <a:solidFill>
                  <a:srgbClr val="000002"/>
                </a:solidFill>
              </a:rPr>
              <a:t>Un phénomène européen </a:t>
            </a:r>
          </a:p>
          <a:p>
            <a:pPr eaLnBrk="1" hangingPunct="1">
              <a:buFontTx/>
              <a:buChar char="-"/>
            </a:pPr>
            <a:r>
              <a:rPr lang="fr-FR" altLang="fr-FR">
                <a:solidFill>
                  <a:srgbClr val="000002"/>
                </a:solidFill>
              </a:rPr>
              <a:t>Un forte présence </a:t>
            </a:r>
          </a:p>
          <a:p>
            <a:pPr eaLnBrk="1" hangingPunct="1">
              <a:buFontTx/>
              <a:buNone/>
            </a:pPr>
            <a:r>
              <a:rPr lang="fr-FR" altLang="fr-FR">
                <a:solidFill>
                  <a:srgbClr val="000002"/>
                </a:solidFill>
              </a:rPr>
              <a:t>des philosophes français</a:t>
            </a:r>
          </a:p>
          <a:p>
            <a:pPr eaLnBrk="1" hangingPunct="1">
              <a:buFontTx/>
              <a:buChar char="-"/>
            </a:pPr>
            <a:endParaRPr lang="fr-FR" altLang="fr-FR"/>
          </a:p>
        </p:txBody>
      </p:sp>
      <p:pic>
        <p:nvPicPr>
          <p:cNvPr id="18436" name="Picture 5" descr="MontesqieuLumières">
            <a:extLst>
              <a:ext uri="{FF2B5EF4-FFF2-40B4-BE49-F238E27FC236}">
                <a16:creationId xmlns:a16="http://schemas.microsoft.com/office/drawing/2014/main" id="{02FCADC6-109A-744C-9C95-1DE314025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60700"/>
            <a:ext cx="35814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VoltaireLumières">
            <a:extLst>
              <a:ext uri="{FF2B5EF4-FFF2-40B4-BE49-F238E27FC236}">
                <a16:creationId xmlns:a16="http://schemas.microsoft.com/office/drawing/2014/main" id="{9FE44417-FEF0-F645-A41E-39D696382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4988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FB3F52D1-95C9-4041-A296-846C14ED2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4149725"/>
            <a:ext cx="7772400" cy="1143000"/>
          </a:xfrm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27548CF-03F8-8945-8FDE-1703B574E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149725"/>
            <a:ext cx="8964612" cy="2243138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fr-FR" altLang="fr-FR">
                <a:solidFill>
                  <a:srgbClr val="000002"/>
                </a:solidFill>
              </a:rPr>
              <a:t>La revendication commune de la </a:t>
            </a:r>
            <a:r>
              <a:rPr lang="fr-FR" altLang="fr-FR" b="1">
                <a:solidFill>
                  <a:srgbClr val="000002"/>
                </a:solidFill>
              </a:rPr>
              <a:t>liberté</a:t>
            </a:r>
            <a:r>
              <a:rPr lang="fr-FR" altLang="fr-FR">
                <a:solidFill>
                  <a:srgbClr val="000002"/>
                </a:solidFill>
              </a:rPr>
              <a:t> donc la </a:t>
            </a:r>
            <a:r>
              <a:rPr lang="fr-FR" altLang="fr-FR" b="1">
                <a:solidFill>
                  <a:srgbClr val="000002"/>
                </a:solidFill>
              </a:rPr>
              <a:t>critique</a:t>
            </a:r>
            <a:r>
              <a:rPr lang="fr-FR" altLang="fr-FR">
                <a:solidFill>
                  <a:srgbClr val="000002"/>
                </a:solidFill>
              </a:rPr>
              <a:t> de la </a:t>
            </a:r>
            <a:r>
              <a:rPr lang="fr-FR" altLang="fr-FR" b="1">
                <a:solidFill>
                  <a:srgbClr val="000002"/>
                </a:solidFill>
              </a:rPr>
              <a:t>monarchie absolue</a:t>
            </a:r>
            <a:r>
              <a:rPr lang="fr-FR" altLang="fr-FR">
                <a:solidFill>
                  <a:srgbClr val="000002"/>
                </a:solidFill>
              </a:rPr>
              <a:t> et de la </a:t>
            </a:r>
            <a:r>
              <a:rPr lang="fr-FR" altLang="fr-FR" b="1">
                <a:solidFill>
                  <a:srgbClr val="000002"/>
                </a:solidFill>
              </a:rPr>
              <a:t>société des trois ordres</a:t>
            </a:r>
          </a:p>
          <a:p>
            <a:pPr eaLnBrk="1" hangingPunct="1">
              <a:buFontTx/>
              <a:buChar char="-"/>
            </a:pPr>
            <a:r>
              <a:rPr lang="fr-FR" altLang="fr-FR">
                <a:solidFill>
                  <a:srgbClr val="000002"/>
                </a:solidFill>
              </a:rPr>
              <a:t>Des </a:t>
            </a:r>
            <a:r>
              <a:rPr lang="fr-FR" altLang="fr-FR" b="1">
                <a:solidFill>
                  <a:srgbClr val="000002"/>
                </a:solidFill>
              </a:rPr>
              <a:t>prises de position plut</a:t>
            </a:r>
            <a:r>
              <a:rPr lang="fr-FR" altLang="ja-JP" b="1">
                <a:solidFill>
                  <a:srgbClr val="000002"/>
                </a:solidFill>
              </a:rPr>
              <a:t>ôt</a:t>
            </a:r>
            <a:r>
              <a:rPr lang="fr-FR" altLang="fr-FR" b="1">
                <a:solidFill>
                  <a:srgbClr val="000002"/>
                </a:solidFill>
              </a:rPr>
              <a:t> modérées</a:t>
            </a:r>
            <a:r>
              <a:rPr lang="fr-FR" altLang="fr-FR">
                <a:solidFill>
                  <a:srgbClr val="000002"/>
                </a:solidFill>
              </a:rPr>
              <a:t> (royalisme, déisme), rarement radicales</a:t>
            </a:r>
          </a:p>
        </p:txBody>
      </p:sp>
      <p:pic>
        <p:nvPicPr>
          <p:cNvPr id="22531" name="Picture 4" descr="DiderotLumières">
            <a:extLst>
              <a:ext uri="{FF2B5EF4-FFF2-40B4-BE49-F238E27FC236}">
                <a16:creationId xmlns:a16="http://schemas.microsoft.com/office/drawing/2014/main" id="{997C2F7E-E2FE-8949-8149-AF458A509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3416300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RousseauLumières">
            <a:extLst>
              <a:ext uri="{FF2B5EF4-FFF2-40B4-BE49-F238E27FC236}">
                <a16:creationId xmlns:a16="http://schemas.microsoft.com/office/drawing/2014/main" id="{049E3C53-AE13-034A-92B6-8C95A59D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5400"/>
            <a:ext cx="42672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199DBF93-39BC-9845-8D35-40A52491E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6513" y="-76200"/>
            <a:ext cx="9144001" cy="6858000"/>
          </a:xfrm>
        </p:spPr>
        <p:txBody>
          <a:bodyPr/>
          <a:lstStyle/>
          <a:p>
            <a:pPr algn="just" eaLnBrk="1" hangingPunct="1">
              <a:lnSpc>
                <a:spcPts val="2875"/>
              </a:lnSpc>
              <a:spcBef>
                <a:spcPts val="550"/>
              </a:spcBef>
              <a:buFontTx/>
              <a:buNone/>
            </a:pPr>
            <a:r>
              <a:rPr lang="fr-FR" altLang="fr-FR" sz="2000" i="1" dirty="0">
                <a:solidFill>
                  <a:srgbClr val="000002"/>
                </a:solidFill>
                <a:latin typeface="Courier" pitchFamily="2" charset="0"/>
                <a:ea typeface="ＭＳ 明朝" panose="02020609040205080304" pitchFamily="49" charset="-128"/>
              </a:rPr>
              <a:t>	</a:t>
            </a:r>
            <a:r>
              <a:rPr lang="fr-FR" altLang="fr-FR" sz="2400" i="1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« Aucun homme n'a reçu de la nature le droit de commander aux autres. La liberté est un présent [cadeau] du ciel »</a:t>
            </a:r>
            <a:r>
              <a:rPr lang="fr-FR" altLang="fr-FR" sz="2400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                                           DIDEROT, article "</a:t>
            </a:r>
            <a:r>
              <a:rPr lang="fr-FR" altLang="fr-FR" sz="2400" i="1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autorité politique</a:t>
            </a:r>
            <a:r>
              <a:rPr lang="fr-FR" altLang="fr-FR" sz="2400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 », </a:t>
            </a:r>
            <a:r>
              <a:rPr lang="fr-FR" altLang="fr-FR" sz="2400" u="sng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L'Encyclopédie</a:t>
            </a:r>
            <a:r>
              <a:rPr lang="fr-FR" altLang="fr-FR" sz="2400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, 1751.</a:t>
            </a:r>
          </a:p>
          <a:p>
            <a:pPr algn="just" eaLnBrk="1" hangingPunct="1">
              <a:lnSpc>
                <a:spcPts val="2875"/>
              </a:lnSpc>
              <a:spcBef>
                <a:spcPts val="550"/>
              </a:spcBef>
              <a:buFontTx/>
              <a:buNone/>
            </a:pPr>
            <a:r>
              <a:rPr lang="fr-FR" altLang="fr-FR" sz="2400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	</a:t>
            </a:r>
            <a:r>
              <a:rPr lang="fr-FR" altLang="fr-FR" sz="2400" i="1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"La nation anglaise est la seule de la terre qui soit parvenue à régler [limiter] le pouvoir des rois en leur résistant.</a:t>
            </a:r>
            <a:r>
              <a:rPr lang="fr-FR" altLang="fr-FR" sz="2400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 »      </a:t>
            </a:r>
          </a:p>
          <a:p>
            <a:pPr algn="just" eaLnBrk="1" hangingPunct="1">
              <a:lnSpc>
                <a:spcPts val="2875"/>
              </a:lnSpc>
              <a:spcBef>
                <a:spcPts val="550"/>
              </a:spcBef>
              <a:buFontTx/>
              <a:buNone/>
            </a:pPr>
            <a:r>
              <a:rPr lang="fr-FR" altLang="fr-FR" sz="2400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	VOLTAIRE, </a:t>
            </a:r>
            <a:r>
              <a:rPr lang="fr-FR" altLang="fr-FR" sz="2400" u="sng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Les Lettres anglaises</a:t>
            </a:r>
            <a:r>
              <a:rPr lang="fr-FR" altLang="fr-FR" sz="2400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, 1734.</a:t>
            </a:r>
          </a:p>
          <a:p>
            <a:pPr eaLnBrk="1" hangingPunct="1">
              <a:lnSpc>
                <a:spcPts val="2875"/>
              </a:lnSpc>
              <a:spcBef>
                <a:spcPts val="550"/>
              </a:spcBef>
              <a:buFontTx/>
              <a:buNone/>
            </a:pPr>
            <a:r>
              <a:rPr lang="fr-FR" altLang="fr-FR" sz="2400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	</a:t>
            </a:r>
            <a:r>
              <a:rPr lang="fr-FR" altLang="fr-FR" sz="2400" i="1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"Il y a dans chaque Etat, trois sortes de pouvoirs :     </a:t>
            </a:r>
          </a:p>
          <a:p>
            <a:pPr eaLnBrk="1" hangingPunct="1">
              <a:lnSpc>
                <a:spcPts val="2875"/>
              </a:lnSpc>
              <a:spcBef>
                <a:spcPts val="550"/>
              </a:spcBef>
              <a:buFontTx/>
              <a:buNone/>
            </a:pPr>
            <a:r>
              <a:rPr lang="fr-FR" altLang="fr-FR" sz="2400" i="1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	 - le pouvoir de voter les lois,      </a:t>
            </a:r>
          </a:p>
          <a:p>
            <a:pPr eaLnBrk="1" hangingPunct="1">
              <a:lnSpc>
                <a:spcPts val="2875"/>
              </a:lnSpc>
              <a:spcBef>
                <a:spcPts val="550"/>
              </a:spcBef>
              <a:buFontTx/>
              <a:buNone/>
            </a:pPr>
            <a:r>
              <a:rPr lang="fr-FR" altLang="fr-FR" sz="2400" i="1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	- le pouvoir de faire connaître et appliquer ces lois et </a:t>
            </a:r>
          </a:p>
          <a:p>
            <a:pPr eaLnBrk="1" hangingPunct="1">
              <a:lnSpc>
                <a:spcPts val="2875"/>
              </a:lnSpc>
              <a:spcBef>
                <a:spcPts val="550"/>
              </a:spcBef>
              <a:buFontTx/>
              <a:buNone/>
            </a:pPr>
            <a:r>
              <a:rPr lang="fr-FR" altLang="fr-FR" sz="2400" i="1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	- le pouvoir de juger ceux qui désobéissent aux lois.  </a:t>
            </a:r>
          </a:p>
          <a:p>
            <a:pPr algn="just" eaLnBrk="1" hangingPunct="1">
              <a:lnSpc>
                <a:spcPts val="2875"/>
              </a:lnSpc>
              <a:spcBef>
                <a:spcPts val="550"/>
              </a:spcBef>
              <a:buFontTx/>
              <a:buNone/>
            </a:pPr>
            <a:r>
              <a:rPr lang="fr-FR" altLang="fr-FR" sz="2400" i="1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Il n'y a plus de liberté si un seul homme exerce seul ces trois pouvoirs.</a:t>
            </a:r>
            <a:r>
              <a:rPr lang="fr-FR" altLang="fr-FR" sz="2400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 »                              D'après MONTESQUIEU, </a:t>
            </a:r>
            <a:r>
              <a:rPr lang="fr-FR" altLang="fr-FR" sz="2400" u="sng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L'esprit des Lois</a:t>
            </a:r>
            <a:r>
              <a:rPr lang="fr-FR" altLang="fr-FR" sz="2400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, 1748.</a:t>
            </a:r>
          </a:p>
          <a:p>
            <a:pPr algn="just" eaLnBrk="1" hangingPunct="1">
              <a:lnSpc>
                <a:spcPts val="2875"/>
              </a:lnSpc>
              <a:spcBef>
                <a:spcPts val="550"/>
              </a:spcBef>
              <a:buFontTx/>
              <a:buNone/>
            </a:pPr>
            <a:r>
              <a:rPr lang="fr-FR" altLang="fr-FR" sz="2400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	</a:t>
            </a:r>
            <a:r>
              <a:rPr lang="fr-FR" altLang="fr-FR" sz="2400" i="1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"Toute loi que le peuple n'a pas ratifiée [décidée] est nulle »                                            "L'homme est né libre et partout il est dans les fers [transformé en esclave]. […] Renoncer à sa liberté, c'est renoncer à sa qualité d'homme, aux droits de l'humanité, à ses devoirs.</a:t>
            </a:r>
            <a:r>
              <a:rPr lang="fr-FR" altLang="fr-FR" sz="2400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 »                      ROUSSEAU, </a:t>
            </a:r>
            <a:r>
              <a:rPr lang="fr-FR" altLang="fr-FR" sz="2400" u="sng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Du Contrat Social</a:t>
            </a:r>
            <a:r>
              <a:rPr lang="fr-FR" altLang="fr-FR" sz="2400" dirty="0">
                <a:solidFill>
                  <a:srgbClr val="000002"/>
                </a:solidFill>
                <a:latin typeface="Times New Roman" panose="02020603050405020304" pitchFamily="18" charset="0"/>
                <a:ea typeface="ＭＳ 明朝" panose="02020609040205080304" pitchFamily="49" charset="-128"/>
              </a:rPr>
              <a:t>, 1762.</a:t>
            </a:r>
          </a:p>
          <a:p>
            <a:pPr algn="just" eaLnBrk="1" hangingPunct="1">
              <a:lnSpc>
                <a:spcPts val="2875"/>
              </a:lnSpc>
              <a:spcBef>
                <a:spcPts val="550"/>
              </a:spcBef>
              <a:buFontTx/>
              <a:buNone/>
            </a:pPr>
            <a:endParaRPr lang="fr-FR" altLang="fr-FR" sz="2000" dirty="0">
              <a:solidFill>
                <a:srgbClr val="0000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6726E88F-52A2-D148-A50C-1AED99CC8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2BC6520F-FFB2-9D42-B635-EBE8F58B4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>
                <a:solidFill>
                  <a:srgbClr val="000002"/>
                </a:solidFill>
              </a:rPr>
              <a:t>-  La </a:t>
            </a:r>
            <a:r>
              <a:rPr lang="fr-FR" altLang="fr-FR" b="1">
                <a:solidFill>
                  <a:srgbClr val="000002"/>
                </a:solidFill>
              </a:rPr>
              <a:t>diffusion des idées parmi l</a:t>
            </a:r>
            <a:r>
              <a:rPr lang="ja-JP" altLang="fr-FR" b="1">
                <a:solidFill>
                  <a:srgbClr val="000002"/>
                </a:solidFill>
              </a:rPr>
              <a:t>’</a:t>
            </a:r>
            <a:r>
              <a:rPr lang="fr-FR" altLang="ja-JP" b="1">
                <a:solidFill>
                  <a:srgbClr val="000002"/>
                </a:solidFill>
              </a:rPr>
              <a:t>élite puis dans la masse de la population</a:t>
            </a:r>
            <a:endParaRPr lang="fr-FR" altLang="fr-FR" b="1">
              <a:solidFill>
                <a:srgbClr val="000002"/>
              </a:solidFill>
            </a:endParaRPr>
          </a:p>
        </p:txBody>
      </p:sp>
      <p:pic>
        <p:nvPicPr>
          <p:cNvPr id="26627" name="Picture 4" descr="SalonMmeGeoffrinLégende150">
            <a:extLst>
              <a:ext uri="{FF2B5EF4-FFF2-40B4-BE49-F238E27FC236}">
                <a16:creationId xmlns:a16="http://schemas.microsoft.com/office/drawing/2014/main" id="{7B35E282-C4A7-6941-955D-3A0A90BBF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28800"/>
            <a:ext cx="725805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E8242FC8-48C8-F143-82B9-E0EDEF731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656FD24A-D819-1440-836E-69B285A6C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fr-FR"/>
          </a:p>
          <a:p>
            <a:pPr eaLnBrk="1" hangingPunct="1"/>
            <a:endParaRPr lang="fr-FR" altLang="fr-FR"/>
          </a:p>
          <a:p>
            <a:pPr eaLnBrk="1" hangingPunct="1"/>
            <a:endParaRPr lang="fr-FR" altLang="fr-FR"/>
          </a:p>
          <a:p>
            <a:pPr eaLnBrk="1" hangingPunct="1"/>
            <a:endParaRPr lang="fr-FR" altLang="fr-FR">
              <a:solidFill>
                <a:srgbClr val="000002"/>
              </a:solidFill>
            </a:endParaRPr>
          </a:p>
          <a:p>
            <a:pPr eaLnBrk="1" hangingPunct="1">
              <a:buFontTx/>
              <a:buNone/>
            </a:pPr>
            <a:r>
              <a:rPr lang="fr-FR" altLang="fr-FR">
                <a:solidFill>
                  <a:srgbClr val="000002"/>
                </a:solidFill>
              </a:rPr>
              <a:t>Des gravures</a:t>
            </a:r>
          </a:p>
          <a:p>
            <a:pPr eaLnBrk="1" hangingPunct="1">
              <a:buFontTx/>
              <a:buNone/>
            </a:pPr>
            <a:r>
              <a:rPr lang="fr-FR" altLang="fr-FR">
                <a:solidFill>
                  <a:srgbClr val="000002"/>
                </a:solidFill>
              </a:rPr>
              <a:t>La répression royale</a:t>
            </a:r>
          </a:p>
        </p:txBody>
      </p:sp>
      <p:pic>
        <p:nvPicPr>
          <p:cNvPr id="28675" name="Picture 4" descr="LettreCachetBastilleVoltaireNG">
            <a:extLst>
              <a:ext uri="{FF2B5EF4-FFF2-40B4-BE49-F238E27FC236}">
                <a16:creationId xmlns:a16="http://schemas.microsoft.com/office/drawing/2014/main" id="{03F2C6D9-EDF7-EC4D-AAB5-9F70BC3C3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1828800"/>
            <a:ext cx="39036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 descr="Gravure3ordrespierreA1789-120">
            <a:extLst>
              <a:ext uri="{FF2B5EF4-FFF2-40B4-BE49-F238E27FC236}">
                <a16:creationId xmlns:a16="http://schemas.microsoft.com/office/drawing/2014/main" id="{3CE86F7B-1ED8-EE47-8FE5-157EE5FD0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5029200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">
      <a:dk1>
        <a:srgbClr val="5C1F00"/>
      </a:dk1>
      <a:lt1>
        <a:srgbClr val="FFFFFF"/>
      </a:lt1>
      <a:dk2>
        <a:srgbClr val="CA0000"/>
      </a:dk2>
      <a:lt2>
        <a:srgbClr val="DFD293"/>
      </a:lt2>
      <a:accent1>
        <a:srgbClr val="713E39"/>
      </a:accent1>
      <a:accent2>
        <a:srgbClr val="BE7960"/>
      </a:accent2>
      <a:accent3>
        <a:srgbClr val="E1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3" charset="0"/>
            <a:ea typeface="ＭＳ Ｐゴシック" pitchFamily="-103" charset="-128"/>
            <a:cs typeface="ＭＳ Ｐゴシック" pitchFamily="-10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3" charset="0"/>
            <a:ea typeface="ＭＳ Ｐゴシック" pitchFamily="-103" charset="-128"/>
            <a:cs typeface="ＭＳ Ｐゴシック" pitchFamily="-103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1291</Words>
  <Application>Microsoft Macintosh PowerPoint</Application>
  <PresentationFormat>Affichage à l'écran (4:3)</PresentationFormat>
  <Paragraphs>214</Paragraphs>
  <Slides>40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5" baseType="lpstr">
      <vt:lpstr>Arial</vt:lpstr>
      <vt:lpstr>Cambria</vt:lpstr>
      <vt:lpstr>Courier</vt:lpstr>
      <vt:lpstr>Times New Roman</vt:lpstr>
      <vt:lpstr>Nouvelle présentation</vt:lpstr>
      <vt:lpstr> La Révolution française et le Ier Empire</vt:lpstr>
      <vt:lpstr>Présentation PowerPoint</vt:lpstr>
      <vt:lpstr>I) La France des Lumières</vt:lpstr>
      <vt:lpstr>Q1 : quelles idées des philosophes des Lumières ont influencé les Français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1.3. Les exemples anglais et américains</vt:lpstr>
      <vt:lpstr>Q2 : quel était l’état de la France en 1789 ?</vt:lpstr>
      <vt:lpstr>Présentation PowerPoint</vt:lpstr>
      <vt:lpstr>Présentation PowerPoint</vt:lpstr>
      <vt:lpstr>Présentation PowerPoint</vt:lpstr>
      <vt:lpstr>Présentation PowerPoint</vt:lpstr>
      <vt:lpstr>II) La Révolution française</vt:lpstr>
      <vt:lpstr>Q3 : la prise de la Bastille le 14 juillet 1789 a-t-elle été un événement important ?</vt:lpstr>
      <vt:lpstr>Présentation PowerPoint</vt:lpstr>
      <vt:lpstr>Q4 : la Déclaration des Droits de l’Homme et du Citoyen (26 août 1789) est-elle une révolution ?</vt:lpstr>
      <vt:lpstr>Présentation PowerPoint</vt:lpstr>
      <vt:lpstr>Présentation PowerPoint</vt:lpstr>
      <vt:lpstr>Q5 : comment les révolutionnaires (surtout les députés) réorganisent-ils la France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Q6 : pourquoi et comment les Français ont-il rejeté  leur roi (et la monarchie)  entre 1790 et 1793 ?</vt:lpstr>
      <vt:lpstr>Présentation PowerPoint</vt:lpstr>
      <vt:lpstr>Présentation PowerPoint</vt:lpstr>
      <vt:lpstr>Présentation PowerPoint</vt:lpstr>
      <vt:lpstr>Présentation PowerPoint</vt:lpstr>
      <vt:lpstr>1792</vt:lpstr>
      <vt:lpstr>Présentation PowerPoint</vt:lpstr>
      <vt:lpstr>Présentation PowerPoint</vt:lpstr>
      <vt:lpstr>Q7 : pourquoi les révolutionnaires (députés conventionnels) ont-ils employé la politique de « Terreur » ?  Pour quel résultat ?</vt:lpstr>
      <vt:lpstr>Présentation PowerPoint</vt:lpstr>
      <vt:lpstr>Présentation PowerPoint</vt:lpstr>
      <vt:lpstr>Q8 : Les femmes ont-elles joué un rôle sous la Révolution ?</vt:lpstr>
      <vt:lpstr>Présentation PowerPoint</vt:lpstr>
    </vt:vector>
  </TitlesOfParts>
  <Company>Jean-Louis Laubry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La Révolution française</dc:title>
  <dc:creator>Jean-Louis Laubry</dc:creator>
  <cp:lastModifiedBy>Jean-Louis Laubry</cp:lastModifiedBy>
  <cp:revision>181</cp:revision>
  <dcterms:created xsi:type="dcterms:W3CDTF">2017-11-28T15:53:09Z</dcterms:created>
  <dcterms:modified xsi:type="dcterms:W3CDTF">2020-12-02T16:42:41Z</dcterms:modified>
</cp:coreProperties>
</file>