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418" r:id="rId3"/>
    <p:sldId id="258" r:id="rId4"/>
    <p:sldId id="311" r:id="rId5"/>
    <p:sldId id="257" r:id="rId6"/>
    <p:sldId id="270" r:id="rId7"/>
    <p:sldId id="310" r:id="rId8"/>
    <p:sldId id="309" r:id="rId9"/>
    <p:sldId id="269" r:id="rId10"/>
    <p:sldId id="273" r:id="rId11"/>
    <p:sldId id="259" r:id="rId12"/>
    <p:sldId id="260" r:id="rId13"/>
    <p:sldId id="283" r:id="rId14"/>
    <p:sldId id="261" r:id="rId15"/>
    <p:sldId id="304" r:id="rId16"/>
    <p:sldId id="286" r:id="rId17"/>
    <p:sldId id="305" r:id="rId18"/>
    <p:sldId id="308" r:id="rId19"/>
    <p:sldId id="295" r:id="rId20"/>
    <p:sldId id="263" r:id="rId21"/>
    <p:sldId id="278" r:id="rId22"/>
    <p:sldId id="293" r:id="rId23"/>
    <p:sldId id="265" r:id="rId24"/>
    <p:sldId id="279" r:id="rId25"/>
    <p:sldId id="264" r:id="rId26"/>
    <p:sldId id="280" r:id="rId27"/>
    <p:sldId id="266" r:id="rId28"/>
    <p:sldId id="290" r:id="rId29"/>
    <p:sldId id="267" r:id="rId30"/>
    <p:sldId id="298" r:id="rId31"/>
    <p:sldId id="300" r:id="rId32"/>
    <p:sldId id="416" r:id="rId33"/>
    <p:sldId id="417" r:id="rId34"/>
    <p:sldId id="303" r:id="rId35"/>
    <p:sldId id="268" r:id="rId36"/>
    <p:sldId id="302" r:id="rId37"/>
    <p:sldId id="306" r:id="rId38"/>
    <p:sldId id="296" r:id="rId39"/>
    <p:sldId id="271" r:id="rId40"/>
    <p:sldId id="292" r:id="rId41"/>
    <p:sldId id="307" r:id="rId4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3" autoAdjust="0"/>
    <p:restoredTop sz="94562"/>
  </p:normalViewPr>
  <p:slideViewPr>
    <p:cSldViewPr snapToGrid="0" snapToObjects="1">
      <p:cViewPr varScale="1">
        <p:scale>
          <a:sx n="95" d="100"/>
          <a:sy n="95" d="100"/>
        </p:scale>
        <p:origin x="12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A2E78-E6CB-384C-8D3E-677B82B7562B}" type="datetimeFigureOut">
              <a:rPr lang="fr-US" smtClean="0"/>
              <a:t>3/9/26</a:t>
            </a:fld>
            <a:endParaRPr lang="fr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C298E-A8DA-8A42-974A-B61C2B59A9CB}" type="slidenum">
              <a:rPr lang="fr-US" smtClean="0"/>
              <a:t>‹N°›</a:t>
            </a:fld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265685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C298E-A8DA-8A42-974A-B61C2B59A9CB}" type="slidenum">
              <a:rPr lang="fr-US" smtClean="0"/>
              <a:t>20</a:t>
            </a:fld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924283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C298E-A8DA-8A42-974A-B61C2B59A9CB}" type="slidenum">
              <a:rPr lang="fr-US" smtClean="0"/>
              <a:t>32</a:t>
            </a:fld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960587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CD9F-F569-E64E-8582-9850EA1982E8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08FB-2028-C640-9115-7E511D55D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0272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CD9F-F569-E64E-8582-9850EA1982E8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08FB-2028-C640-9115-7E511D55D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4334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CD9F-F569-E64E-8582-9850EA1982E8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08FB-2028-C640-9115-7E511D55D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380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457200">
              <a:lnSpc>
                <a:spcPct val="100000"/>
              </a:lnSpc>
              <a:buNone/>
            </a:pPr>
            <a:r>
              <a:rPr lang="fr-FR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et modifiez le titre</a:t>
            </a: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fr-FR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les styles du texte du masque</a:t>
            </a:r>
          </a:p>
          <a:p>
            <a:pPr marL="743040" lvl="1" indent="-285840" defTabSz="4572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Deuxième niveau</a:t>
            </a:r>
          </a:p>
          <a:p>
            <a:pPr marL="1143000" lvl="2" indent="-228600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Troisième niveau</a:t>
            </a:r>
          </a:p>
          <a:p>
            <a:pPr marL="1600200" lvl="3" indent="-22860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Quatrième niveau</a:t>
            </a:r>
          </a:p>
          <a:p>
            <a:pPr marL="2057400" lvl="4" indent="-22860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Cinquième niveau</a:t>
            </a:r>
          </a:p>
        </p:txBody>
      </p:sp>
      <p:sp>
        <p:nvSpPr>
          <p:cNvPr id="17" name="PlaceHolder 3"/>
          <p:cNvSpPr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&lt;date/heure&gt;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&lt;pied de page&gt;</a:t>
            </a:r>
          </a:p>
        </p:txBody>
      </p:sp>
      <p:sp>
        <p:nvSpPr>
          <p:cNvPr id="19" name="PlaceHolder 5"/>
          <p:cNvSpPr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72E6CE96-526B-4DE5-9E42-A805FCA5F410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675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CD9F-F569-E64E-8582-9850EA1982E8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08FB-2028-C640-9115-7E511D55D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408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CD9F-F569-E64E-8582-9850EA1982E8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08FB-2028-C640-9115-7E511D55D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1191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CD9F-F569-E64E-8582-9850EA1982E8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08FB-2028-C640-9115-7E511D55D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3327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CD9F-F569-E64E-8582-9850EA1982E8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08FB-2028-C640-9115-7E511D55D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256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CD9F-F569-E64E-8582-9850EA1982E8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08FB-2028-C640-9115-7E511D55D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88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CD9F-F569-E64E-8582-9850EA1982E8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08FB-2028-C640-9115-7E511D55D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5676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CD9F-F569-E64E-8582-9850EA1982E8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08FB-2028-C640-9115-7E511D55D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785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CD9F-F569-E64E-8582-9850EA1982E8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08FB-2028-C640-9115-7E511D55D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6727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9CD9F-F569-E64E-8582-9850EA1982E8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208FB-2028-C640-9115-7E511D55D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53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113283"/>
            <a:ext cx="7772400" cy="2772917"/>
          </a:xfrm>
          <a:ln w="381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b="1" dirty="0">
                <a:ln>
                  <a:solidFill>
                    <a:schemeClr val="tx1"/>
                  </a:solidFill>
                </a:ln>
              </a:rPr>
              <a:t>Communiquer </a:t>
            </a:r>
            <a:br>
              <a:rPr lang="fr-FR" b="1" dirty="0">
                <a:ln>
                  <a:solidFill>
                    <a:schemeClr val="tx1"/>
                  </a:solidFill>
                </a:ln>
              </a:rPr>
            </a:br>
            <a:r>
              <a:rPr lang="fr-FR" b="1" dirty="0">
                <a:ln>
                  <a:solidFill>
                    <a:schemeClr val="tx1"/>
                  </a:solidFill>
                </a:ln>
              </a:rPr>
              <a:t>d’un bout à l’autre du monde grâce à l’Internet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174812"/>
            <a:ext cx="6400800" cy="831141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chemeClr val="tx1"/>
                </a:solidFill>
              </a:rPr>
              <a:t>UE21 EC4 -  TD5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50595EE-5AE7-3648-9E09-DDA4B89015B5}"/>
              </a:ext>
            </a:extLst>
          </p:cNvPr>
          <p:cNvSpPr txBox="1"/>
          <p:nvPr/>
        </p:nvSpPr>
        <p:spPr>
          <a:xfrm>
            <a:off x="436701" y="6183824"/>
            <a:ext cx="8270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432FF"/>
                </a:solidFill>
              </a:rPr>
              <a:t>Objectif du diaporama : s’approprier les notions et les contenus</a:t>
            </a:r>
          </a:p>
        </p:txBody>
      </p:sp>
    </p:spTree>
    <p:extLst>
      <p:ext uri="{BB962C8B-B14F-4D97-AF65-F5344CB8AC3E}">
        <p14:creationId xmlns:p14="http://schemas.microsoft.com/office/powerpoint/2010/main" val="1620813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3713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I) L’Internet, une révolution technologique et économique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8709" y="1309413"/>
            <a:ext cx="8358774" cy="5534874"/>
          </a:xfrm>
        </p:spPr>
        <p:txBody>
          <a:bodyPr>
            <a:normAutofit/>
          </a:bodyPr>
          <a:lstStyle/>
          <a:p>
            <a:pPr marL="0" indent="0">
              <a:spcBef>
                <a:spcPts val="168"/>
              </a:spcBef>
              <a:buNone/>
            </a:pPr>
            <a:r>
              <a:rPr lang="fr-FR" dirty="0"/>
              <a:t>1.2. </a:t>
            </a:r>
            <a:r>
              <a:rPr lang="fr-FR" b="1" u="sng" dirty="0">
                <a:solidFill>
                  <a:srgbClr val="0432FF"/>
                </a:solidFill>
              </a:rPr>
              <a:t>Une révolution technologique fulgurante</a:t>
            </a:r>
            <a:endParaRPr lang="fr-FR" u="sng" dirty="0"/>
          </a:p>
          <a:p>
            <a:pPr marL="0" indent="0">
              <a:spcBef>
                <a:spcPts val="168"/>
              </a:spcBef>
              <a:buNone/>
            </a:pPr>
            <a:endParaRPr lang="fr-FR" dirty="0"/>
          </a:p>
          <a:p>
            <a:pPr marL="0" indent="0">
              <a:spcBef>
                <a:spcPts val="168"/>
              </a:spcBef>
              <a:buNone/>
            </a:pPr>
            <a:r>
              <a:rPr lang="fr-FR" dirty="0"/>
              <a:t>• Une extension fulgurante</a:t>
            </a:r>
          </a:p>
          <a:p>
            <a:pPr marL="0" indent="0">
              <a:spcBef>
                <a:spcPts val="168"/>
              </a:spcBef>
              <a:buNone/>
            </a:pPr>
            <a:r>
              <a:rPr lang="fr-FR" dirty="0"/>
              <a:t>	Radio : 18 ans pour atteindre 50 M de foyers</a:t>
            </a:r>
          </a:p>
          <a:p>
            <a:pPr marL="0" indent="0">
              <a:spcBef>
                <a:spcPts val="168"/>
              </a:spcBef>
              <a:buNone/>
            </a:pPr>
            <a:r>
              <a:rPr lang="fr-FR" dirty="0"/>
              <a:t>	PC : 16 ans pour atteindre 50 M de foyers</a:t>
            </a:r>
          </a:p>
          <a:p>
            <a:pPr marL="0" indent="0">
              <a:spcBef>
                <a:spcPts val="168"/>
              </a:spcBef>
              <a:buNone/>
            </a:pPr>
            <a:r>
              <a:rPr lang="fr-FR" dirty="0"/>
              <a:t>	Internet : 4 ans pour atteindre 50 M de foyers</a:t>
            </a:r>
          </a:p>
          <a:p>
            <a:pPr marL="0" indent="0">
              <a:spcBef>
                <a:spcPts val="168"/>
              </a:spcBef>
              <a:buNone/>
            </a:pPr>
            <a:endParaRPr lang="fr-FR" dirty="0"/>
          </a:p>
          <a:p>
            <a:pPr marL="0" indent="0" algn="just">
              <a:spcBef>
                <a:spcPts val="168"/>
              </a:spcBef>
              <a:buNone/>
            </a:pPr>
            <a:r>
              <a:rPr lang="fr-FR" b="1" dirty="0">
                <a:solidFill>
                  <a:srgbClr val="FF0000"/>
                </a:solidFill>
                <a:sym typeface="Wingdings"/>
              </a:rPr>
              <a:t> </a:t>
            </a:r>
            <a:r>
              <a:rPr lang="fr-FR" b="1" dirty="0">
                <a:solidFill>
                  <a:srgbClr val="FF0000"/>
                </a:solidFill>
              </a:rPr>
              <a:t>2026 : 73% de la population mondiale a accès à l’Internet (6MM sur 8,25MM d’habitants)</a:t>
            </a:r>
          </a:p>
          <a:p>
            <a:pPr marL="0" indent="0" algn="just">
              <a:spcBef>
                <a:spcPts val="168"/>
              </a:spcBef>
              <a:buNone/>
            </a:pPr>
            <a:r>
              <a:rPr lang="fr-FR" b="1" dirty="0">
                <a:solidFill>
                  <a:srgbClr val="FF0000"/>
                </a:solidFill>
              </a:rPr>
              <a:t>(95% des Français)</a:t>
            </a:r>
          </a:p>
        </p:txBody>
      </p:sp>
    </p:spTree>
    <p:extLst>
      <p:ext uri="{BB962C8B-B14F-4D97-AF65-F5344CB8AC3E}">
        <p14:creationId xmlns:p14="http://schemas.microsoft.com/office/powerpoint/2010/main" val="268443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3713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I) L’Internet, une révolution technologique et économique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9578"/>
            <a:ext cx="8486078" cy="49027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1.3. </a:t>
            </a:r>
            <a:r>
              <a:rPr lang="fr-FR" b="1" u="sng" dirty="0">
                <a:solidFill>
                  <a:srgbClr val="0432FF"/>
                </a:solidFill>
              </a:rPr>
              <a:t>Un bouleversement économique</a:t>
            </a:r>
          </a:p>
          <a:p>
            <a:pPr marL="0" indent="0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/>
              <a:t>• </a:t>
            </a:r>
            <a:r>
              <a:rPr lang="fr-FR" b="1" dirty="0">
                <a:solidFill>
                  <a:srgbClr val="7030A0"/>
                </a:solidFill>
              </a:rPr>
              <a:t>Le poids énorme </a:t>
            </a:r>
            <a:r>
              <a:rPr lang="fr-FR" b="1" dirty="0">
                <a:solidFill>
                  <a:srgbClr val="0000FF"/>
                </a:solidFill>
              </a:rPr>
              <a:t>acquis par le Web </a:t>
            </a:r>
            <a:r>
              <a:rPr lang="fr-FR" dirty="0"/>
              <a:t>(dans l’activité économique) </a:t>
            </a:r>
            <a:r>
              <a:rPr lang="fr-FR" b="1" dirty="0">
                <a:solidFill>
                  <a:srgbClr val="0000FF"/>
                </a:solidFill>
              </a:rPr>
              <a:t>et les </a:t>
            </a:r>
            <a:r>
              <a:rPr lang="fr-FR" b="1" dirty="0">
                <a:solidFill>
                  <a:srgbClr val="7030A0"/>
                </a:solidFill>
              </a:rPr>
              <a:t>entreprises du Web </a:t>
            </a:r>
            <a:r>
              <a:rPr lang="fr-FR" dirty="0"/>
              <a:t>(milliers de milliards en chiffre d’affaires pour les </a:t>
            </a:r>
            <a:r>
              <a:rPr lang="fr-FR" b="1" dirty="0"/>
              <a:t>GAFA ou GAFAM </a:t>
            </a:r>
            <a:r>
              <a:rPr lang="fr-FR" dirty="0"/>
              <a:t>: </a:t>
            </a:r>
            <a:r>
              <a:rPr lang="fr-FR" b="1" dirty="0"/>
              <a:t>G</a:t>
            </a:r>
            <a:r>
              <a:rPr lang="fr-FR" dirty="0"/>
              <a:t>oogle, </a:t>
            </a:r>
            <a:r>
              <a:rPr lang="fr-FR" b="1" dirty="0"/>
              <a:t>A</a:t>
            </a:r>
            <a:r>
              <a:rPr lang="fr-FR" dirty="0"/>
              <a:t>pple, </a:t>
            </a:r>
            <a:r>
              <a:rPr lang="fr-FR" b="1" dirty="0"/>
              <a:t>F</a:t>
            </a:r>
            <a:r>
              <a:rPr lang="fr-FR" dirty="0"/>
              <a:t>acebook, </a:t>
            </a:r>
            <a:r>
              <a:rPr lang="fr-FR" b="1" dirty="0"/>
              <a:t>A</a:t>
            </a:r>
            <a:r>
              <a:rPr lang="fr-FR" dirty="0"/>
              <a:t>mazon, </a:t>
            </a:r>
            <a:r>
              <a:rPr lang="fr-FR" b="1" dirty="0"/>
              <a:t>M</a:t>
            </a:r>
            <a:r>
              <a:rPr lang="fr-FR" dirty="0"/>
              <a:t>icrosoft</a:t>
            </a:r>
            <a:r>
              <a:rPr lang="mr-IN" dirty="0"/>
              <a:t>…</a:t>
            </a:r>
            <a:r>
              <a:rPr lang="fr-FR" dirty="0"/>
              <a:t> )</a:t>
            </a:r>
          </a:p>
          <a:p>
            <a:pPr marL="0" indent="0" algn="just">
              <a:buNone/>
            </a:pPr>
            <a:r>
              <a:rPr lang="fr-FR" dirty="0"/>
              <a:t>• Les 5 GAFAM pèse </a:t>
            </a:r>
            <a:r>
              <a:rPr lang="fr-FR" b="1" dirty="0">
                <a:solidFill>
                  <a:srgbClr val="7030A0"/>
                </a:solidFill>
              </a:rPr>
              <a:t>plusieurs milliers de milliards de </a:t>
            </a:r>
            <a:r>
              <a:rPr lang="fr-FR" b="1" dirty="0" err="1">
                <a:solidFill>
                  <a:srgbClr val="7030A0"/>
                </a:solidFill>
              </a:rPr>
              <a:t>dolllars</a:t>
            </a:r>
            <a:r>
              <a:rPr lang="fr-FR" b="1" dirty="0">
                <a:solidFill>
                  <a:srgbClr val="7030A0"/>
                </a:solidFill>
              </a:rPr>
              <a:t> (en cotation boursière)</a:t>
            </a:r>
            <a:r>
              <a:rPr lang="fr-FR" dirty="0"/>
              <a:t> et leurs activités bouleversent les modes de vie.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211399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0006"/>
          </a:xfrm>
        </p:spPr>
        <p:txBody>
          <a:bodyPr>
            <a:normAutofit/>
          </a:bodyPr>
          <a:lstStyle/>
          <a:p>
            <a:r>
              <a:rPr lang="fr-FR" b="1" dirty="0"/>
              <a:t>II) Un réseau d’opérateurs et d’acteurs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50006"/>
            <a:ext cx="8686800" cy="62488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sz="3600" dirty="0"/>
              <a:t>2.1. </a:t>
            </a:r>
            <a:r>
              <a:rPr lang="fr-FR" sz="3600" b="1" u="sng" dirty="0">
                <a:solidFill>
                  <a:srgbClr val="0432FF"/>
                </a:solidFill>
              </a:rPr>
              <a:t>Les fournisseurs de services</a:t>
            </a:r>
          </a:p>
          <a:p>
            <a:pPr marL="0" indent="0" algn="just">
              <a:buNone/>
            </a:pPr>
            <a:r>
              <a:rPr lang="fr-FR" sz="3600" dirty="0"/>
              <a:t>• Des </a:t>
            </a:r>
            <a:r>
              <a:rPr lang="fr-FR" sz="3600" b="1" dirty="0">
                <a:solidFill>
                  <a:srgbClr val="0000FF"/>
                </a:solidFill>
              </a:rPr>
              <a:t>entreprises qui proposent aux internautes des services multiples </a:t>
            </a:r>
            <a:r>
              <a:rPr lang="fr-FR" sz="3600" dirty="0"/>
              <a:t>(marchands ou non) sur le Web</a:t>
            </a:r>
            <a:r>
              <a:rPr lang="fr-FR" dirty="0"/>
              <a:t>  </a:t>
            </a:r>
          </a:p>
          <a:p>
            <a:pPr marL="0" indent="441325">
              <a:buNone/>
            </a:pPr>
            <a:r>
              <a:rPr lang="fr-FR" sz="3100" b="1" dirty="0"/>
              <a:t>Recherche</a:t>
            </a:r>
            <a:r>
              <a:rPr lang="fr-FR" sz="3100" dirty="0"/>
              <a:t> (</a:t>
            </a:r>
            <a:r>
              <a:rPr lang="fr-FR" sz="3100" i="1" dirty="0"/>
              <a:t>Google</a:t>
            </a:r>
            <a:r>
              <a:rPr lang="fr-FR" sz="3100" dirty="0"/>
              <a:t>, Bing…)</a:t>
            </a:r>
          </a:p>
          <a:p>
            <a:pPr marL="0" indent="441325">
              <a:buNone/>
            </a:pPr>
            <a:r>
              <a:rPr lang="fr-FR" sz="3100" b="1" dirty="0"/>
              <a:t>E-commerce</a:t>
            </a:r>
            <a:r>
              <a:rPr lang="fr-FR" sz="3100" dirty="0"/>
              <a:t> (Amazon, </a:t>
            </a:r>
            <a:r>
              <a:rPr lang="fr-FR" sz="3100" dirty="0" err="1"/>
              <a:t>Rakuten</a:t>
            </a:r>
            <a:r>
              <a:rPr lang="fr-FR" sz="3100" dirty="0"/>
              <a:t>, </a:t>
            </a:r>
            <a:r>
              <a:rPr lang="fr-FR" sz="3100" dirty="0" err="1"/>
              <a:t>Momox</a:t>
            </a:r>
            <a:r>
              <a:rPr lang="fr-FR" sz="3100" dirty="0"/>
              <a:t>, </a:t>
            </a:r>
            <a:r>
              <a:rPr lang="fr-FR" sz="3100" dirty="0" err="1"/>
              <a:t>Ebay</a:t>
            </a:r>
            <a:r>
              <a:rPr lang="fr-FR" sz="3100" dirty="0"/>
              <a:t>, </a:t>
            </a:r>
            <a:r>
              <a:rPr lang="fr-FR" sz="3100" dirty="0" err="1"/>
              <a:t>Leboncoin</a:t>
            </a:r>
            <a:r>
              <a:rPr lang="fr-FR" sz="3100" dirty="0"/>
              <a:t>…)</a:t>
            </a:r>
          </a:p>
          <a:p>
            <a:pPr marL="0" indent="441325">
              <a:buNone/>
            </a:pPr>
            <a:r>
              <a:rPr lang="fr-FR" sz="3100" b="1" dirty="0"/>
              <a:t>Messagerie</a:t>
            </a:r>
            <a:r>
              <a:rPr lang="fr-FR" sz="3100" dirty="0"/>
              <a:t> (</a:t>
            </a:r>
            <a:r>
              <a:rPr lang="fr-FR" sz="3100" i="1" dirty="0"/>
              <a:t>Gmail</a:t>
            </a:r>
            <a:r>
              <a:rPr lang="fr-FR" sz="3100" dirty="0"/>
              <a:t>,…)</a:t>
            </a:r>
          </a:p>
          <a:p>
            <a:pPr marL="0" indent="441325">
              <a:buNone/>
            </a:pPr>
            <a:r>
              <a:rPr lang="fr-FR" sz="3100" b="1" dirty="0"/>
              <a:t>Navigation internet </a:t>
            </a:r>
            <a:r>
              <a:rPr lang="fr-FR" sz="3100" dirty="0"/>
              <a:t>(</a:t>
            </a:r>
            <a:r>
              <a:rPr lang="fr-FR" sz="3100" i="1" dirty="0" err="1"/>
              <a:t>Gchrome</a:t>
            </a:r>
            <a:r>
              <a:rPr lang="fr-FR" sz="3100" dirty="0"/>
              <a:t>, Explorer, </a:t>
            </a:r>
            <a:r>
              <a:rPr lang="fr-FR" sz="3100" dirty="0" err="1"/>
              <a:t>Opera</a:t>
            </a:r>
            <a:r>
              <a:rPr lang="fr-FR" sz="3100" dirty="0"/>
              <a:t>, Mozilla)</a:t>
            </a:r>
          </a:p>
          <a:p>
            <a:pPr marL="0" indent="441325">
              <a:buNone/>
            </a:pPr>
            <a:r>
              <a:rPr lang="fr-FR" sz="3100" b="1" dirty="0"/>
              <a:t>Stockage de documents </a:t>
            </a:r>
            <a:r>
              <a:rPr lang="fr-FR" sz="3100" dirty="0"/>
              <a:t>(</a:t>
            </a:r>
            <a:r>
              <a:rPr lang="fr-FR" sz="3100" i="1" dirty="0" err="1"/>
              <a:t>Gdrive</a:t>
            </a:r>
            <a:r>
              <a:rPr lang="fr-FR" sz="3100" dirty="0"/>
              <a:t>, </a:t>
            </a:r>
            <a:r>
              <a:rPr lang="fr-FR" sz="3100" dirty="0" err="1"/>
              <a:t>Opendrive</a:t>
            </a:r>
            <a:r>
              <a:rPr lang="fr-FR" sz="3100" dirty="0"/>
              <a:t>, Dropbox)</a:t>
            </a:r>
          </a:p>
          <a:p>
            <a:pPr marL="0" indent="441325">
              <a:buNone/>
            </a:pPr>
            <a:r>
              <a:rPr lang="fr-FR" sz="3100" b="1" dirty="0"/>
              <a:t>Réservation</a:t>
            </a:r>
            <a:r>
              <a:rPr lang="fr-FR" sz="3100" dirty="0"/>
              <a:t> (Oui, </a:t>
            </a:r>
            <a:r>
              <a:rPr lang="fr-FR" sz="3100" dirty="0" err="1"/>
              <a:t>Ticketnet</a:t>
            </a:r>
            <a:r>
              <a:rPr lang="fr-FR" sz="3100" dirty="0"/>
              <a:t>, FNAC…)</a:t>
            </a:r>
          </a:p>
          <a:p>
            <a:pPr marL="0" indent="441325">
              <a:buNone/>
            </a:pPr>
            <a:r>
              <a:rPr lang="fr-FR" sz="3100" b="1" dirty="0"/>
              <a:t>Information</a:t>
            </a:r>
            <a:r>
              <a:rPr lang="fr-FR" sz="3100" dirty="0"/>
              <a:t> (</a:t>
            </a:r>
            <a:r>
              <a:rPr lang="fr-FR" sz="3100" dirty="0" err="1"/>
              <a:t>Mediapart</a:t>
            </a:r>
            <a:r>
              <a:rPr lang="fr-FR" sz="3100" dirty="0"/>
              <a:t>, Bloomberg, </a:t>
            </a:r>
            <a:r>
              <a:rPr lang="fr-FR" sz="3100" dirty="0" err="1"/>
              <a:t>Slate.fr</a:t>
            </a:r>
            <a:r>
              <a:rPr lang="fr-FR" sz="3100" dirty="0"/>
              <a:t>, </a:t>
            </a:r>
            <a:r>
              <a:rPr lang="fr-FR" sz="3100" dirty="0" err="1"/>
              <a:t>Breitbart</a:t>
            </a:r>
            <a:r>
              <a:rPr lang="fr-FR" sz="3100" dirty="0"/>
              <a:t> News)</a:t>
            </a:r>
          </a:p>
          <a:p>
            <a:pPr marL="0" indent="441325">
              <a:buNone/>
            </a:pPr>
            <a:r>
              <a:rPr lang="fr-FR" sz="3100" b="1" dirty="0"/>
              <a:t>Réseaux sociaux </a:t>
            </a:r>
            <a:r>
              <a:rPr lang="fr-FR" sz="3100" dirty="0"/>
              <a:t>(Facebook, X, </a:t>
            </a:r>
            <a:r>
              <a:rPr lang="fr-FR" sz="3100" dirty="0" err="1"/>
              <a:t>Tiktok</a:t>
            </a:r>
            <a:r>
              <a:rPr lang="fr-FR" sz="3100" dirty="0"/>
              <a:t>…)</a:t>
            </a:r>
          </a:p>
          <a:p>
            <a:pPr marL="0" indent="441325">
              <a:buNone/>
            </a:pPr>
            <a:r>
              <a:rPr lang="fr-FR" sz="3100" b="1" dirty="0"/>
              <a:t>Vidéo</a:t>
            </a:r>
            <a:r>
              <a:rPr lang="fr-FR" sz="3100" dirty="0"/>
              <a:t> (</a:t>
            </a:r>
            <a:r>
              <a:rPr lang="fr-FR" sz="3100" i="1" dirty="0" err="1"/>
              <a:t>Youtube</a:t>
            </a:r>
            <a:r>
              <a:rPr lang="fr-FR" sz="3100" dirty="0"/>
              <a:t>, </a:t>
            </a:r>
            <a:r>
              <a:rPr lang="fr-FR" sz="3100" dirty="0" err="1"/>
              <a:t>Dailymotion</a:t>
            </a:r>
            <a:r>
              <a:rPr lang="fr-FR" sz="3100" dirty="0"/>
              <a:t>, </a:t>
            </a:r>
            <a:r>
              <a:rPr lang="fr-FR" sz="3100" dirty="0" err="1"/>
              <a:t>Netflix</a:t>
            </a:r>
            <a:r>
              <a:rPr lang="fr-FR" sz="3100" dirty="0"/>
              <a:t>…)</a:t>
            </a:r>
          </a:p>
          <a:p>
            <a:pPr marL="0" indent="441325">
              <a:buNone/>
            </a:pPr>
            <a:r>
              <a:rPr lang="fr-FR" sz="3100" b="1" dirty="0"/>
              <a:t>Télévision</a:t>
            </a:r>
            <a:r>
              <a:rPr lang="fr-FR" sz="3100" dirty="0"/>
              <a:t> (</a:t>
            </a:r>
            <a:r>
              <a:rPr lang="fr-FR" sz="3100" dirty="0" err="1"/>
              <a:t>AppleTV</a:t>
            </a:r>
            <a:r>
              <a:rPr lang="fr-FR" sz="3100" dirty="0"/>
              <a:t>, </a:t>
            </a:r>
            <a:r>
              <a:rPr lang="fr-FR" sz="3100" dirty="0" err="1"/>
              <a:t>AmazonVideo</a:t>
            </a:r>
            <a:r>
              <a:rPr lang="fr-FR" sz="3100" dirty="0"/>
              <a:t>, Comcast, CBS, Viacom…)</a:t>
            </a:r>
          </a:p>
          <a:p>
            <a:pPr marL="0" indent="441325">
              <a:buNone/>
            </a:pPr>
            <a:r>
              <a:rPr lang="fr-FR" sz="3100" b="1" dirty="0"/>
              <a:t>Musique</a:t>
            </a:r>
            <a:r>
              <a:rPr lang="fr-FR" sz="3100" dirty="0"/>
              <a:t> (Deezer, Spotify, </a:t>
            </a:r>
            <a:r>
              <a:rPr lang="fr-FR" sz="3100" dirty="0" err="1"/>
              <a:t>AmazonMusic</a:t>
            </a:r>
            <a:r>
              <a:rPr lang="fr-FR" sz="3100" dirty="0"/>
              <a:t>, </a:t>
            </a:r>
            <a:r>
              <a:rPr lang="fr-FR" sz="3100" dirty="0" err="1"/>
              <a:t>AppleMusic</a:t>
            </a:r>
            <a:r>
              <a:rPr lang="fr-FR" sz="3100" dirty="0"/>
              <a:t>…)</a:t>
            </a:r>
          </a:p>
          <a:p>
            <a:pPr marL="0" indent="441325">
              <a:buNone/>
            </a:pPr>
            <a:r>
              <a:rPr lang="fr-FR" sz="3100" b="1" dirty="0"/>
              <a:t>Démarches administratives </a:t>
            </a:r>
            <a:r>
              <a:rPr lang="fr-FR" sz="3100" dirty="0"/>
              <a:t>(</a:t>
            </a:r>
            <a:r>
              <a:rPr lang="fr-FR" sz="3100" dirty="0" err="1"/>
              <a:t>impots.gouv</a:t>
            </a:r>
            <a:r>
              <a:rPr lang="fr-FR" sz="3100" dirty="0"/>
              <a:t>…)</a:t>
            </a:r>
          </a:p>
          <a:p>
            <a:pPr marL="0" indent="441325">
              <a:buNone/>
            </a:pPr>
            <a:r>
              <a:rPr lang="fr-FR" sz="3100" b="1" dirty="0"/>
              <a:t>Santé</a:t>
            </a:r>
            <a:r>
              <a:rPr lang="fr-FR" sz="3100" dirty="0"/>
              <a:t> (Doctolib…), </a:t>
            </a:r>
            <a:r>
              <a:rPr lang="fr-FR" sz="3100" b="1" dirty="0"/>
              <a:t>Transport</a:t>
            </a:r>
            <a:r>
              <a:rPr lang="fr-FR" sz="3100" dirty="0"/>
              <a:t> (Blablacar…)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6102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8090"/>
          </a:xfrm>
        </p:spPr>
        <p:txBody>
          <a:bodyPr>
            <a:normAutofit/>
          </a:bodyPr>
          <a:lstStyle/>
          <a:p>
            <a:r>
              <a:rPr lang="fr-FR" b="1" dirty="0"/>
              <a:t>II) Un réseau d’opérateurs et d’acteurs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57149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sz="3600" dirty="0"/>
              <a:t>2.1. </a:t>
            </a:r>
            <a:r>
              <a:rPr lang="fr-FR" sz="3600" b="1" u="sng" dirty="0">
                <a:solidFill>
                  <a:srgbClr val="0432FF"/>
                </a:solidFill>
              </a:rPr>
              <a:t>Les fournisseurs de services</a:t>
            </a:r>
            <a:endParaRPr lang="fr-FR" sz="3600" u="sng" dirty="0"/>
          </a:p>
          <a:p>
            <a:pPr marL="0" indent="0" algn="just">
              <a:buNone/>
            </a:pPr>
            <a:r>
              <a:rPr lang="fr-FR" dirty="0"/>
              <a:t>• </a:t>
            </a:r>
            <a:r>
              <a:rPr lang="fr-FR" sz="3600" b="1" dirty="0">
                <a:solidFill>
                  <a:srgbClr val="0000FF"/>
                </a:solidFill>
              </a:rPr>
              <a:t>Google-Alphabet = 1</a:t>
            </a:r>
            <a:r>
              <a:rPr lang="fr-FR" sz="3600" b="1" baseline="30000" dirty="0">
                <a:solidFill>
                  <a:srgbClr val="0000FF"/>
                </a:solidFill>
              </a:rPr>
              <a:t>ère</a:t>
            </a:r>
            <a:r>
              <a:rPr lang="fr-FR" sz="3600" b="1" dirty="0">
                <a:solidFill>
                  <a:srgbClr val="0000FF"/>
                </a:solidFill>
              </a:rPr>
              <a:t> entreprise</a:t>
            </a:r>
            <a:r>
              <a:rPr lang="fr-FR" sz="3600" dirty="0"/>
              <a:t> de services sur le Web avec un chiffre d’affaires </a:t>
            </a:r>
            <a:r>
              <a:rPr lang="fr-FR" sz="3600"/>
              <a:t>de </a:t>
            </a:r>
            <a:r>
              <a:rPr lang="fr-FR" sz="3600">
                <a:solidFill>
                  <a:srgbClr val="0432FF"/>
                </a:solidFill>
              </a:rPr>
              <a:t>400 </a:t>
            </a:r>
            <a:r>
              <a:rPr lang="fr-FR" sz="3600" dirty="0">
                <a:solidFill>
                  <a:srgbClr val="0432FF"/>
                </a:solidFill>
              </a:rPr>
              <a:t>MM $ </a:t>
            </a:r>
            <a:r>
              <a:rPr lang="fr-FR" sz="3600">
                <a:solidFill>
                  <a:srgbClr val="0432FF"/>
                </a:solidFill>
              </a:rPr>
              <a:t>en 2025 </a:t>
            </a:r>
            <a:r>
              <a:rPr lang="fr-FR" sz="3600" b="1" dirty="0"/>
              <a:t>fondée en 1998 dans la Silicon Valley de San Francisco (Californie)</a:t>
            </a:r>
            <a:endParaRPr lang="fr-FR" sz="3600" dirty="0"/>
          </a:p>
          <a:p>
            <a:pPr marL="0" indent="441325">
              <a:buNone/>
            </a:pPr>
            <a:r>
              <a:rPr lang="fr-FR" sz="3300" dirty="0">
                <a:solidFill>
                  <a:srgbClr val="7030A0"/>
                </a:solidFill>
              </a:rPr>
              <a:t>Moteur de recherche </a:t>
            </a:r>
            <a:r>
              <a:rPr lang="fr-FR" sz="3300" dirty="0"/>
              <a:t>(90% marché)</a:t>
            </a:r>
          </a:p>
          <a:p>
            <a:pPr marL="0" indent="441325">
              <a:buNone/>
            </a:pPr>
            <a:r>
              <a:rPr lang="fr-FR" sz="3300" dirty="0">
                <a:solidFill>
                  <a:srgbClr val="7030A0"/>
                </a:solidFill>
              </a:rPr>
              <a:t>Navigateur</a:t>
            </a:r>
            <a:r>
              <a:rPr lang="fr-FR" sz="3300" dirty="0"/>
              <a:t> (Google Chrome, 2/3 marché)</a:t>
            </a:r>
          </a:p>
          <a:p>
            <a:pPr marL="0" indent="441325">
              <a:buNone/>
            </a:pPr>
            <a:r>
              <a:rPr lang="fr-FR" sz="3300" dirty="0">
                <a:solidFill>
                  <a:srgbClr val="7030A0"/>
                </a:solidFill>
              </a:rPr>
              <a:t>Messagerie</a:t>
            </a:r>
            <a:r>
              <a:rPr lang="fr-FR" sz="3300" dirty="0"/>
              <a:t> (28% Gmail derrière Apple)</a:t>
            </a:r>
          </a:p>
          <a:p>
            <a:pPr marL="0" indent="441325">
              <a:buNone/>
            </a:pPr>
            <a:r>
              <a:rPr lang="fr-FR" sz="3300" dirty="0">
                <a:solidFill>
                  <a:srgbClr val="7030A0"/>
                </a:solidFill>
              </a:rPr>
              <a:t>Vidéo</a:t>
            </a:r>
            <a:r>
              <a:rPr lang="fr-FR" sz="3300" dirty="0"/>
              <a:t> (</a:t>
            </a:r>
            <a:r>
              <a:rPr lang="fr-FR" sz="3300" dirty="0" err="1"/>
              <a:t>YouTube</a:t>
            </a:r>
            <a:r>
              <a:rPr lang="fr-FR" sz="3300" dirty="0"/>
              <a:t>)</a:t>
            </a:r>
          </a:p>
          <a:p>
            <a:pPr marL="0" indent="441325">
              <a:buNone/>
            </a:pPr>
            <a:r>
              <a:rPr lang="fr-FR" sz="3300" dirty="0" err="1">
                <a:solidFill>
                  <a:srgbClr val="7030A0"/>
                </a:solidFill>
              </a:rPr>
              <a:t>Infogéographie</a:t>
            </a:r>
            <a:r>
              <a:rPr lang="fr-FR" sz="3300" dirty="0"/>
              <a:t> (Google </a:t>
            </a:r>
            <a:r>
              <a:rPr lang="fr-FR" sz="3300" dirty="0" err="1"/>
              <a:t>Maps</a:t>
            </a:r>
            <a:r>
              <a:rPr lang="fr-FR" sz="3300" dirty="0"/>
              <a:t>, Google </a:t>
            </a:r>
            <a:r>
              <a:rPr lang="fr-FR" sz="3300" dirty="0" err="1"/>
              <a:t>Earth</a:t>
            </a:r>
            <a:r>
              <a:rPr lang="fr-FR" sz="3300" dirty="0"/>
              <a:t>)</a:t>
            </a:r>
          </a:p>
          <a:p>
            <a:pPr marL="0" indent="441325">
              <a:buNone/>
            </a:pPr>
            <a:r>
              <a:rPr lang="fr-FR" sz="3300" dirty="0">
                <a:solidFill>
                  <a:srgbClr val="7030A0"/>
                </a:solidFill>
              </a:rPr>
              <a:t>Système d’exploitation </a:t>
            </a:r>
            <a:r>
              <a:rPr lang="fr-FR" sz="3300" dirty="0"/>
              <a:t>(</a:t>
            </a:r>
            <a:r>
              <a:rPr lang="fr-FR" sz="3300" dirty="0" err="1"/>
              <a:t>Androïd</a:t>
            </a:r>
            <a:r>
              <a:rPr lang="fr-FR" sz="3300" dirty="0"/>
              <a:t>)</a:t>
            </a:r>
          </a:p>
          <a:p>
            <a:pPr marL="0" indent="441325">
              <a:buNone/>
            </a:pPr>
            <a:r>
              <a:rPr lang="fr-FR" sz="3300" dirty="0">
                <a:solidFill>
                  <a:srgbClr val="7030A0"/>
                </a:solidFill>
              </a:rPr>
              <a:t>E-commerce</a:t>
            </a:r>
            <a:r>
              <a:rPr lang="fr-FR" sz="3300" dirty="0"/>
              <a:t> (Google Play), système de paiement (Google </a:t>
            </a:r>
            <a:r>
              <a:rPr lang="fr-FR" sz="3300" dirty="0" err="1"/>
              <a:t>Pay</a:t>
            </a:r>
            <a:r>
              <a:rPr lang="fr-FR" sz="3300" dirty="0"/>
              <a:t>)</a:t>
            </a:r>
          </a:p>
          <a:p>
            <a:pPr marL="0" indent="441325">
              <a:buNone/>
            </a:pPr>
            <a:r>
              <a:rPr lang="fr-FR" sz="3300" dirty="0">
                <a:solidFill>
                  <a:srgbClr val="7030A0"/>
                </a:solidFill>
              </a:rPr>
              <a:t>Stockage de données </a:t>
            </a:r>
            <a:r>
              <a:rPr lang="fr-FR" sz="3300" dirty="0"/>
              <a:t>(Google Drive)</a:t>
            </a:r>
          </a:p>
          <a:p>
            <a:pPr marL="0" indent="441325">
              <a:buNone/>
            </a:pPr>
            <a:r>
              <a:rPr lang="fr-FR" sz="3300" dirty="0"/>
              <a:t>900000 serveurs répartis dans le monde sur 32 sites</a:t>
            </a:r>
          </a:p>
          <a:p>
            <a:pPr marL="0" indent="441325">
              <a:buNone/>
            </a:pPr>
            <a:r>
              <a:rPr lang="fr-FR" sz="3300" dirty="0"/>
              <a:t>Services gratuits financés par la publicité (coût par clic)</a:t>
            </a:r>
          </a:p>
          <a:p>
            <a:pPr marL="0" indent="441325" algn="just">
              <a:buNone/>
            </a:pPr>
            <a:r>
              <a:rPr lang="fr-FR" sz="3300" b="1" dirty="0"/>
              <a:t>Fait partie des « </a:t>
            </a:r>
            <a:r>
              <a:rPr lang="fr-FR" sz="3300" b="1" dirty="0" err="1"/>
              <a:t>Big</a:t>
            </a:r>
            <a:r>
              <a:rPr lang="fr-FR" sz="3300" b="1" dirty="0"/>
              <a:t> Four » (GAFA) </a:t>
            </a:r>
            <a:r>
              <a:rPr lang="fr-FR" sz="3300" dirty="0"/>
              <a:t>avec (Apple, Facebook, </a:t>
            </a:r>
            <a:r>
              <a:rPr lang="fr-FR" sz="3300" dirty="0" err="1"/>
              <a:t>Amazon.com</a:t>
            </a:r>
            <a:r>
              <a:rPr lang="fr-FR" sz="3300" dirty="0"/>
              <a:t>) parfois appelés </a:t>
            </a:r>
            <a:r>
              <a:rPr lang="fr-FR" sz="3300" b="1" dirty="0"/>
              <a:t>GAFAM</a:t>
            </a:r>
            <a:r>
              <a:rPr lang="fr-FR" sz="3300" dirty="0"/>
              <a:t> (avec Microsoft)</a:t>
            </a:r>
          </a:p>
          <a:p>
            <a:pPr marL="0" indent="441325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 descr="235px-Google_&quot;G&quot;_Logo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654" y="2527541"/>
            <a:ext cx="1891750" cy="19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73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fr-FR" b="1" dirty="0"/>
              <a:t>II) Un réseau d’opérateurs et d’acteurs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2.2. </a:t>
            </a:r>
            <a:r>
              <a:rPr lang="fr-FR" b="1" u="sng" dirty="0">
                <a:solidFill>
                  <a:srgbClr val="0432FF"/>
                </a:solidFill>
              </a:rPr>
              <a:t>Les fournisseurs d’accès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• </a:t>
            </a:r>
            <a:r>
              <a:rPr lang="fr-FR" b="1" dirty="0">
                <a:solidFill>
                  <a:srgbClr val="0000FF"/>
                </a:solidFill>
              </a:rPr>
              <a:t>les fournisseurs d’accès à internet (FAI) </a:t>
            </a:r>
            <a:r>
              <a:rPr lang="fr-FR" dirty="0"/>
              <a:t>: </a:t>
            </a:r>
          </a:p>
          <a:p>
            <a:pPr marL="0" indent="0" algn="just">
              <a:buNone/>
            </a:pPr>
            <a:r>
              <a:rPr lang="fr-FR" dirty="0"/>
              <a:t>entreprises qui offrent à des abonnés la </a:t>
            </a:r>
            <a:r>
              <a:rPr lang="fr-FR" b="1" dirty="0">
                <a:solidFill>
                  <a:srgbClr val="7030A0"/>
                </a:solidFill>
              </a:rPr>
              <a:t>possibilité de se connecter à Internet </a:t>
            </a:r>
            <a:r>
              <a:rPr lang="fr-FR" dirty="0"/>
              <a:t>(via une Box connectée à un réseau câblé, par radio Wi-Fi ou par satellite)</a:t>
            </a:r>
          </a:p>
          <a:p>
            <a:pPr marL="0" indent="0" algn="just">
              <a:buNone/>
            </a:pPr>
            <a:r>
              <a:rPr lang="fr-FR" dirty="0"/>
              <a:t>• les </a:t>
            </a:r>
            <a:r>
              <a:rPr lang="fr-FR" b="1" dirty="0">
                <a:solidFill>
                  <a:srgbClr val="0000FF"/>
                </a:solidFill>
              </a:rPr>
              <a:t>FAI en France : 4 opérateurs principaux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 descr="faifrance.jpg">
            <a:extLst>
              <a:ext uri="{FF2B5EF4-FFF2-40B4-BE49-F238E27FC236}">
                <a16:creationId xmlns:a16="http://schemas.microsoft.com/office/drawing/2014/main" id="{658F6FB1-3F44-C946-8E8E-C638E112B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963" y="4743268"/>
            <a:ext cx="3340374" cy="19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4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CablesSous-marinsInternetLeFigaro2-12-2018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715"/>
            <a:ext cx="9144000" cy="606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47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3713"/>
            <a:ext cx="9144000" cy="1143000"/>
          </a:xfrm>
        </p:spPr>
        <p:txBody>
          <a:bodyPr>
            <a:normAutofit/>
          </a:bodyPr>
          <a:lstStyle/>
          <a:p>
            <a:r>
              <a:rPr lang="fr-FR" b="1" dirty="0"/>
              <a:t>II) Un réseau d’opérateurs et d’acteurs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5495" y="1074369"/>
            <a:ext cx="8888506" cy="57699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2.3. </a:t>
            </a:r>
            <a:r>
              <a:rPr lang="fr-FR" b="1" u="sng" dirty="0">
                <a:solidFill>
                  <a:srgbClr val="0432FF"/>
                </a:solidFill>
              </a:rPr>
              <a:t>Les fournisseurs de réseaux</a:t>
            </a:r>
            <a:endParaRPr lang="fr-FR" u="sng" dirty="0"/>
          </a:p>
          <a:p>
            <a:pPr marL="0" indent="0" algn="just">
              <a:buNone/>
            </a:pPr>
            <a:r>
              <a:rPr lang="fr-FR" dirty="0"/>
              <a:t>• </a:t>
            </a:r>
            <a:r>
              <a:rPr lang="fr-FR" b="1" dirty="0">
                <a:solidFill>
                  <a:srgbClr val="0000FF"/>
                </a:solidFill>
              </a:rPr>
              <a:t>technologies filaires </a:t>
            </a:r>
            <a:r>
              <a:rPr lang="fr-FR" dirty="0"/>
              <a:t>les plus utilisées dans la circulation des informations internet </a:t>
            </a:r>
            <a:r>
              <a:rPr lang="fr-FR" b="1" dirty="0">
                <a:solidFill>
                  <a:srgbClr val="7030A0"/>
                </a:solidFill>
              </a:rPr>
              <a:t>(97% du débit !)</a:t>
            </a:r>
            <a:r>
              <a:rPr lang="fr-FR" dirty="0"/>
              <a:t>(câbles sous-marins, Fibre optique, ADSL</a:t>
            </a:r>
            <a:r>
              <a:rPr lang="mr-IN" dirty="0"/>
              <a:t>…</a:t>
            </a:r>
            <a:r>
              <a:rPr lang="fr-FR" dirty="0"/>
              <a:t>)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/>
              <a:t>• </a:t>
            </a:r>
            <a:r>
              <a:rPr lang="fr-FR" b="1" dirty="0">
                <a:solidFill>
                  <a:srgbClr val="0000FF"/>
                </a:solidFill>
              </a:rPr>
              <a:t>technologies sans fil </a:t>
            </a:r>
            <a:r>
              <a:rPr lang="fr-FR" dirty="0"/>
              <a:t>(alternatives, développées récemment et en progression) </a:t>
            </a:r>
            <a:r>
              <a:rPr lang="fr-FR" dirty="0">
                <a:solidFill>
                  <a:srgbClr val="7030A0"/>
                </a:solidFill>
              </a:rPr>
              <a:t>(</a:t>
            </a:r>
            <a:r>
              <a:rPr lang="fr-FR" b="1" dirty="0">
                <a:solidFill>
                  <a:srgbClr val="7030A0"/>
                </a:solidFill>
              </a:rPr>
              <a:t>3%) </a:t>
            </a:r>
            <a:r>
              <a:rPr lang="fr-FR" dirty="0"/>
              <a:t>: Wifi, satellite…</a:t>
            </a:r>
          </a:p>
          <a:p>
            <a:pPr marL="0" indent="0" algn="just">
              <a:buNone/>
            </a:pPr>
            <a:endParaRPr lang="fr-FR" dirty="0"/>
          </a:p>
        </p:txBody>
      </p:sp>
      <p:pic>
        <p:nvPicPr>
          <p:cNvPr id="4" name="Image 3" descr="CarteCablesFibresOptiquesTransatlantiqueundersea_fib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54" y="3134483"/>
            <a:ext cx="3356288" cy="230771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F4DFD38-2037-799A-AD70-A99F17096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785" y="3148285"/>
            <a:ext cx="2937161" cy="237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1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rteConnexionsMondialesLeFigaro2-12-2018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429"/>
            <a:ext cx="9144000" cy="511938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FB38750-5ABB-F8E6-241C-99653C90CA9F}"/>
              </a:ext>
            </a:extLst>
          </p:cNvPr>
          <p:cNvSpPr txBox="1"/>
          <p:nvPr/>
        </p:nvSpPr>
        <p:spPr>
          <a:xfrm>
            <a:off x="387928" y="5541818"/>
            <a:ext cx="8447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• </a:t>
            </a:r>
            <a:r>
              <a:rPr lang="fr-FR" sz="2400" b="1" dirty="0">
                <a:solidFill>
                  <a:srgbClr val="0000FF"/>
                </a:solidFill>
              </a:rPr>
              <a:t>opérateurs de câblage </a:t>
            </a:r>
            <a:r>
              <a:rPr lang="fr-FR" sz="2400" dirty="0"/>
              <a:t>en France et en Europe : Orange, British Telecom, </a:t>
            </a:r>
            <a:r>
              <a:rPr lang="fr-FR" sz="2400" dirty="0" err="1"/>
              <a:t>Ebone</a:t>
            </a:r>
            <a:r>
              <a:rPr lang="fr-FR" sz="2400" dirty="0"/>
              <a:t>, ATT, Free, SFR…</a:t>
            </a:r>
          </a:p>
        </p:txBody>
      </p:sp>
    </p:spTree>
    <p:extLst>
      <p:ext uri="{BB962C8B-B14F-4D97-AF65-F5344CB8AC3E}">
        <p14:creationId xmlns:p14="http://schemas.microsoft.com/office/powerpoint/2010/main" val="2149081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3713"/>
            <a:ext cx="9144000" cy="1143000"/>
          </a:xfrm>
        </p:spPr>
        <p:txBody>
          <a:bodyPr>
            <a:normAutofit/>
          </a:bodyPr>
          <a:lstStyle/>
          <a:p>
            <a:r>
              <a:rPr lang="fr-FR" b="1" dirty="0"/>
              <a:t>II) Un réseau d’opérateurs et d’acteurs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4909" y="1835585"/>
            <a:ext cx="8432190" cy="57012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b="1" dirty="0">
                <a:solidFill>
                  <a:srgbClr val="0432FF"/>
                </a:solidFill>
                <a:sym typeface="Wingdings"/>
              </a:rPr>
              <a:t> RECAPITULATIF (II) :</a:t>
            </a:r>
            <a:endParaRPr lang="fr-FR" b="1" dirty="0">
              <a:solidFill>
                <a:srgbClr val="0432FF"/>
              </a:solidFill>
            </a:endParaRPr>
          </a:p>
          <a:p>
            <a:pPr marL="0" indent="0" algn="just">
              <a:buNone/>
            </a:pPr>
            <a:r>
              <a:rPr lang="fr-FR" b="1" dirty="0">
                <a:solidFill>
                  <a:srgbClr val="0000FF"/>
                </a:solidFill>
              </a:rPr>
              <a:t>L’INTERNAUTE</a:t>
            </a:r>
            <a:r>
              <a:rPr lang="fr-FR" b="1" dirty="0">
                <a:solidFill>
                  <a:srgbClr val="FF0000"/>
                </a:solidFill>
              </a:rPr>
              <a:t>, </a:t>
            </a:r>
          </a:p>
          <a:p>
            <a:pPr marL="0" indent="0" algn="just">
              <a:buNone/>
            </a:pPr>
            <a:r>
              <a:rPr lang="fr-FR" b="1" dirty="0">
                <a:solidFill>
                  <a:srgbClr val="FF0000"/>
                </a:solidFill>
              </a:rPr>
              <a:t>tributaire de FOURNISSEURS DE SERVICE (2.1), </a:t>
            </a:r>
          </a:p>
          <a:p>
            <a:pPr marL="0" indent="0" algn="just">
              <a:buNone/>
            </a:pPr>
            <a:r>
              <a:rPr lang="fr-FR" b="1" dirty="0">
                <a:solidFill>
                  <a:srgbClr val="FF0000"/>
                </a:solidFill>
              </a:rPr>
              <a:t>eux-mêmes tributaires, comme l’internaute, de FOURNISSEURS D’ACCES (2.2), </a:t>
            </a:r>
          </a:p>
          <a:p>
            <a:pPr marL="0" indent="0" algn="just">
              <a:buNone/>
            </a:pPr>
            <a:r>
              <a:rPr lang="fr-FR" b="1" dirty="0">
                <a:solidFill>
                  <a:srgbClr val="FF0000"/>
                </a:solidFill>
              </a:rPr>
              <a:t>eux-mêmes, tributaires comme l’internaute et les fournisseurs de service, de FOURNISSEURS DE RESEAUX  (2.3)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74B9D4-818A-4D4D-BFFC-D33EB2A05E39}"/>
              </a:ext>
            </a:extLst>
          </p:cNvPr>
          <p:cNvSpPr/>
          <p:nvPr/>
        </p:nvSpPr>
        <p:spPr>
          <a:xfrm>
            <a:off x="226901" y="3026776"/>
            <a:ext cx="8830602" cy="329089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344143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chemaInfrastructureReseauCommuniquerCitadelleCM2Hach20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0"/>
            <a:ext cx="7200900" cy="63881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4D3F3E7-5987-EE48-A059-B06F7B12BA4F}"/>
              </a:ext>
            </a:extLst>
          </p:cNvPr>
          <p:cNvSpPr txBox="1"/>
          <p:nvPr/>
        </p:nvSpPr>
        <p:spPr>
          <a:xfrm>
            <a:off x="-107970" y="6388100"/>
            <a:ext cx="9456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Un schéma simple du fonctionnement de l’Internet (source : manuel Citadelle CM2 Hachette 2017)</a:t>
            </a:r>
          </a:p>
        </p:txBody>
      </p:sp>
    </p:spTree>
    <p:extLst>
      <p:ext uri="{BB962C8B-B14F-4D97-AF65-F5344CB8AC3E}">
        <p14:creationId xmlns:p14="http://schemas.microsoft.com/office/powerpoint/2010/main" val="2347347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149040"/>
            <a:ext cx="8229240" cy="686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90000"/>
          </a:bodyPr>
          <a:lstStyle/>
          <a:p>
            <a:pPr indent="0" algn="ctr" defTabSz="457200">
              <a:lnSpc>
                <a:spcPct val="100000"/>
              </a:lnSpc>
              <a:buNone/>
            </a:pPr>
            <a:r>
              <a:rPr lang="fr-FR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Calendrier S2-S8</a:t>
            </a:r>
          </a:p>
        </p:txBody>
      </p:sp>
      <p:sp>
        <p:nvSpPr>
          <p:cNvPr id="69" name="ZoneTexte 6"/>
          <p:cNvSpPr/>
          <p:nvPr/>
        </p:nvSpPr>
        <p:spPr>
          <a:xfrm>
            <a:off x="315360" y="858600"/>
            <a:ext cx="32184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fr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Calendrier de l’INSPE de Bourges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70" name="Espace réservé du contenu 4"/>
          <p:cNvGraphicFramePr/>
          <p:nvPr>
            <p:extLst>
              <p:ext uri="{D42A27DB-BD31-4B8C-83A1-F6EECF244321}">
                <p14:modId xmlns:p14="http://schemas.microsoft.com/office/powerpoint/2010/main" val="1964896413"/>
              </p:ext>
            </p:extLst>
          </p:nvPr>
        </p:nvGraphicFramePr>
        <p:xfrm>
          <a:off x="609480" y="1377000"/>
          <a:ext cx="8076240" cy="5214240"/>
        </p:xfrm>
        <a:graphic>
          <a:graphicData uri="http://schemas.openxmlformats.org/drawingml/2006/table">
            <a:tbl>
              <a:tblPr/>
              <a:tblGrid>
                <a:gridCol w="511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9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6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6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3320"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rPr>
                        <a:t> </a:t>
                      </a:r>
                      <a:endParaRPr lang="fr-FR" sz="12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rPr>
                        <a:t>Date</a:t>
                      </a:r>
                      <a:endParaRPr lang="fr-FR" sz="12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rPr>
                        <a:t>Thématiques</a:t>
                      </a:r>
                      <a:endParaRPr lang="fr-FR" sz="12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rPr>
                        <a:t>Thème(s) du progr. de cycle 3</a:t>
                      </a:r>
                      <a:endParaRPr lang="fr-FR" sz="12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rPr>
                        <a:t>Notions principales</a:t>
                      </a:r>
                      <a:endParaRPr lang="fr-FR" sz="12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rPr>
                        <a:t>Domaine professionnel</a:t>
                      </a:r>
                      <a:endParaRPr lang="fr-FR" sz="12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00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fr-FR" sz="12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rPr>
                        <a:t>TD1</a:t>
                      </a:r>
                      <a:endParaRPr lang="fr-FR" sz="12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Cambria"/>
                        </a:rPr>
                        <a:t>Je 15/01/2026</a:t>
                      </a:r>
                      <a:endParaRPr lang="fr-F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Cambria"/>
                        </a:rPr>
                        <a:t>Matin</a:t>
                      </a:r>
                      <a:endParaRPr lang="fr-F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Cambria"/>
                        </a:rPr>
                        <a:t>(A+B)</a:t>
                      </a:r>
                      <a:endParaRPr lang="fr-F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>
                          <a:solidFill>
                            <a:srgbClr val="0432FF"/>
                          </a:solidFill>
                          <a:effectLst/>
                          <a:uFillTx/>
                          <a:latin typeface="Calibri"/>
                        </a:rPr>
                        <a:t>Découper l’espace : le paysage et la carte en géographie</a:t>
                      </a:r>
                      <a:endParaRPr lang="fr-F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(Espace en cycle 2)</a:t>
                      </a:r>
                      <a:endParaRPr lang="fr-F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Découvrir le(s) lieu(x) où j’habite</a:t>
                      </a:r>
                      <a:endParaRPr lang="fr-F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Habiter</a:t>
                      </a:r>
                      <a:endParaRPr lang="fr-F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Paysage</a:t>
                      </a:r>
                      <a:endParaRPr lang="fr-F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Carte</a:t>
                      </a:r>
                      <a:endParaRPr lang="fr-F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(Échelle)</a:t>
                      </a:r>
                      <a:endParaRPr lang="fr-F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Analyse de paysages</a:t>
                      </a:r>
                      <a:endParaRPr lang="fr-F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068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fr-FR" sz="12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rPr>
                        <a:t>TD2</a:t>
                      </a:r>
                      <a:endParaRPr lang="fr-FR" sz="12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Cambria"/>
                        </a:rPr>
                        <a:t>Je</a:t>
                      </a:r>
                      <a:endParaRPr lang="fr-F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Cambria"/>
                        </a:rPr>
                        <a:t>3/02/2026</a:t>
                      </a:r>
                      <a:endParaRPr lang="fr-F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Cambria"/>
                        </a:rPr>
                        <a:t>Matin</a:t>
                      </a:r>
                      <a:endParaRPr lang="fr-F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Cambria"/>
                        </a:rPr>
                        <a:t>(B+A)</a:t>
                      </a:r>
                      <a:endParaRPr lang="fr-F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>
                          <a:solidFill>
                            <a:srgbClr val="0432FF"/>
                          </a:solidFill>
                          <a:effectLst/>
                          <a:uFillTx/>
                          <a:latin typeface="Calibri"/>
                        </a:rPr>
                        <a:t>Habiter la ville / un lieu touristique</a:t>
                      </a:r>
                      <a:endParaRPr lang="fr-F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Se loger, travailler, avoir des loisirs, se cultiver en France (dans des espaces urbains et dans un espace touristique)</a:t>
                      </a:r>
                      <a:endParaRPr lang="fr-F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Zonage en aires urbaines</a:t>
                      </a:r>
                      <a:endParaRPr lang="fr-F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Centre-ville, banlieue, couronne périurbaine</a:t>
                      </a:r>
                      <a:endParaRPr lang="fr-F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Tourisme</a:t>
                      </a:r>
                      <a:endParaRPr lang="fr-F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Analyse de cartes</a:t>
                      </a:r>
                      <a:endParaRPr lang="fr-F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Scénario de séance</a:t>
                      </a:r>
                      <a:endParaRPr lang="fr-F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932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fr-FR" sz="12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rPr>
                        <a:t>TD3</a:t>
                      </a:r>
                      <a:endParaRPr lang="fr-FR" sz="12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Cambria"/>
                        </a:rPr>
                        <a:t>J 12/02/2026</a:t>
                      </a:r>
                      <a:endParaRPr lang="fr-FR" sz="12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Cambria"/>
                        </a:rPr>
                        <a:t>Matin</a:t>
                      </a:r>
                      <a:endParaRPr lang="fr-FR" sz="12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Cambria"/>
                        </a:rPr>
                        <a:t>(A+B)</a:t>
                      </a:r>
                      <a:endParaRPr lang="fr-FR" sz="12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 dirty="0">
                          <a:solidFill>
                            <a:srgbClr val="0432FF"/>
                          </a:solidFill>
                          <a:effectLst/>
                          <a:uFillTx/>
                          <a:latin typeface="Calibri"/>
                        </a:rPr>
                        <a:t>Consommer/produire</a:t>
                      </a:r>
                      <a:endParaRPr lang="fr-FR" sz="12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Consommer (satisfaire ses besoins en eau, en aliments, en énergie)</a:t>
                      </a:r>
                      <a:endParaRPr lang="fr-F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Production</a:t>
                      </a:r>
                      <a:endParaRPr lang="fr-F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Consommation</a:t>
                      </a:r>
                      <a:endParaRPr lang="fr-F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Échelle</a:t>
                      </a:r>
                      <a:endParaRPr lang="fr-F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Étude d’un dossier documentaire</a:t>
                      </a:r>
                      <a:endParaRPr lang="fr-FR" sz="12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16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  <a:uFillTx/>
                          <a:latin typeface="Calibri"/>
                        </a:rPr>
                        <a:t>TD4</a:t>
                      </a:r>
                      <a:endParaRPr lang="fr-FR" sz="1200" b="0" u="none" strike="noStrike" dirty="0">
                        <a:solidFill>
                          <a:schemeClr val="bg1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Cambria"/>
                        </a:rPr>
                        <a:t>Ma 3/03/2026</a:t>
                      </a:r>
                      <a:endParaRPr lang="fr-FR" sz="12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Cambria"/>
                        </a:rPr>
                        <a:t>Matin  (B+A)</a:t>
                      </a:r>
                      <a:endParaRPr lang="fr-FR" sz="12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 dirty="0">
                          <a:solidFill>
                            <a:srgbClr val="0432FF"/>
                          </a:solidFill>
                          <a:effectLst/>
                          <a:uFillTx/>
                          <a:latin typeface="Calibri"/>
                        </a:rPr>
                        <a:t>Se déplacer </a:t>
                      </a:r>
                      <a:endParaRPr lang="fr-FR" sz="1200" b="0" u="none" strike="noStrike" dirty="0">
                        <a:solidFill>
                          <a:srgbClr val="0432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Se déplacer en France</a:t>
                      </a:r>
                      <a:endParaRPr lang="fr-FR" sz="12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Mobilité, </a:t>
                      </a:r>
                      <a:endParaRPr lang="fr-FR" sz="12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Réseau, transport</a:t>
                      </a:r>
                      <a:endParaRPr lang="fr-FR" sz="12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(Migration)</a:t>
                      </a:r>
                      <a:endParaRPr lang="fr-FR" sz="12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Utilisation d’application</a:t>
                      </a:r>
                      <a:endParaRPr lang="fr-FR" sz="12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700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fr-FR" sz="1200" b="1" u="none" strike="noStrike" dirty="0">
                          <a:solidFill>
                            <a:srgbClr val="FFFF00"/>
                          </a:solidFill>
                          <a:effectLst/>
                          <a:uFillTx/>
                          <a:latin typeface="Calibri"/>
                        </a:rPr>
                        <a:t>TD5</a:t>
                      </a:r>
                      <a:endParaRPr lang="fr-FR" sz="1200" b="0" u="none" strike="noStrike" dirty="0">
                        <a:solidFill>
                          <a:srgbClr val="FFFF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Cambria"/>
                        </a:rPr>
                        <a:t>Ma 17/03/2026</a:t>
                      </a:r>
                      <a:endParaRPr lang="fr-FR" sz="1200" b="1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Cambria"/>
                        </a:rPr>
                        <a:t>Matin2 A</a:t>
                      </a:r>
                      <a:endParaRPr lang="fr-FR" sz="1200" b="1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Cambria"/>
                        </a:rPr>
                        <a:t>Après-midi1 B</a:t>
                      </a:r>
                      <a:endParaRPr lang="fr-FR" sz="1200" b="1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1" u="none" strike="noStrike" dirty="0">
                          <a:solidFill>
                            <a:srgbClr val="0432FF"/>
                          </a:solidFill>
                          <a:effectLst/>
                          <a:uFillTx/>
                          <a:latin typeface="Calibri"/>
                        </a:rPr>
                        <a:t>Communiquer</a:t>
                      </a:r>
                      <a:endParaRPr lang="fr-FR" sz="1200" b="1" u="none" strike="noStrike" dirty="0">
                        <a:solidFill>
                          <a:srgbClr val="0432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Communiquer d’un bout à l’autre du monde grâce à l’Internet</a:t>
                      </a:r>
                      <a:endParaRPr lang="fr-FR" sz="1200" b="1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Communication</a:t>
                      </a:r>
                      <a:endParaRPr lang="fr-FR" sz="1200" b="1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Réseau</a:t>
                      </a:r>
                      <a:endParaRPr lang="fr-FR" sz="1200" b="1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Internet/Web</a:t>
                      </a:r>
                      <a:endParaRPr lang="fr-FR" sz="1200" b="1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1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Fabrication d’une séquence</a:t>
                      </a:r>
                      <a:endParaRPr lang="fr-FR" sz="1200" b="1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700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fr-FR" sz="12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rPr>
                        <a:t>TD6</a:t>
                      </a:r>
                      <a:endParaRPr lang="fr-FR" sz="12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Cambria"/>
                        </a:rPr>
                        <a:t>J 26/03/2026</a:t>
                      </a:r>
                      <a:endParaRPr lang="fr-F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Cambria"/>
                        </a:rPr>
                        <a:t>Matin</a:t>
                      </a:r>
                      <a:endParaRPr lang="fr-F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Cambria"/>
                        </a:rPr>
                        <a:t>(B+A)</a:t>
                      </a:r>
                      <a:endParaRPr lang="fr-F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Mieux habiter</a:t>
                      </a:r>
                      <a:endParaRPr lang="fr-F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Mieux habiter (la nature en ville, recycler, habiter un éco-quartier)</a:t>
                      </a:r>
                      <a:endParaRPr lang="fr-F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Ville durable</a:t>
                      </a:r>
                      <a:endParaRPr lang="fr-F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Recyclage</a:t>
                      </a:r>
                      <a:endParaRPr lang="fr-F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Prospective</a:t>
                      </a:r>
                      <a:endParaRPr lang="fr-F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Construction d’une évaluation</a:t>
                      </a:r>
                      <a:endParaRPr lang="fr-FR" sz="12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3713"/>
            <a:ext cx="9144000" cy="995200"/>
          </a:xfrm>
        </p:spPr>
        <p:txBody>
          <a:bodyPr>
            <a:normAutofit/>
          </a:bodyPr>
          <a:lstStyle/>
          <a:p>
            <a:r>
              <a:rPr lang="fr-FR" b="1" dirty="0"/>
              <a:t>III) L’Internet, une révolution spatiale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4700" y="1026308"/>
            <a:ext cx="8686800" cy="4848399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3.1. </a:t>
            </a:r>
            <a:r>
              <a:rPr lang="fr-FR" b="1" u="sng" dirty="0">
                <a:solidFill>
                  <a:srgbClr val="0432FF"/>
                </a:solidFill>
              </a:rPr>
              <a:t>Une révolution culturelle qui change le quotidien</a:t>
            </a:r>
          </a:p>
          <a:p>
            <a:pPr marL="0" indent="0">
              <a:buNone/>
            </a:pPr>
            <a:r>
              <a:rPr lang="fr-FR" sz="2800" dirty="0"/>
              <a:t>• </a:t>
            </a:r>
            <a:r>
              <a:rPr lang="fr-FR" sz="2800" b="1" dirty="0"/>
              <a:t>Nombre d’internautes </a:t>
            </a:r>
          </a:p>
          <a:p>
            <a:pPr marL="0" indent="0">
              <a:buNone/>
            </a:pPr>
            <a:r>
              <a:rPr lang="fr-FR" sz="2800" b="1" dirty="0"/>
              <a:t>dans le monde </a:t>
            </a:r>
          </a:p>
          <a:p>
            <a:pPr marL="0" indent="0">
              <a:buNone/>
            </a:pPr>
            <a:r>
              <a:rPr lang="fr-FR" sz="2800" dirty="0"/>
              <a:t>2008 : 1,8 MM</a:t>
            </a:r>
          </a:p>
          <a:p>
            <a:pPr marL="0" indent="0">
              <a:buNone/>
            </a:pPr>
            <a:r>
              <a:rPr lang="fr-FR" sz="2800" b="1" dirty="0">
                <a:solidFill>
                  <a:srgbClr val="FF0000"/>
                </a:solidFill>
              </a:rPr>
              <a:t>2026 : </a:t>
            </a:r>
          </a:p>
          <a:p>
            <a:pPr marL="0" indent="0">
              <a:buNone/>
            </a:pPr>
            <a:r>
              <a:rPr lang="fr-FR" sz="2800" b="1" dirty="0">
                <a:solidFill>
                  <a:srgbClr val="FF0000"/>
                </a:solidFill>
              </a:rPr>
              <a:t>6 MM – 73% de</a:t>
            </a:r>
          </a:p>
          <a:p>
            <a:pPr marL="0" indent="0">
              <a:buNone/>
            </a:pPr>
            <a:r>
              <a:rPr lang="fr-FR" sz="2800" b="1" dirty="0">
                <a:solidFill>
                  <a:srgbClr val="FF0000"/>
                </a:solidFill>
              </a:rPr>
              <a:t> la population mondiale</a:t>
            </a:r>
          </a:p>
        </p:txBody>
      </p:sp>
      <p:pic>
        <p:nvPicPr>
          <p:cNvPr id="4" name="Image 3" descr="NbInternautesMonde2019.jpe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706" y="2904787"/>
            <a:ext cx="5230294" cy="395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3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3713"/>
            <a:ext cx="9144000" cy="995200"/>
          </a:xfrm>
        </p:spPr>
        <p:txBody>
          <a:bodyPr>
            <a:normAutofit/>
          </a:bodyPr>
          <a:lstStyle/>
          <a:p>
            <a:r>
              <a:rPr lang="fr-FR" b="1" dirty="0"/>
              <a:t>III) L’Internet, une révolution spatiale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8149" y="995200"/>
            <a:ext cx="8467702" cy="5849087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3.1. </a:t>
            </a:r>
            <a:r>
              <a:rPr lang="fr-FR" b="1" u="sng" dirty="0">
                <a:solidFill>
                  <a:srgbClr val="0432FF"/>
                </a:solidFill>
              </a:rPr>
              <a:t>Une révolution culturelle qui change le quotidien</a:t>
            </a:r>
          </a:p>
          <a:p>
            <a:pPr marL="0" indent="0" algn="just">
              <a:buNone/>
            </a:pPr>
            <a:r>
              <a:rPr lang="fr-FR" i="1" dirty="0"/>
              <a:t>Enquête 2010 sur les pratiques des jeunes du primaire au lycée (à actualiser vers l’amont…)</a:t>
            </a:r>
          </a:p>
          <a:p>
            <a:pPr marL="0" indent="0" algn="just">
              <a:buNone/>
            </a:pPr>
            <a:r>
              <a:rPr lang="fr-FR" b="1" dirty="0">
                <a:solidFill>
                  <a:srgbClr val="0000FF"/>
                </a:solidFill>
              </a:rPr>
              <a:t>écoliers (4) </a:t>
            </a:r>
            <a:r>
              <a:rPr lang="fr-FR" dirty="0"/>
              <a:t>: jeux en ligne, écoute de musique, visionnage de vidéos, recherches personnelles</a:t>
            </a:r>
          </a:p>
          <a:p>
            <a:pPr marL="0" indent="0" algn="just">
              <a:buNone/>
            </a:pPr>
            <a:r>
              <a:rPr lang="fr-FR" b="1" dirty="0">
                <a:solidFill>
                  <a:srgbClr val="0000FF"/>
                </a:solidFill>
              </a:rPr>
              <a:t>collégiens (4+5 = 9)</a:t>
            </a:r>
            <a:r>
              <a:rPr lang="fr-FR" dirty="0"/>
              <a:t> : + discussions en ligne, recherches scolaires, mails, consultations blogs, téléchargement</a:t>
            </a:r>
          </a:p>
          <a:p>
            <a:pPr marL="0" indent="0" algn="just">
              <a:buNone/>
            </a:pPr>
            <a:r>
              <a:rPr lang="fr-FR" b="1" dirty="0">
                <a:solidFill>
                  <a:srgbClr val="0000FF"/>
                </a:solidFill>
              </a:rPr>
              <a:t>lycéens (9+2 =11)</a:t>
            </a:r>
            <a:r>
              <a:rPr lang="fr-FR" dirty="0"/>
              <a:t> : + consultations d’actualités, achats en ligne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E2A8BBF-78D1-68C1-8F7C-0DCAEBBAC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797" y="1746250"/>
            <a:ext cx="7214203" cy="509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3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ableauTempsPasseJeunesInternetCommuniquerCitadelleCM2Hach20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10407" cy="496139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978881" y="4961390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2015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18038D6-3DF8-7EE8-4BD5-EBB5E21B0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34" y="-1"/>
            <a:ext cx="9049166" cy="693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1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1077"/>
            <a:ext cx="9144000" cy="1143000"/>
          </a:xfrm>
        </p:spPr>
        <p:txBody>
          <a:bodyPr>
            <a:normAutofit/>
          </a:bodyPr>
          <a:lstStyle/>
          <a:p>
            <a:r>
              <a:rPr lang="fr-FR" b="1" dirty="0"/>
              <a:t>III) L’Internet, une révolution spatiale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66" y="1311214"/>
            <a:ext cx="8294614" cy="53818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3.2. </a:t>
            </a:r>
            <a:r>
              <a:rPr lang="fr-FR" b="1" u="sng" dirty="0">
                <a:solidFill>
                  <a:srgbClr val="0432FF"/>
                </a:solidFill>
              </a:rPr>
              <a:t>Un habiter « </a:t>
            </a:r>
            <a:r>
              <a:rPr lang="fr-FR" b="1" u="sng" dirty="0" err="1">
                <a:solidFill>
                  <a:srgbClr val="0432FF"/>
                </a:solidFill>
              </a:rPr>
              <a:t>hyperspatial</a:t>
            </a:r>
            <a:r>
              <a:rPr lang="fr-FR" b="1" u="sng" dirty="0">
                <a:solidFill>
                  <a:srgbClr val="0432FF"/>
                </a:solidFill>
              </a:rPr>
              <a:t> » </a:t>
            </a:r>
            <a:r>
              <a:rPr lang="fr-FR" b="1" dirty="0">
                <a:solidFill>
                  <a:srgbClr val="0432FF"/>
                </a:solidFill>
              </a:rPr>
              <a:t>(</a:t>
            </a:r>
            <a:r>
              <a:rPr lang="fr-FR" b="1" dirty="0" err="1">
                <a:solidFill>
                  <a:srgbClr val="0432FF"/>
                </a:solidFill>
              </a:rPr>
              <a:t>Lussault</a:t>
            </a:r>
            <a:r>
              <a:rPr lang="fr-FR" b="1" dirty="0">
                <a:solidFill>
                  <a:srgbClr val="0432FF"/>
                </a:solidFill>
              </a:rPr>
              <a:t>)</a:t>
            </a:r>
          </a:p>
          <a:p>
            <a:pPr marL="0" indent="0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/>
              <a:t>Michel </a:t>
            </a:r>
            <a:r>
              <a:rPr lang="fr-FR" dirty="0" err="1"/>
              <a:t>Lussault</a:t>
            </a:r>
            <a:r>
              <a:rPr lang="fr-FR" dirty="0"/>
              <a:t> évoque une «</a:t>
            </a:r>
            <a:r>
              <a:rPr lang="fr-FR" b="1" dirty="0">
                <a:solidFill>
                  <a:srgbClr val="0000FF"/>
                </a:solidFill>
              </a:rPr>
              <a:t> </a:t>
            </a:r>
            <a:r>
              <a:rPr lang="fr-FR" b="1" dirty="0" err="1">
                <a:solidFill>
                  <a:srgbClr val="0000FF"/>
                </a:solidFill>
              </a:rPr>
              <a:t>hyperspatialité</a:t>
            </a:r>
            <a:r>
              <a:rPr lang="fr-FR" dirty="0"/>
              <a:t> » </a:t>
            </a:r>
          </a:p>
          <a:p>
            <a:pPr marL="0" indent="0" algn="just">
              <a:buNone/>
            </a:pPr>
            <a:r>
              <a:rPr lang="fr-FR" dirty="0"/>
              <a:t> </a:t>
            </a:r>
            <a:r>
              <a:rPr lang="fr-FR" i="1" dirty="0"/>
              <a:t>(avec la possibilité continue de se connecter)</a:t>
            </a:r>
          </a:p>
          <a:p>
            <a:pPr marL="0" indent="0" algn="just">
              <a:buNone/>
            </a:pPr>
            <a:endParaRPr lang="fr-FR" dirty="0"/>
          </a:p>
          <a:p>
            <a:pPr algn="just">
              <a:buFont typeface="Wingdings" pitchFamily="2" charset="2"/>
              <a:buChar char="à"/>
            </a:pPr>
            <a:r>
              <a:rPr lang="fr-FR" dirty="0">
                <a:sym typeface="Wingdings"/>
              </a:rPr>
              <a:t> Avec un </a:t>
            </a:r>
            <a:r>
              <a:rPr lang="fr-FR" b="1" dirty="0"/>
              <a:t>changement d’espace </a:t>
            </a:r>
            <a:r>
              <a:rPr lang="fr-FR" dirty="0"/>
              <a:t>en quelques secondes, </a:t>
            </a:r>
            <a:r>
              <a:rPr lang="fr-FR" dirty="0">
                <a:sym typeface="Wingdings"/>
              </a:rPr>
              <a:t>une </a:t>
            </a:r>
            <a:r>
              <a:rPr lang="fr-FR" b="1" dirty="0">
                <a:solidFill>
                  <a:srgbClr val="7030A0"/>
                </a:solidFill>
              </a:rPr>
              <a:t>nouvelle gestion des distances </a:t>
            </a:r>
            <a:r>
              <a:rPr lang="fr-FR" dirty="0"/>
              <a:t>permettant d’être à plusieurs endroits différents en même temps</a:t>
            </a:r>
          </a:p>
        </p:txBody>
      </p:sp>
    </p:spTree>
    <p:extLst>
      <p:ext uri="{BB962C8B-B14F-4D97-AF65-F5344CB8AC3E}">
        <p14:creationId xmlns:p14="http://schemas.microsoft.com/office/powerpoint/2010/main" val="429283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1077"/>
            <a:ext cx="9144000" cy="1143000"/>
          </a:xfrm>
        </p:spPr>
        <p:txBody>
          <a:bodyPr>
            <a:normAutofit/>
          </a:bodyPr>
          <a:lstStyle/>
          <a:p>
            <a:r>
              <a:rPr lang="fr-FR" b="1" dirty="0"/>
              <a:t>III) L’Internet, une révolution spatiale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8574" y="1139318"/>
            <a:ext cx="8246852" cy="545126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1000"/>
              </a:spcBef>
              <a:buNone/>
            </a:pPr>
            <a:r>
              <a:rPr lang="fr-FR" sz="3500" dirty="0"/>
              <a:t>3.2. </a:t>
            </a:r>
            <a:r>
              <a:rPr lang="fr-FR" sz="3500" b="1" u="sng" dirty="0">
                <a:solidFill>
                  <a:srgbClr val="0432FF"/>
                </a:solidFill>
              </a:rPr>
              <a:t>Un habiter « </a:t>
            </a:r>
            <a:r>
              <a:rPr lang="fr-FR" sz="3500" b="1" u="sng" dirty="0" err="1">
                <a:solidFill>
                  <a:srgbClr val="0432FF"/>
                </a:solidFill>
              </a:rPr>
              <a:t>hyperspatial</a:t>
            </a:r>
            <a:r>
              <a:rPr lang="fr-FR" sz="3500" b="1" u="sng" dirty="0">
                <a:solidFill>
                  <a:srgbClr val="0432FF"/>
                </a:solidFill>
              </a:rPr>
              <a:t> » </a:t>
            </a:r>
            <a:r>
              <a:rPr lang="fr-FR" sz="3500" b="1" dirty="0">
                <a:solidFill>
                  <a:srgbClr val="0432FF"/>
                </a:solidFill>
              </a:rPr>
              <a:t>(</a:t>
            </a:r>
            <a:r>
              <a:rPr lang="fr-FR" sz="3500" b="1" dirty="0" err="1">
                <a:solidFill>
                  <a:srgbClr val="0432FF"/>
                </a:solidFill>
              </a:rPr>
              <a:t>Lussault</a:t>
            </a:r>
            <a:r>
              <a:rPr lang="fr-FR" sz="3500" b="1" dirty="0">
                <a:solidFill>
                  <a:srgbClr val="0432FF"/>
                </a:solidFill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1000"/>
              </a:spcBef>
              <a:buNone/>
            </a:pPr>
            <a:r>
              <a:rPr lang="fr-FR" b="1" dirty="0">
                <a:solidFill>
                  <a:srgbClr val="FF0000"/>
                </a:solidFill>
              </a:rPr>
              <a:t>4 dimensions de l’Internet qui modifient le rapport à l’espace</a:t>
            </a:r>
          </a:p>
          <a:p>
            <a:pPr marL="0" indent="0" algn="just">
              <a:lnSpc>
                <a:spcPct val="120000"/>
              </a:lnSpc>
              <a:spcBef>
                <a:spcPts val="1000"/>
              </a:spcBef>
              <a:buNone/>
            </a:pPr>
            <a:r>
              <a:rPr lang="fr-FR" b="1" dirty="0">
                <a:solidFill>
                  <a:srgbClr val="0000FF"/>
                </a:solidFill>
              </a:rPr>
              <a:t>1) la MOBILITE </a:t>
            </a:r>
            <a:r>
              <a:rPr lang="fr-FR" dirty="0"/>
              <a:t>(« terminaux mobiles ») ( 7,2 MM d’utilisateurs de </a:t>
            </a:r>
            <a:r>
              <a:rPr lang="fr-FR" b="1" dirty="0"/>
              <a:t>téléphones mobiles = 90% population mondiale</a:t>
            </a:r>
            <a:r>
              <a:rPr lang="fr-FR" dirty="0"/>
              <a:t>)</a:t>
            </a:r>
          </a:p>
          <a:p>
            <a:pPr marL="0" indent="0" algn="just">
              <a:lnSpc>
                <a:spcPct val="120000"/>
              </a:lnSpc>
              <a:spcBef>
                <a:spcPts val="1000"/>
              </a:spcBef>
              <a:buNone/>
            </a:pPr>
            <a:r>
              <a:rPr lang="fr-FR" b="1" dirty="0">
                <a:solidFill>
                  <a:srgbClr val="0000FF"/>
                </a:solidFill>
              </a:rPr>
              <a:t>2) les PRATIQUES SOCIALES </a:t>
            </a:r>
            <a:r>
              <a:rPr lang="fr-FR" dirty="0"/>
              <a:t>(médias sociaux, publicité, modification des comportements d’achat)</a:t>
            </a:r>
          </a:p>
          <a:p>
            <a:pPr marL="0" indent="0" algn="just">
              <a:lnSpc>
                <a:spcPct val="120000"/>
              </a:lnSpc>
              <a:spcBef>
                <a:spcPts val="1000"/>
              </a:spcBef>
              <a:buNone/>
            </a:pPr>
            <a:r>
              <a:rPr lang="fr-FR" b="1" dirty="0">
                <a:solidFill>
                  <a:srgbClr val="0000FF"/>
                </a:solidFill>
              </a:rPr>
              <a:t>3) le « CLOUD COMPTING »  </a:t>
            </a:r>
            <a:r>
              <a:rPr lang="fr-FR" dirty="0"/>
              <a:t>(informatique à distance : Google Drive, </a:t>
            </a:r>
            <a:r>
              <a:rPr lang="fr-FR" dirty="0" err="1"/>
              <a:t>Icloud</a:t>
            </a:r>
            <a:r>
              <a:rPr lang="fr-FR" dirty="0"/>
              <a:t>….) libérant l’utilisateur d’un grand nombre de contraintes matérielles</a:t>
            </a:r>
          </a:p>
          <a:p>
            <a:pPr marL="0" indent="0" algn="just">
              <a:lnSpc>
                <a:spcPct val="120000"/>
              </a:lnSpc>
              <a:spcBef>
                <a:spcPts val="1000"/>
              </a:spcBef>
              <a:buNone/>
            </a:pPr>
            <a:r>
              <a:rPr lang="fr-FR" b="1" dirty="0">
                <a:solidFill>
                  <a:srgbClr val="0000FF"/>
                </a:solidFill>
              </a:rPr>
              <a:t>4) les DONNEES (« DATA ») </a:t>
            </a:r>
            <a:r>
              <a:rPr lang="fr-FR" dirty="0"/>
              <a:t>(quantité vertigineuse des données en ligne avec la banalisation internet et la simplification des outils de publication)</a:t>
            </a:r>
          </a:p>
        </p:txBody>
      </p:sp>
    </p:spTree>
    <p:extLst>
      <p:ext uri="{BB962C8B-B14F-4D97-AF65-F5344CB8AC3E}">
        <p14:creationId xmlns:p14="http://schemas.microsoft.com/office/powerpoint/2010/main" val="239619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1077"/>
            <a:ext cx="9144000" cy="1073420"/>
          </a:xfrm>
        </p:spPr>
        <p:txBody>
          <a:bodyPr>
            <a:normAutofit/>
          </a:bodyPr>
          <a:lstStyle/>
          <a:p>
            <a:r>
              <a:rPr lang="fr-FR" b="1" dirty="0"/>
              <a:t>III) L’Internet, une révolution spatiale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343"/>
            <a:ext cx="8686800" cy="5805657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3.3. </a:t>
            </a:r>
            <a:r>
              <a:rPr lang="fr-FR" b="1" u="sng" dirty="0">
                <a:solidFill>
                  <a:srgbClr val="0432FF"/>
                </a:solidFill>
              </a:rPr>
              <a:t>Des aménagements spatiaux nécessaires</a:t>
            </a:r>
          </a:p>
          <a:p>
            <a:pPr marL="0" indent="0">
              <a:buNone/>
            </a:pPr>
            <a:r>
              <a:rPr lang="fr-FR" dirty="0"/>
              <a:t>• existence de </a:t>
            </a:r>
            <a:r>
              <a:rPr lang="fr-FR" b="1" dirty="0">
                <a:solidFill>
                  <a:srgbClr val="0000FF"/>
                </a:solidFill>
              </a:rPr>
              <a:t>commutateurs spatiaux </a:t>
            </a:r>
            <a:r>
              <a:rPr lang="fr-FR" dirty="0"/>
              <a:t>(Wi-Fi, réseau filaire) comme services publics, gares, aéroports, hôtels, grands magasins, restaurants (Mac Do)</a:t>
            </a:r>
          </a:p>
        </p:txBody>
      </p:sp>
      <p:pic>
        <p:nvPicPr>
          <p:cNvPr id="4" name="Image 3" descr="BorneWifiCommuniquerCitadelleCM2Hach20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71" y="3226286"/>
            <a:ext cx="4573997" cy="363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60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1077"/>
            <a:ext cx="9144000" cy="1143000"/>
          </a:xfrm>
        </p:spPr>
        <p:txBody>
          <a:bodyPr>
            <a:normAutofit/>
          </a:bodyPr>
          <a:lstStyle/>
          <a:p>
            <a:r>
              <a:rPr lang="fr-FR" b="1" dirty="0"/>
              <a:t>III) L’Internet, une révolution spatiale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343"/>
            <a:ext cx="8229600" cy="4882475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3.3. </a:t>
            </a:r>
            <a:r>
              <a:rPr lang="fr-FR" b="1" u="sng" dirty="0">
                <a:solidFill>
                  <a:srgbClr val="0432FF"/>
                </a:solidFill>
              </a:rPr>
              <a:t>Des aménagements spatiaux nécessaires</a:t>
            </a:r>
            <a:endParaRPr lang="fr-FR" u="sng" dirty="0"/>
          </a:p>
          <a:p>
            <a:pPr marL="0" indent="0">
              <a:buNone/>
            </a:pPr>
            <a:r>
              <a:rPr lang="fr-FR" dirty="0"/>
              <a:t>• </a:t>
            </a:r>
            <a:r>
              <a:rPr lang="fr-FR" b="1" dirty="0"/>
              <a:t>Cybercafés</a:t>
            </a:r>
            <a:r>
              <a:rPr lang="fr-FR" dirty="0"/>
              <a:t> (1</a:t>
            </a:r>
            <a:r>
              <a:rPr lang="fr-FR" baseline="30000" dirty="0"/>
              <a:t>er</a:t>
            </a:r>
            <a:r>
              <a:rPr lang="fr-FR" dirty="0"/>
              <a:t> 1994 à Londres, 1764 à Paris en 2016)</a:t>
            </a:r>
          </a:p>
        </p:txBody>
      </p:sp>
      <p:pic>
        <p:nvPicPr>
          <p:cNvPr id="4" name="Image 3" descr="640px-Sirandou.net_cybercafe_IICD_Kita,_Mali200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639" y="2303879"/>
            <a:ext cx="6072161" cy="455412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412010" y="6488668"/>
            <a:ext cx="1176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Mali, 2003</a:t>
            </a:r>
          </a:p>
        </p:txBody>
      </p:sp>
    </p:spTree>
    <p:extLst>
      <p:ext uri="{BB962C8B-B14F-4D97-AF65-F5344CB8AC3E}">
        <p14:creationId xmlns:p14="http://schemas.microsoft.com/office/powerpoint/2010/main" val="3387154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38472"/>
            <a:ext cx="9144000" cy="1143000"/>
          </a:xfrm>
        </p:spPr>
        <p:txBody>
          <a:bodyPr>
            <a:normAutofit/>
          </a:bodyPr>
          <a:lstStyle/>
          <a:p>
            <a:r>
              <a:rPr lang="fr-FR" b="1" dirty="0"/>
              <a:t>IV) Un monde inégalement connecté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64773"/>
            <a:ext cx="8539244" cy="544058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4.1. </a:t>
            </a:r>
            <a:r>
              <a:rPr lang="fr-FR" b="1" u="sng" dirty="0">
                <a:solidFill>
                  <a:srgbClr val="0432FF"/>
                </a:solidFill>
              </a:rPr>
              <a:t>Un accès inégal en France</a:t>
            </a:r>
          </a:p>
          <a:p>
            <a:pPr marL="0" indent="0" algn="just">
              <a:buNone/>
            </a:pPr>
            <a:r>
              <a:rPr lang="fr-FR" dirty="0"/>
              <a:t>• En France, Internet depuis 1994, utilisé par le grand public depuis les années 2000</a:t>
            </a:r>
          </a:p>
          <a:p>
            <a:pPr marL="0" indent="0">
              <a:buNone/>
            </a:pPr>
            <a:r>
              <a:rPr lang="fr-FR" dirty="0"/>
              <a:t>- En 15 ans, de 12% à </a:t>
            </a:r>
            <a:r>
              <a:rPr lang="fr-FR" dirty="0">
                <a:solidFill>
                  <a:srgbClr val="0000FF"/>
                </a:solidFill>
              </a:rPr>
              <a:t>81%</a:t>
            </a:r>
            <a:r>
              <a:rPr lang="fr-FR" dirty="0"/>
              <a:t> des ménages disposant </a:t>
            </a:r>
            <a:r>
              <a:rPr lang="fr-FR" b="1" dirty="0">
                <a:solidFill>
                  <a:srgbClr val="0000FF"/>
                </a:solidFill>
              </a:rPr>
              <a:t>accès à Internet </a:t>
            </a:r>
            <a:r>
              <a:rPr lang="fr-FR" dirty="0"/>
              <a:t>(47 M en 2015)</a:t>
            </a:r>
          </a:p>
          <a:p>
            <a:pPr marL="0" indent="0">
              <a:buNone/>
            </a:pPr>
            <a:r>
              <a:rPr lang="fr-FR" dirty="0"/>
              <a:t>- 1991 – 2015 : taux d’équipement </a:t>
            </a:r>
            <a:r>
              <a:rPr lang="fr-FR" b="1" dirty="0">
                <a:solidFill>
                  <a:srgbClr val="0000FF"/>
                </a:solidFill>
              </a:rPr>
              <a:t>ordinateur à domicile </a:t>
            </a:r>
            <a:r>
              <a:rPr lang="fr-FR" dirty="0"/>
              <a:t>de 12% à </a:t>
            </a:r>
            <a:r>
              <a:rPr lang="fr-FR" dirty="0">
                <a:solidFill>
                  <a:srgbClr val="0000FF"/>
                </a:solidFill>
              </a:rPr>
              <a:t>80%</a:t>
            </a:r>
            <a:r>
              <a:rPr lang="fr-FR" dirty="0"/>
              <a:t> selon CREDOC</a:t>
            </a:r>
          </a:p>
          <a:p>
            <a:pPr marL="0" indent="0">
              <a:buNone/>
            </a:pPr>
            <a:r>
              <a:rPr lang="fr-FR" dirty="0"/>
              <a:t>- 2001-2015 : taux d’équipement </a:t>
            </a:r>
            <a:r>
              <a:rPr lang="fr-FR" b="1" dirty="0" err="1">
                <a:solidFill>
                  <a:srgbClr val="0000FF"/>
                </a:solidFill>
              </a:rPr>
              <a:t>smartphones</a:t>
            </a:r>
            <a:r>
              <a:rPr lang="fr-FR" dirty="0"/>
              <a:t> de 17% à </a:t>
            </a:r>
            <a:r>
              <a:rPr lang="fr-FR" dirty="0">
                <a:solidFill>
                  <a:srgbClr val="0000FF"/>
                </a:solidFill>
              </a:rPr>
              <a:t>58%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 descr="TableauEquipementFrançais2015CommuniquerCitadelleCM2Hach20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0522"/>
            <a:ext cx="9144000" cy="365245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B3985A9-3188-E048-8246-BA5A4463F2BA}"/>
              </a:ext>
            </a:extLst>
          </p:cNvPr>
          <p:cNvSpPr txBox="1"/>
          <p:nvPr/>
        </p:nvSpPr>
        <p:spPr>
          <a:xfrm>
            <a:off x="0" y="6350720"/>
            <a:ext cx="9216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95% des Français connectés à l’Internet en 2025, 90% avec smartphone</a:t>
            </a:r>
          </a:p>
        </p:txBody>
      </p:sp>
    </p:spTree>
    <p:extLst>
      <p:ext uri="{BB962C8B-B14F-4D97-AF65-F5344CB8AC3E}">
        <p14:creationId xmlns:p14="http://schemas.microsoft.com/office/powerpoint/2010/main" val="1829692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38472"/>
            <a:ext cx="9144000" cy="1143000"/>
          </a:xfrm>
        </p:spPr>
        <p:txBody>
          <a:bodyPr>
            <a:normAutofit/>
          </a:bodyPr>
          <a:lstStyle/>
          <a:p>
            <a:r>
              <a:rPr lang="fr-FR" b="1" dirty="0"/>
              <a:t>IV) Un monde inégalement connecté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1940" y="897633"/>
            <a:ext cx="8609789" cy="57360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/>
              <a:t>4.1. </a:t>
            </a:r>
            <a:r>
              <a:rPr lang="fr-FR" b="1" u="sng" dirty="0">
                <a:solidFill>
                  <a:srgbClr val="0432FF"/>
                </a:solidFill>
              </a:rPr>
              <a:t>Un accès inégal en France</a:t>
            </a:r>
          </a:p>
          <a:p>
            <a:pPr marL="0" indent="0" algn="just">
              <a:buNone/>
            </a:pPr>
            <a:r>
              <a:rPr lang="fr-FR" dirty="0"/>
              <a:t>• </a:t>
            </a:r>
            <a:r>
              <a:rPr lang="fr-FR" b="1" dirty="0">
                <a:solidFill>
                  <a:srgbClr val="0000FF"/>
                </a:solidFill>
              </a:rPr>
              <a:t>des </a:t>
            </a:r>
            <a:r>
              <a:rPr lang="fr-FR" b="1" dirty="0">
                <a:solidFill>
                  <a:srgbClr val="7030A0"/>
                </a:solidFill>
              </a:rPr>
              <a:t>inégalités en France </a:t>
            </a:r>
            <a:r>
              <a:rPr lang="fr-FR" b="1" dirty="0">
                <a:solidFill>
                  <a:srgbClr val="0000FF"/>
                </a:solidFill>
              </a:rPr>
              <a:t>de moins en moins dans l’accès, plutôt dans le type de débit et les </a:t>
            </a:r>
            <a:r>
              <a:rPr lang="fr-FR" b="1" dirty="0">
                <a:solidFill>
                  <a:srgbClr val="7030A0"/>
                </a:solidFill>
              </a:rPr>
              <a:t>usages de l’Internet</a:t>
            </a:r>
          </a:p>
          <a:p>
            <a:pPr>
              <a:buFontTx/>
              <a:buChar char="-"/>
            </a:pPr>
            <a:r>
              <a:rPr lang="fr-FR" dirty="0"/>
              <a:t>démarches administratives 75% (95% des cadres)</a:t>
            </a:r>
          </a:p>
          <a:p>
            <a:pPr>
              <a:buFontTx/>
              <a:buChar char="-"/>
            </a:pPr>
            <a:r>
              <a:rPr lang="fr-FR" dirty="0"/>
              <a:t>90% ménages aisés faisant achat sur internet contre 60% des plus modestes</a:t>
            </a:r>
          </a:p>
          <a:p>
            <a:pPr>
              <a:buFontTx/>
              <a:buChar char="-"/>
            </a:pPr>
            <a:r>
              <a:rPr lang="fr-FR" dirty="0"/>
              <a:t>25% de la population à l’écart des réseaux sociaux (1/2 des 60-69 ans, 1/2 des non-diplômés absents des réseaux sociaux)</a:t>
            </a:r>
          </a:p>
          <a:p>
            <a:pPr>
              <a:buFontTx/>
              <a:buChar char="-"/>
            </a:pPr>
            <a:r>
              <a:rPr lang="fr-FR" dirty="0"/>
              <a:t>Disparités géographiques entre métropoles et zones rurales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A2F68D8-B8F0-11C5-2A32-27B9A66DC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93" y="1383934"/>
            <a:ext cx="8353615" cy="547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0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1077"/>
            <a:ext cx="9144000" cy="1143000"/>
          </a:xfrm>
        </p:spPr>
        <p:txBody>
          <a:bodyPr>
            <a:normAutofit/>
          </a:bodyPr>
          <a:lstStyle/>
          <a:p>
            <a:r>
              <a:rPr lang="fr-FR" b="1" dirty="0"/>
              <a:t>IV) Un monde inégalement connecté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56713"/>
            <a:ext cx="8229600" cy="5701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4.2. </a:t>
            </a:r>
            <a:r>
              <a:rPr lang="fr-FR" b="1" u="sng" dirty="0">
                <a:solidFill>
                  <a:srgbClr val="0432FF"/>
                </a:solidFill>
              </a:rPr>
              <a:t>Un accès inégal à l’échelle mondiale</a:t>
            </a:r>
          </a:p>
          <a:p>
            <a:pPr marL="0" indent="0" algn="just">
              <a:buNone/>
            </a:pPr>
            <a:r>
              <a:rPr lang="fr-FR" dirty="0"/>
              <a:t>• </a:t>
            </a:r>
            <a:r>
              <a:rPr lang="fr-FR" b="1" dirty="0">
                <a:solidFill>
                  <a:srgbClr val="0000FF"/>
                </a:solidFill>
              </a:rPr>
              <a:t>marqueur des inégalités de l’Internet dans le monde = volume des connexions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1ACEDDD-78A7-2C54-A6FE-1A826D025D19}"/>
              </a:ext>
            </a:extLst>
          </p:cNvPr>
          <p:cNvSpPr txBox="1"/>
          <p:nvPr/>
        </p:nvSpPr>
        <p:spPr>
          <a:xfrm>
            <a:off x="223694" y="6488668"/>
            <a:ext cx="8696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Nb d’abonnements à Internet par </a:t>
            </a:r>
            <a:r>
              <a:rPr lang="fr-FR" dirty="0" err="1"/>
              <a:t>accès</a:t>
            </a:r>
            <a:r>
              <a:rPr lang="fr-FR" dirty="0"/>
              <a:t> fixe rapporté à la population en % par pays en 2023</a:t>
            </a:r>
            <a:endParaRPr lang="fr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3469D0C-C97B-DE93-5487-BAE30AEDC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961" y="2760453"/>
            <a:ext cx="7190242" cy="369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2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115496"/>
            <a:ext cx="8229240" cy="686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90000"/>
          </a:bodyPr>
          <a:lstStyle/>
          <a:p>
            <a:pPr indent="0" algn="ctr" defTabSz="457200">
              <a:lnSpc>
                <a:spcPct val="100000"/>
              </a:lnSpc>
              <a:buNone/>
            </a:pPr>
            <a:r>
              <a:rPr lang="fr-FR" sz="44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Calendrier S2-S8</a:t>
            </a:r>
          </a:p>
        </p:txBody>
      </p:sp>
      <p:sp>
        <p:nvSpPr>
          <p:cNvPr id="72" name="ZoneTexte 6"/>
          <p:cNvSpPr/>
          <p:nvPr/>
        </p:nvSpPr>
        <p:spPr>
          <a:xfrm>
            <a:off x="315360" y="775122"/>
            <a:ext cx="36504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fr-US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Calendrier de l’INSPE de Châteauroux</a:t>
            </a: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73" name="Espace réservé du contenu 4"/>
          <p:cNvGraphicFramePr/>
          <p:nvPr>
            <p:extLst>
              <p:ext uri="{D42A27DB-BD31-4B8C-83A1-F6EECF244321}">
                <p14:modId xmlns:p14="http://schemas.microsoft.com/office/powerpoint/2010/main" val="1198744514"/>
              </p:ext>
            </p:extLst>
          </p:nvPr>
        </p:nvGraphicFramePr>
        <p:xfrm>
          <a:off x="457200" y="1232100"/>
          <a:ext cx="8228160" cy="5231880"/>
        </p:xfrm>
        <a:graphic>
          <a:graphicData uri="http://schemas.openxmlformats.org/drawingml/2006/table">
            <a:tbl>
              <a:tblPr/>
              <a:tblGrid>
                <a:gridCol w="521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1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3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5320"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rPr>
                        <a:t> </a:t>
                      </a:r>
                      <a:endParaRPr lang="fr-FR" sz="12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rPr>
                        <a:t>Date</a:t>
                      </a:r>
                      <a:endParaRPr lang="fr-FR" sz="12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rPr>
                        <a:t>Thématiques</a:t>
                      </a:r>
                      <a:endParaRPr lang="fr-FR" sz="12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rPr>
                        <a:t>Thème(s) du progr. de cycle 3</a:t>
                      </a:r>
                      <a:endParaRPr lang="fr-FR" sz="12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rPr>
                        <a:t>Notions principales</a:t>
                      </a:r>
                      <a:endParaRPr lang="fr-FR" sz="12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rPr>
                        <a:t>Domaine professionnel</a:t>
                      </a:r>
                      <a:endParaRPr lang="fr-FR" sz="12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00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fr-FR" sz="12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rPr>
                        <a:t>TD1</a:t>
                      </a:r>
                      <a:endParaRPr lang="fr-FR" sz="12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Cambria"/>
                        </a:rPr>
                        <a:t>Me 14/01/2026</a:t>
                      </a:r>
                      <a:endParaRPr lang="fr-F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Cambria"/>
                        </a:rPr>
                        <a:t>Matin</a:t>
                      </a:r>
                      <a:endParaRPr lang="fr-F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Cambria"/>
                        </a:rPr>
                        <a:t>(A+B)</a:t>
                      </a:r>
                      <a:endParaRPr lang="fr-F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>
                          <a:solidFill>
                            <a:srgbClr val="0432FF"/>
                          </a:solidFill>
                          <a:effectLst/>
                          <a:uFillTx/>
                          <a:latin typeface="Calibri"/>
                        </a:rPr>
                        <a:t>Découper l’espace : le paysage et la carte en géographie</a:t>
                      </a:r>
                      <a:endParaRPr lang="fr-F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(Espace en cycle 2)</a:t>
                      </a:r>
                      <a:endParaRPr lang="fr-F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Découvrir le(s) lieu(x) où j’habite</a:t>
                      </a:r>
                      <a:endParaRPr lang="fr-F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Habiter</a:t>
                      </a:r>
                      <a:endParaRPr lang="fr-F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Paysage</a:t>
                      </a:r>
                      <a:endParaRPr lang="fr-F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Carte</a:t>
                      </a:r>
                      <a:endParaRPr lang="fr-F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(Échelle)</a:t>
                      </a:r>
                      <a:endParaRPr lang="fr-F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Analyse de paysages</a:t>
                      </a:r>
                      <a:endParaRPr lang="fr-F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68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fr-FR" sz="12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rPr>
                        <a:t>TD2</a:t>
                      </a:r>
                      <a:endParaRPr lang="fr-FR" sz="12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Cambria"/>
                        </a:rPr>
                        <a:t>Je 22/01/2026</a:t>
                      </a:r>
                      <a:endParaRPr lang="fr-F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Cambria"/>
                        </a:rPr>
                        <a:t>Après-midi</a:t>
                      </a:r>
                      <a:endParaRPr lang="fr-F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Cambria"/>
                        </a:rPr>
                        <a:t>(A+B)</a:t>
                      </a:r>
                      <a:endParaRPr lang="fr-F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>
                          <a:solidFill>
                            <a:srgbClr val="0432FF"/>
                          </a:solidFill>
                          <a:effectLst/>
                          <a:uFillTx/>
                          <a:latin typeface="Calibri"/>
                        </a:rPr>
                        <a:t>Habiter la ville / un lieu touristique</a:t>
                      </a:r>
                      <a:endParaRPr lang="fr-F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Se loger, travailler, avoir des loisirs, se cultiver en France (dans des espaces urbains et dans un espace touristique)</a:t>
                      </a:r>
                      <a:endParaRPr lang="fr-F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Zonage en aires urbaines</a:t>
                      </a:r>
                      <a:endParaRPr lang="fr-F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Centre-ville, banlieue, couronne périurbaine</a:t>
                      </a:r>
                      <a:endParaRPr lang="fr-F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Tourisme</a:t>
                      </a:r>
                      <a:endParaRPr lang="fr-F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Analyse de cartes</a:t>
                      </a:r>
                      <a:endParaRPr lang="fr-F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Scénario de séance</a:t>
                      </a:r>
                      <a:endParaRPr lang="fr-F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16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fr-FR" sz="12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rPr>
                        <a:t>TD3</a:t>
                      </a:r>
                      <a:endParaRPr lang="fr-FR" sz="12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Cambria"/>
                        </a:rPr>
                        <a:t>Ma 17/02/2026</a:t>
                      </a:r>
                      <a:endParaRPr lang="fr-FR" sz="12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Cambria"/>
                        </a:rPr>
                        <a:t>Matin (B+A)</a:t>
                      </a:r>
                      <a:endParaRPr lang="fr-FR" sz="12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 dirty="0">
                          <a:solidFill>
                            <a:srgbClr val="0432FF"/>
                          </a:solidFill>
                          <a:effectLst/>
                          <a:uFillTx/>
                          <a:latin typeface="Calibri"/>
                        </a:rPr>
                        <a:t>Consommer/produire</a:t>
                      </a:r>
                      <a:endParaRPr lang="fr-FR" sz="12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Consommer (satisfaire ses besoins en eau, en aliments, en énergie)</a:t>
                      </a:r>
                      <a:endParaRPr lang="fr-FR" sz="12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Production</a:t>
                      </a:r>
                      <a:endParaRPr lang="fr-FR" sz="12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Consommation</a:t>
                      </a:r>
                      <a:endParaRPr lang="fr-FR" sz="12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Échelle</a:t>
                      </a:r>
                      <a:endParaRPr lang="fr-FR" sz="12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Étude d’un dossier documentaire</a:t>
                      </a:r>
                      <a:endParaRPr lang="fr-FR" sz="12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16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  <a:uFillTx/>
                          <a:latin typeface="Calibri"/>
                        </a:rPr>
                        <a:t>TD4</a:t>
                      </a:r>
                      <a:endParaRPr lang="fr-FR" sz="1200" b="0" u="none" strike="noStrike" dirty="0">
                        <a:solidFill>
                          <a:schemeClr val="bg1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Cambria"/>
                        </a:rPr>
                        <a:t>L 2/03/2026 B Après-midi2</a:t>
                      </a:r>
                      <a:endParaRPr lang="fr-FR" sz="12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Cambria"/>
                        </a:rPr>
                        <a:t>V 6/03/2026 A Matin1</a:t>
                      </a:r>
                      <a:endParaRPr lang="fr-FR" sz="12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 dirty="0">
                          <a:solidFill>
                            <a:srgbClr val="0432FF"/>
                          </a:solidFill>
                          <a:effectLst/>
                          <a:uFillTx/>
                          <a:latin typeface="Calibri"/>
                        </a:rPr>
                        <a:t>Se déplacer </a:t>
                      </a:r>
                      <a:endParaRPr lang="fr-FR" sz="12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Se déplacer en France</a:t>
                      </a:r>
                      <a:endParaRPr lang="fr-F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Mobilité, </a:t>
                      </a:r>
                      <a:endParaRPr lang="fr-F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Réseau, transport</a:t>
                      </a:r>
                      <a:endParaRPr lang="fr-F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(Migration)</a:t>
                      </a:r>
                      <a:endParaRPr lang="fr-F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Utilisation d’application</a:t>
                      </a:r>
                      <a:endParaRPr lang="fr-FR" sz="12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100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fr-FR" sz="1200" b="1" u="none" strike="noStrike" dirty="0">
                          <a:solidFill>
                            <a:srgbClr val="FFFF00"/>
                          </a:solidFill>
                          <a:effectLst/>
                          <a:uFillTx/>
                          <a:latin typeface="Calibri"/>
                        </a:rPr>
                        <a:t>TD5</a:t>
                      </a:r>
                      <a:endParaRPr lang="fr-FR" sz="1200" b="0" u="none" strike="noStrike" dirty="0">
                        <a:solidFill>
                          <a:srgbClr val="FFFF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Cambria"/>
                        </a:rPr>
                        <a:t>Me 11/03/2026</a:t>
                      </a:r>
                      <a:endParaRPr lang="fr-FR" sz="1200" b="1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Cambria"/>
                        </a:rPr>
                        <a:t>Matin</a:t>
                      </a:r>
                      <a:endParaRPr lang="fr-FR" sz="1200" b="1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Cambria"/>
                        </a:rPr>
                        <a:t>(A+B)</a:t>
                      </a:r>
                      <a:endParaRPr lang="fr-FR" sz="1200" b="1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1" u="none" strike="noStrike">
                          <a:solidFill>
                            <a:srgbClr val="0432FF"/>
                          </a:solidFill>
                          <a:effectLst/>
                          <a:uFillTx/>
                          <a:latin typeface="Calibri"/>
                        </a:rPr>
                        <a:t>Communiquer</a:t>
                      </a:r>
                      <a:endParaRPr lang="fr-FR" sz="1200" b="1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Communiquer d’un bout à l’autre du monde grâce à l’Internet</a:t>
                      </a:r>
                      <a:endParaRPr lang="fr-FR" sz="1200" b="1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Communication</a:t>
                      </a:r>
                      <a:endParaRPr lang="fr-FR" sz="1200" b="1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Réseau</a:t>
                      </a:r>
                      <a:endParaRPr lang="fr-FR" sz="1200" b="1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Internet/Web</a:t>
                      </a:r>
                      <a:endParaRPr lang="fr-FR" sz="1200" b="1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1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Fabrication d’une séquence</a:t>
                      </a:r>
                      <a:endParaRPr lang="fr-FR" sz="1200" b="1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100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fr-FR" sz="12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Calibri"/>
                        </a:rPr>
                        <a:t>TD6</a:t>
                      </a:r>
                      <a:endParaRPr lang="fr-FR" sz="12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Cambria"/>
                        </a:rPr>
                        <a:t>V 20/03/2026 </a:t>
                      </a:r>
                      <a:endParaRPr lang="fr-F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Cambria"/>
                        </a:rPr>
                        <a:t>Matin</a:t>
                      </a:r>
                      <a:endParaRPr lang="fr-F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Cambria"/>
                        </a:rPr>
                        <a:t>(B+A)</a:t>
                      </a:r>
                      <a:endParaRPr lang="fr-F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1" u="none" strike="noStrike" dirty="0">
                          <a:solidFill>
                            <a:srgbClr val="0432FF"/>
                          </a:solidFill>
                          <a:effectLst/>
                          <a:uFillTx/>
                          <a:latin typeface="Calibri"/>
                        </a:rPr>
                        <a:t>Mieux habiter</a:t>
                      </a:r>
                      <a:endParaRPr lang="fr-FR" sz="12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Mieux habiter (la nature en ville, recycler, habiter un </a:t>
                      </a:r>
                      <a:r>
                        <a:rPr lang="fr-FR" sz="1200" b="0" u="none" strike="noStrike" dirty="0" err="1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éco-quartier</a:t>
                      </a:r>
                      <a:r>
                        <a:rPr lang="fr-FR" sz="1200" b="0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)</a:t>
                      </a:r>
                      <a:endParaRPr lang="fr-FR" sz="12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Ville durable</a:t>
                      </a:r>
                      <a:endParaRPr lang="fr-F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Recyclage</a:t>
                      </a:r>
                      <a:endParaRPr lang="fr-F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Prospective</a:t>
                      </a:r>
                      <a:endParaRPr lang="fr-F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fr-FR" sz="1200" b="0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Construction d’une évaluation</a:t>
                      </a:r>
                      <a:endParaRPr lang="fr-FR" sz="12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rteAccesInternetMondeCommuniquerCitadelleCM2Hach20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32" y="0"/>
            <a:ext cx="83528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15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rteVitesseTelechargement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7554"/>
            <a:ext cx="9144000" cy="494907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694712" y="5803787"/>
            <a:ext cx="4383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Carte de la vitesse de téléchargement (2014)</a:t>
            </a:r>
          </a:p>
        </p:txBody>
      </p:sp>
    </p:spTree>
    <p:extLst>
      <p:ext uri="{BB962C8B-B14F-4D97-AF65-F5344CB8AC3E}">
        <p14:creationId xmlns:p14="http://schemas.microsoft.com/office/powerpoint/2010/main" val="24905200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7EF34-3DB7-B783-6840-D49B27AD2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BF09EC3-3B49-D70A-6412-CDB625F07A8E}"/>
              </a:ext>
            </a:extLst>
          </p:cNvPr>
          <p:cNvSpPr txBox="1"/>
          <p:nvPr/>
        </p:nvSpPr>
        <p:spPr>
          <a:xfrm>
            <a:off x="2639419" y="5543826"/>
            <a:ext cx="386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Carte de la vitesse de connexion (2019)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BD61CC0-2369-9BB0-C6CD-652A2F86B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4174"/>
            <a:ext cx="9144000" cy="422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0990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5D6360D-CDC9-46A5-B947-5690EF417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392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6693521" y="501376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2021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6197552-BCE3-904A-A64B-2417FFCC76BD}"/>
              </a:ext>
            </a:extLst>
          </p:cNvPr>
          <p:cNvSpPr txBox="1"/>
          <p:nvPr/>
        </p:nvSpPr>
        <p:spPr>
          <a:xfrm>
            <a:off x="8734" y="6488667"/>
            <a:ext cx="6482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https://</a:t>
            </a:r>
            <a:r>
              <a:rPr lang="fr-FR" dirty="0" err="1"/>
              <a:t>freedomhouse.org</a:t>
            </a:r>
            <a:r>
              <a:rPr lang="fr-FR" dirty="0"/>
              <a:t>/</a:t>
            </a:r>
            <a:r>
              <a:rPr lang="fr-FR" dirty="0" err="1"/>
              <a:t>explore-the-map?type</a:t>
            </a:r>
            <a:r>
              <a:rPr lang="fr-FR" dirty="0"/>
              <a:t>=</a:t>
            </a:r>
            <a:r>
              <a:rPr lang="fr-FR" dirty="0" err="1"/>
              <a:t>all&amp;year</a:t>
            </a:r>
            <a:r>
              <a:rPr lang="fr-FR" dirty="0"/>
              <a:t>=2025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4F937BD-1BB2-0742-9074-981C21C48368}"/>
              </a:ext>
            </a:extLst>
          </p:cNvPr>
          <p:cNvSpPr txBox="1"/>
          <p:nvPr/>
        </p:nvSpPr>
        <p:spPr>
          <a:xfrm>
            <a:off x="732258" y="5794501"/>
            <a:ext cx="6508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432FF"/>
                </a:solidFill>
                <a:sym typeface="Wingdings" pitchFamily="2" charset="2"/>
              </a:rPr>
              <a:t> Une minorité de pays où l’Internet est « libre »</a:t>
            </a:r>
            <a:endParaRPr lang="fr-FR" sz="2400" b="1" dirty="0">
              <a:solidFill>
                <a:srgbClr val="0432FF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69CFDCC-5A46-8A4A-AB15-27874CA05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027" y="4399625"/>
            <a:ext cx="1894239" cy="243636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BC670FC-069B-80B3-5494-642D059C9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2013"/>
            <a:ext cx="8444753" cy="485862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C2F4A75-AE49-84DB-8F50-C391A2864A81}"/>
              </a:ext>
            </a:extLst>
          </p:cNvPr>
          <p:cNvSpPr txBox="1"/>
          <p:nvPr/>
        </p:nvSpPr>
        <p:spPr>
          <a:xfrm>
            <a:off x="8734" y="489408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US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402307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55867"/>
            <a:ext cx="9144000" cy="1143000"/>
          </a:xfrm>
        </p:spPr>
        <p:txBody>
          <a:bodyPr>
            <a:normAutofit/>
          </a:bodyPr>
          <a:lstStyle/>
          <a:p>
            <a:r>
              <a:rPr lang="fr-FR" b="1" dirty="0"/>
              <a:t>IV) Un monde inégalement connecté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3075"/>
            <a:ext cx="8686800" cy="5505592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4.3. </a:t>
            </a:r>
            <a:r>
              <a:rPr lang="fr-FR" b="1" u="sng" dirty="0">
                <a:solidFill>
                  <a:srgbClr val="0432FF"/>
                </a:solidFill>
              </a:rPr>
              <a:t>Des enjeux polit., </a:t>
            </a:r>
            <a:r>
              <a:rPr lang="fr-FR" b="1" u="sng" dirty="0" err="1">
                <a:solidFill>
                  <a:srgbClr val="0432FF"/>
                </a:solidFill>
              </a:rPr>
              <a:t>cult</a:t>
            </a:r>
            <a:r>
              <a:rPr lang="fr-FR" b="1" u="sng" dirty="0">
                <a:solidFill>
                  <a:srgbClr val="0432FF"/>
                </a:solidFill>
              </a:rPr>
              <a:t>., </a:t>
            </a:r>
            <a:r>
              <a:rPr lang="fr-FR" b="1" u="sng" dirty="0" err="1">
                <a:solidFill>
                  <a:srgbClr val="0432FF"/>
                </a:solidFill>
              </a:rPr>
              <a:t>écon</a:t>
            </a:r>
            <a:r>
              <a:rPr lang="fr-FR" b="1" u="sng" dirty="0">
                <a:solidFill>
                  <a:srgbClr val="0432FF"/>
                </a:solidFill>
              </a:rPr>
              <a:t>. et écologiques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101277" y="648866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2025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101277" y="3479534"/>
            <a:ext cx="17648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La question de l’influence culturelle : </a:t>
            </a:r>
          </a:p>
          <a:p>
            <a:r>
              <a:rPr lang="fr-FR" b="1" dirty="0"/>
              <a:t>les langues les plus utilisées sur les pages Internet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DD69522-64B4-2480-13E3-50D5EB925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59" y="1656272"/>
            <a:ext cx="52231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790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447731" y="2799922"/>
            <a:ext cx="18528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Les sièges de grandes entreprises du Net : une concentration aux Etats-Unis à San Francisco</a:t>
            </a:r>
          </a:p>
          <a:p>
            <a:r>
              <a:rPr lang="fr-FR" b="1" dirty="0"/>
              <a:t>(</a:t>
            </a:r>
            <a:r>
              <a:rPr lang="fr-FR" b="1" dirty="0" err="1"/>
              <a:t>Silicon</a:t>
            </a:r>
            <a:r>
              <a:rPr lang="fr-FR" b="1" dirty="0"/>
              <a:t> </a:t>
            </a:r>
            <a:r>
              <a:rPr lang="fr-FR" b="1" dirty="0" err="1"/>
              <a:t>Valley</a:t>
            </a:r>
            <a:r>
              <a:rPr lang="fr-FR" b="1" dirty="0"/>
              <a:t>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0FA4EF4-F3BC-9F55-6C94-6263AC017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265"/>
            <a:ext cx="7447731" cy="672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012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987432" y="5358504"/>
            <a:ext cx="4238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Une question énergétique et environnementale</a:t>
            </a:r>
            <a:r>
              <a:rPr lang="fr-FR" b="1" dirty="0">
                <a:solidFill>
                  <a:srgbClr val="0432FF"/>
                </a:solidFill>
              </a:rPr>
              <a:t> </a:t>
            </a:r>
            <a:r>
              <a:rPr lang="fr-FR" dirty="0"/>
              <a:t>: en 2023, le numérique absorbe 10% de la consommation électrique mondiale (20% prévues en 2030)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ADFD06C-32A2-7D0D-F5F0-48314862A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536" y="-34018"/>
            <a:ext cx="7401464" cy="5227284"/>
          </a:xfrm>
          <a:prstGeom prst="rect">
            <a:avLst/>
          </a:prstGeom>
        </p:spPr>
      </p:pic>
      <p:pic>
        <p:nvPicPr>
          <p:cNvPr id="7" name="Image 6" descr="PhotoDataCenteur.png">
            <a:extLst>
              <a:ext uri="{FF2B5EF4-FFF2-40B4-BE49-F238E27FC236}">
                <a16:creationId xmlns:a16="http://schemas.microsoft.com/office/drawing/2014/main" id="{305D6BD8-C672-A3EC-210E-1C9EFA621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8318"/>
            <a:ext cx="4971547" cy="251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126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55867"/>
            <a:ext cx="9144000" cy="1143000"/>
          </a:xfrm>
        </p:spPr>
        <p:txBody>
          <a:bodyPr>
            <a:normAutofit/>
          </a:bodyPr>
          <a:lstStyle/>
          <a:p>
            <a:r>
              <a:rPr lang="fr-FR" b="1" dirty="0"/>
              <a:t>IV) Un monde inégalement connecté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2255" y="1087133"/>
            <a:ext cx="8799490" cy="57410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4.3. </a:t>
            </a:r>
            <a:r>
              <a:rPr lang="fr-FR" b="1" u="sng" dirty="0">
                <a:solidFill>
                  <a:srgbClr val="0432FF"/>
                </a:solidFill>
              </a:rPr>
              <a:t>Des enjeux polit., </a:t>
            </a:r>
            <a:r>
              <a:rPr lang="fr-FR" b="1" u="sng" dirty="0" err="1">
                <a:solidFill>
                  <a:srgbClr val="0432FF"/>
                </a:solidFill>
              </a:rPr>
              <a:t>écon</a:t>
            </a:r>
            <a:r>
              <a:rPr lang="fr-FR" b="1" u="sng" dirty="0">
                <a:solidFill>
                  <a:srgbClr val="0432FF"/>
                </a:solidFill>
              </a:rPr>
              <a:t>. et environnementaux</a:t>
            </a:r>
            <a:endParaRPr lang="fr-FR" dirty="0"/>
          </a:p>
          <a:p>
            <a:pPr marL="0" indent="0">
              <a:spcBef>
                <a:spcPts val="1368"/>
              </a:spcBef>
              <a:buNone/>
            </a:pPr>
            <a:r>
              <a:rPr lang="fr-FR" dirty="0"/>
              <a:t>• </a:t>
            </a:r>
            <a:r>
              <a:rPr lang="fr-FR" b="1" dirty="0"/>
              <a:t>des </a:t>
            </a:r>
            <a:r>
              <a:rPr lang="fr-FR" b="1" dirty="0">
                <a:solidFill>
                  <a:srgbClr val="7030A0"/>
                </a:solidFill>
              </a:rPr>
              <a:t>enjeux majeurs de sécurité</a:t>
            </a:r>
            <a:r>
              <a:rPr lang="fr-FR" b="1" dirty="0"/>
              <a:t> </a:t>
            </a:r>
            <a:r>
              <a:rPr lang="fr-FR" dirty="0"/>
              <a:t>(sécurité de l’information + attaques virales ou «</a:t>
            </a:r>
            <a:r>
              <a:rPr lang="fr-FR" i="1" dirty="0"/>
              <a:t> </a:t>
            </a:r>
            <a:r>
              <a:rPr lang="fr-FR" i="1" dirty="0" err="1">
                <a:solidFill>
                  <a:srgbClr val="0000FF"/>
                </a:solidFill>
              </a:rPr>
              <a:t>cyberwar</a:t>
            </a:r>
            <a:r>
              <a:rPr lang="fr-FR" dirty="0">
                <a:solidFill>
                  <a:srgbClr val="0000FF"/>
                </a:solidFill>
              </a:rPr>
              <a:t> </a:t>
            </a:r>
            <a:r>
              <a:rPr lang="fr-FR" dirty="0"/>
              <a:t>») </a:t>
            </a:r>
            <a:r>
              <a:rPr lang="fr-FR" b="1" dirty="0">
                <a:solidFill>
                  <a:srgbClr val="7030A0"/>
                </a:solidFill>
              </a:rPr>
              <a:t>de portée mondiale</a:t>
            </a:r>
          </a:p>
          <a:p>
            <a:pPr>
              <a:buFontTx/>
              <a:buChar char="-"/>
            </a:pPr>
            <a:r>
              <a:rPr lang="fr-FR" sz="3000" b="1" dirty="0"/>
              <a:t>activités criminelles </a:t>
            </a:r>
            <a:r>
              <a:rPr lang="fr-FR" sz="3000" dirty="0"/>
              <a:t>(rançon, piratage : rançongiciels/</a:t>
            </a:r>
            <a:r>
              <a:rPr lang="fr-FR" sz="3000" i="1" dirty="0"/>
              <a:t>ransomwares</a:t>
            </a:r>
            <a:r>
              <a:rPr lang="fr-FR" sz="3000" dirty="0"/>
              <a:t>, hameçonnage/</a:t>
            </a:r>
            <a:r>
              <a:rPr lang="fr-FR" sz="3000" i="1" dirty="0"/>
              <a:t>phishing</a:t>
            </a:r>
            <a:r>
              <a:rPr lang="fr-FR" sz="3000" dirty="0"/>
              <a:t>…</a:t>
            </a:r>
          </a:p>
          <a:p>
            <a:pPr>
              <a:buFontTx/>
              <a:buChar char="-"/>
            </a:pPr>
            <a:r>
              <a:rPr lang="fr-FR" sz="3000" b="1" dirty="0"/>
              <a:t>espionnage économique</a:t>
            </a:r>
          </a:p>
          <a:p>
            <a:pPr>
              <a:buFontTx/>
              <a:buChar char="-"/>
            </a:pPr>
            <a:r>
              <a:rPr lang="fr-FR" sz="3000" b="1" dirty="0"/>
              <a:t>espionnage politique</a:t>
            </a:r>
          </a:p>
          <a:p>
            <a:pPr algn="just">
              <a:buFontTx/>
              <a:buChar char="-"/>
            </a:pPr>
            <a:r>
              <a:rPr lang="fr-FR" sz="3000" b="1" dirty="0"/>
              <a:t>attaques pour des raisons politiques </a:t>
            </a:r>
            <a:r>
              <a:rPr lang="fr-FR" sz="3000" dirty="0"/>
              <a:t>(rumeurs et désinformations, violation de la vie privée)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57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74123"/>
          </a:xfrm>
          <a:ln>
            <a:solidFill>
              <a:srgbClr val="4F81BD"/>
            </a:solidFill>
          </a:ln>
        </p:spPr>
        <p:txBody>
          <a:bodyPr/>
          <a:lstStyle/>
          <a:p>
            <a:r>
              <a:rPr lang="fr-FR" b="1" dirty="0"/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289154"/>
            <a:ext cx="8229599" cy="55688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dirty="0"/>
              <a:t>• Une </a:t>
            </a:r>
            <a:r>
              <a:rPr lang="fr-FR" b="1" dirty="0">
                <a:solidFill>
                  <a:srgbClr val="0432FF"/>
                </a:solidFill>
              </a:rPr>
              <a:t>dimension spatiale nouvelle </a:t>
            </a:r>
            <a:r>
              <a:rPr lang="fr-FR" dirty="0"/>
              <a:t>avec la </a:t>
            </a:r>
            <a:r>
              <a:rPr lang="fr-FR" b="1" dirty="0">
                <a:solidFill>
                  <a:srgbClr val="FF0000"/>
                </a:solidFill>
              </a:rPr>
              <a:t>«</a:t>
            </a:r>
            <a:r>
              <a:rPr lang="fr-FR" b="1" i="1" dirty="0">
                <a:solidFill>
                  <a:srgbClr val="FF0000"/>
                </a:solidFill>
              </a:rPr>
              <a:t>connectivité</a:t>
            </a:r>
            <a:r>
              <a:rPr lang="fr-FR" b="1" dirty="0">
                <a:solidFill>
                  <a:srgbClr val="FF0000"/>
                </a:solidFill>
              </a:rPr>
              <a:t>» immédiate à l’échelle mondiale</a:t>
            </a:r>
            <a:r>
              <a:rPr lang="fr-FR" dirty="0"/>
              <a:t> (</a:t>
            </a:r>
            <a:r>
              <a:rPr lang="fr-FR" sz="2800" dirty="0">
                <a:solidFill>
                  <a:srgbClr val="7030A0"/>
                </a:solidFill>
              </a:rPr>
              <a:t>c’est-à-dire l’effacement partiel de la distance kilométrique</a:t>
            </a:r>
            <a:r>
              <a:rPr lang="fr-FR" sz="2800" b="1" dirty="0">
                <a:solidFill>
                  <a:srgbClr val="7030A0"/>
                </a:solidFill>
              </a:rPr>
              <a:t> </a:t>
            </a:r>
            <a:r>
              <a:rPr lang="fr-FR" sz="2800" dirty="0">
                <a:solidFill>
                  <a:srgbClr val="7030A0"/>
                </a:solidFill>
              </a:rPr>
              <a:t>au-delà de « </a:t>
            </a:r>
            <a:r>
              <a:rPr lang="fr-FR" sz="2800" i="1" dirty="0">
                <a:solidFill>
                  <a:srgbClr val="7030A0"/>
                </a:solidFill>
              </a:rPr>
              <a:t>l’hypermobilité</a:t>
            </a:r>
            <a:r>
              <a:rPr lang="fr-FR" sz="2800" dirty="0">
                <a:solidFill>
                  <a:srgbClr val="7030A0"/>
                </a:solidFill>
              </a:rPr>
              <a:t> » des corps</a:t>
            </a:r>
            <a:r>
              <a:rPr lang="fr-FR" dirty="0"/>
              <a:t>)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/>
              <a:t>• La </a:t>
            </a:r>
            <a:r>
              <a:rPr lang="fr-FR" b="1" dirty="0">
                <a:solidFill>
                  <a:srgbClr val="0432FF"/>
                </a:solidFill>
              </a:rPr>
              <a:t>révolution des données </a:t>
            </a:r>
            <a:r>
              <a:rPr lang="fr-FR" dirty="0"/>
              <a:t>(le «</a:t>
            </a:r>
            <a:r>
              <a:rPr lang="fr-FR" b="1" dirty="0">
                <a:solidFill>
                  <a:srgbClr val="0000FF"/>
                </a:solidFill>
              </a:rPr>
              <a:t>big data</a:t>
            </a:r>
            <a:r>
              <a:rPr lang="fr-FR" dirty="0"/>
              <a:t> ») et ses </a:t>
            </a:r>
            <a:r>
              <a:rPr lang="fr-FR" b="1" dirty="0"/>
              <a:t>dérives possibles </a:t>
            </a:r>
            <a:r>
              <a:rPr lang="fr-FR" dirty="0"/>
              <a:t>(liberticides, inégalitaires, impérialistes, environnementales)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b="1" dirty="0">
                <a:solidFill>
                  <a:srgbClr val="660066"/>
                </a:solidFill>
                <a:sym typeface="Wingdings"/>
              </a:rPr>
              <a:t></a:t>
            </a:r>
            <a:r>
              <a:rPr lang="fr-FR" b="1" dirty="0">
                <a:solidFill>
                  <a:srgbClr val="660066"/>
                </a:solidFill>
              </a:rPr>
              <a:t> d’où la nécessité d’une éducation</a:t>
            </a:r>
          </a:p>
        </p:txBody>
      </p:sp>
    </p:spTree>
    <p:extLst>
      <p:ext uri="{BB962C8B-B14F-4D97-AF65-F5344CB8AC3E}">
        <p14:creationId xmlns:p14="http://schemas.microsoft.com/office/powerpoint/2010/main" val="239587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EACDA8AE-E7AC-08D9-D53D-A33808EF36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528215"/>
              </p:ext>
            </p:extLst>
          </p:nvPr>
        </p:nvGraphicFramePr>
        <p:xfrm>
          <a:off x="518374" y="476517"/>
          <a:ext cx="8239260" cy="58083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8455">
                  <a:extLst>
                    <a:ext uri="{9D8B030D-6E8A-4147-A177-3AD203B41FA5}">
                      <a16:colId xmlns:a16="http://schemas.microsoft.com/office/drawing/2014/main" val="4256628187"/>
                    </a:ext>
                  </a:extLst>
                </a:gridCol>
                <a:gridCol w="5130805">
                  <a:extLst>
                    <a:ext uri="{9D8B030D-6E8A-4147-A177-3AD203B41FA5}">
                      <a16:colId xmlns:a16="http://schemas.microsoft.com/office/drawing/2014/main" val="1778698673"/>
                    </a:ext>
                  </a:extLst>
                </a:gridCol>
              </a:tblGrid>
              <a:tr h="48681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Classe de CM2</a:t>
                      </a:r>
                      <a:endParaRPr lang="fr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10" marR="3492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240176"/>
                  </a:ext>
                </a:extLst>
              </a:tr>
              <a:tr h="48681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Repères de programmation</a:t>
                      </a:r>
                      <a:endParaRPr lang="fr-US" sz="20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810" marR="349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Démarches et contenus d’enseignement</a:t>
                      </a:r>
                      <a:endParaRPr lang="fr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10" marR="3492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588238"/>
                  </a:ext>
                </a:extLst>
              </a:tr>
              <a:tr h="4834752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2000" dirty="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Thème 2</a:t>
                      </a:r>
                      <a:endParaRPr lang="fr-U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Communiquer d’un bout à l’autre du monde grâce à l’Internet</a:t>
                      </a:r>
                      <a:endParaRPr lang="fr-US" sz="2000" b="1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US" sz="2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0432FF"/>
                          </a:solidFill>
                          <a:effectLst/>
                        </a:rPr>
                        <a:t>• Un monde de réseaux.</a:t>
                      </a:r>
                      <a:endParaRPr lang="fr-US" sz="2000" b="1" dirty="0">
                        <a:solidFill>
                          <a:srgbClr val="0432FF"/>
                        </a:solidFill>
                        <a:effectLst/>
                      </a:endParaRP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759960" algn="l"/>
                        </a:tabLst>
                      </a:pPr>
                      <a:r>
                        <a:rPr lang="fr-FR" sz="2000" b="1" dirty="0">
                          <a:solidFill>
                            <a:srgbClr val="0432FF"/>
                          </a:solidFill>
                          <a:effectLst/>
                        </a:rPr>
                        <a:t> </a:t>
                      </a:r>
                      <a:endParaRPr lang="fr-US" sz="2000" b="1" dirty="0">
                        <a:solidFill>
                          <a:srgbClr val="0432FF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759960" algn="l"/>
                        </a:tabLst>
                      </a:pPr>
                      <a:r>
                        <a:rPr lang="fr-FR" sz="2000" b="1" dirty="0">
                          <a:solidFill>
                            <a:srgbClr val="0432FF"/>
                          </a:solidFill>
                          <a:effectLst/>
                        </a:rPr>
                        <a:t>• Un habitant connecté au monde.</a:t>
                      </a:r>
                      <a:endParaRPr lang="fr-US" sz="2000" b="1" dirty="0">
                        <a:solidFill>
                          <a:srgbClr val="0432FF"/>
                        </a:solidFill>
                        <a:effectLst/>
                      </a:endParaRP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759960" algn="l"/>
                        </a:tabLst>
                      </a:pPr>
                      <a:r>
                        <a:rPr lang="fr-FR" sz="2000" b="1" dirty="0">
                          <a:solidFill>
                            <a:srgbClr val="0432FF"/>
                          </a:solidFill>
                          <a:effectLst/>
                        </a:rPr>
                        <a:t> </a:t>
                      </a:r>
                      <a:endParaRPr lang="fr-US" sz="2000" b="1" dirty="0">
                        <a:solidFill>
                          <a:srgbClr val="0432FF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759960" algn="l"/>
                        </a:tabLst>
                      </a:pPr>
                      <a:r>
                        <a:rPr lang="fr-FR" sz="2000" b="1" dirty="0">
                          <a:solidFill>
                            <a:srgbClr val="0432FF"/>
                          </a:solidFill>
                          <a:effectLst/>
                        </a:rPr>
                        <a:t>• Des habitants inégalement connectés dans le monde.</a:t>
                      </a:r>
                      <a:endParaRPr lang="fr-US" sz="2000" b="1" dirty="0">
                        <a:solidFill>
                          <a:srgbClr val="0432FF"/>
                        </a:solidFill>
                        <a:effectLst/>
                        <a:latin typeface="Symbol" pitchFamily="2" charset="2"/>
                        <a:ea typeface="MS Mincho" panose="02020609040205080304" pitchFamily="49" charset="-128"/>
                        <a:cs typeface="Wingdings" pitchFamily="2" charset="77"/>
                      </a:endParaRPr>
                    </a:p>
                  </a:txBody>
                  <a:tcPr marL="3810" marR="349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À partir des </a:t>
                      </a: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usages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 personnels de l’élève </a:t>
                      </a: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l’Internet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 (1) et des activités proposées pour développer la </a:t>
                      </a:r>
                      <a:r>
                        <a:rPr lang="fr-FR" sz="2000" u="sng" dirty="0">
                          <a:solidFill>
                            <a:schemeClr val="tx1"/>
                          </a:solidFill>
                          <a:effectLst/>
                        </a:rPr>
                        <a:t>compétence « S’informer dans le monde du numérique »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, on propose à l’élève de réfléchir sur le </a:t>
                      </a: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fonctionnement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 (3) </a:t>
                      </a: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de ce réseau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. On découvre les </a:t>
                      </a: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infrastructures matérielles 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nécessaires (2) au fonctionnement (3) et au développement de l’Internet (2). Ses usages définissent un </a:t>
                      </a:r>
                      <a:r>
                        <a:rPr lang="fr-FR" sz="2000" b="1" dirty="0">
                          <a:solidFill>
                            <a:srgbClr val="0432FF"/>
                          </a:solidFill>
                          <a:effectLst/>
                        </a:rPr>
                        <a:t>nouveau rapport à l’espace et au temps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 caractérisé par l’immédiateté et la proximité (5). Ils questionnent la </a:t>
                      </a: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citoyenneté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 (6). On constate les </a:t>
                      </a: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inégalités d’accès à l’Internet 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en France et dans le monde (4).</a:t>
                      </a:r>
                      <a:endParaRPr lang="fr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10" marR="3492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827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089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ffich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15389" cy="702073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E85E34A-35B0-1043-83A9-A79D009FE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077" y="3586529"/>
            <a:ext cx="4320923" cy="305525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1340FD8-DB1D-2911-987B-8F8914BEDC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292" y="744838"/>
            <a:ext cx="4193708" cy="209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752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ACC3310-DA9C-134A-B89D-CF9A23237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2505"/>
            <a:ext cx="9144000" cy="521005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AB0688E-44C4-114F-9A92-53CC54813370}"/>
              </a:ext>
            </a:extLst>
          </p:cNvPr>
          <p:cNvSpPr txBox="1"/>
          <p:nvPr/>
        </p:nvSpPr>
        <p:spPr>
          <a:xfrm>
            <a:off x="3115733" y="6299200"/>
            <a:ext cx="3389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Le Monde</a:t>
            </a:r>
            <a:r>
              <a:rPr lang="fr-FR" dirty="0"/>
              <a:t>, vendredi 12 mars 2021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04E00AA-7839-C6AA-4FCC-A83562DBC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072" y="0"/>
            <a:ext cx="4849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4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73436"/>
          </a:xfrm>
        </p:spPr>
        <p:txBody>
          <a:bodyPr/>
          <a:lstStyle/>
          <a:p>
            <a:r>
              <a:rPr lang="fr-FR" b="1" dirty="0">
                <a:ln>
                  <a:solidFill>
                    <a:schemeClr val="tx1"/>
                  </a:solidFill>
                </a:ln>
              </a:rPr>
              <a:t>Introduction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08913"/>
            <a:ext cx="8380188" cy="584908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fr-FR" dirty="0"/>
              <a:t>• thème prenant en compte les </a:t>
            </a:r>
            <a:r>
              <a:rPr lang="fr-FR" b="1" dirty="0">
                <a:solidFill>
                  <a:srgbClr val="0000FF"/>
                </a:solidFill>
              </a:rPr>
              <a:t>flux immatériels </a:t>
            </a:r>
            <a:r>
              <a:rPr lang="fr-FR" dirty="0"/>
              <a:t>(suite du thème « </a:t>
            </a:r>
            <a:r>
              <a:rPr lang="fr-FR" b="1" i="1" dirty="0"/>
              <a:t>se déplacer</a:t>
            </a:r>
            <a:r>
              <a:rPr lang="fr-FR" b="1" dirty="0"/>
              <a:t> </a:t>
            </a:r>
            <a:r>
              <a:rPr lang="fr-FR" dirty="0"/>
              <a:t>» centré sur les flux de personnes)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/>
              <a:t>« </a:t>
            </a:r>
            <a:r>
              <a:rPr lang="fr-FR" i="1" dirty="0"/>
              <a:t>Réseau des réseaux</a:t>
            </a:r>
            <a:r>
              <a:rPr lang="fr-FR" dirty="0"/>
              <a:t> »,</a:t>
            </a:r>
            <a:r>
              <a:rPr lang="fr-FR" b="1" dirty="0">
                <a:solidFill>
                  <a:srgbClr val="FF0000"/>
                </a:solidFill>
              </a:rPr>
              <a:t> l’Internet</a:t>
            </a:r>
            <a:r>
              <a:rPr lang="fr-FR" dirty="0"/>
              <a:t> est un </a:t>
            </a:r>
            <a:r>
              <a:rPr lang="fr-FR" b="1" dirty="0">
                <a:solidFill>
                  <a:srgbClr val="FF0000"/>
                </a:solidFill>
              </a:rPr>
              <a:t>moyen</a:t>
            </a:r>
            <a:r>
              <a:rPr lang="fr-FR" dirty="0"/>
              <a:t> :</a:t>
            </a:r>
          </a:p>
          <a:p>
            <a:pPr marL="0" indent="0" algn="just">
              <a:buNone/>
            </a:pPr>
            <a:r>
              <a:rPr lang="fr-FR" dirty="0"/>
              <a:t>1) de </a:t>
            </a:r>
            <a:r>
              <a:rPr lang="fr-FR" b="1" dirty="0">
                <a:solidFill>
                  <a:srgbClr val="FF0000"/>
                </a:solidFill>
              </a:rPr>
              <a:t>mettre des individus en contact</a:t>
            </a:r>
          </a:p>
          <a:p>
            <a:pPr marL="0" indent="0" algn="just">
              <a:buNone/>
            </a:pPr>
            <a:r>
              <a:rPr lang="fr-FR" dirty="0">
                <a:solidFill>
                  <a:srgbClr val="0432FF"/>
                </a:solidFill>
              </a:rPr>
              <a:t>(COMMUNICATION)</a:t>
            </a:r>
          </a:p>
          <a:p>
            <a:pPr marL="0" indent="0" algn="just">
              <a:buNone/>
            </a:pPr>
            <a:r>
              <a:rPr lang="fr-FR" dirty="0"/>
              <a:t>2) de </a:t>
            </a:r>
            <a:r>
              <a:rPr lang="fr-FR" b="1" dirty="0">
                <a:solidFill>
                  <a:srgbClr val="FF0000"/>
                </a:solidFill>
              </a:rPr>
              <a:t>transmettre de l’information </a:t>
            </a:r>
            <a:r>
              <a:rPr lang="fr-FR" dirty="0"/>
              <a:t>et des données</a:t>
            </a:r>
          </a:p>
          <a:p>
            <a:pPr marL="0" indent="0" algn="just">
              <a:buNone/>
            </a:pPr>
            <a:r>
              <a:rPr lang="fr-FR" dirty="0">
                <a:solidFill>
                  <a:srgbClr val="0432FF"/>
                </a:solidFill>
              </a:rPr>
              <a:t>(TRANSPORT)</a:t>
            </a:r>
          </a:p>
          <a:p>
            <a:pPr marL="0" indent="0" algn="just">
              <a:buNone/>
            </a:pPr>
            <a:r>
              <a:rPr lang="fr-FR" dirty="0"/>
              <a:t>dans un </a:t>
            </a:r>
            <a:r>
              <a:rPr lang="fr-FR" b="1" dirty="0">
                <a:solidFill>
                  <a:srgbClr val="FF0000"/>
                </a:solidFill>
              </a:rPr>
              <a:t>réseau </a:t>
            </a:r>
            <a:r>
              <a:rPr lang="fr-FR" b="1" dirty="0"/>
              <a:t>(informatique) </a:t>
            </a:r>
            <a:r>
              <a:rPr lang="fr-FR" dirty="0"/>
              <a:t>à l’</a:t>
            </a:r>
            <a:r>
              <a:rPr lang="fr-FR" b="1" dirty="0">
                <a:solidFill>
                  <a:srgbClr val="FF0000"/>
                </a:solidFill>
              </a:rPr>
              <a:t>échelle mondiale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>
                <a:sym typeface="Wingdings"/>
              </a:rPr>
              <a:t> l</a:t>
            </a:r>
            <a:r>
              <a:rPr lang="fr-FR" dirty="0"/>
              <a:t>’être humain vit (mais </a:t>
            </a:r>
            <a:r>
              <a:rPr lang="fr-FR" dirty="0">
                <a:solidFill>
                  <a:srgbClr val="7030A0"/>
                </a:solidFill>
              </a:rPr>
              <a:t>depuis peu</a:t>
            </a:r>
            <a:r>
              <a:rPr lang="fr-FR" dirty="0"/>
              <a:t>) dans un </a:t>
            </a:r>
            <a:r>
              <a:rPr lang="fr-FR" b="1" dirty="0">
                <a:solidFill>
                  <a:srgbClr val="0000FF"/>
                </a:solidFill>
              </a:rPr>
              <a:t>monde de connectivité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8521BF-A103-864B-BC3D-35D33E47A772}"/>
              </a:ext>
            </a:extLst>
          </p:cNvPr>
          <p:cNvSpPr/>
          <p:nvPr/>
        </p:nvSpPr>
        <p:spPr>
          <a:xfrm>
            <a:off x="296562" y="2557849"/>
            <a:ext cx="8390238" cy="2961208"/>
          </a:xfrm>
          <a:prstGeom prst="rect">
            <a:avLst/>
          </a:prstGeom>
          <a:noFill/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US" dirty="0"/>
          </a:p>
        </p:txBody>
      </p:sp>
    </p:spTree>
    <p:extLst>
      <p:ext uri="{BB962C8B-B14F-4D97-AF65-F5344CB8AC3E}">
        <p14:creationId xmlns:p14="http://schemas.microsoft.com/office/powerpoint/2010/main" val="107959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73436"/>
          </a:xfrm>
        </p:spPr>
        <p:txBody>
          <a:bodyPr/>
          <a:lstStyle/>
          <a:p>
            <a:r>
              <a:rPr lang="fr-FR" b="1" dirty="0"/>
              <a:t>Introduction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0269" y="873436"/>
            <a:ext cx="8543461" cy="58490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b="1" dirty="0"/>
              <a:t>3 PROBLEMATIQUES</a:t>
            </a:r>
            <a:r>
              <a:rPr lang="fr-FR" dirty="0"/>
              <a:t> (</a:t>
            </a:r>
            <a:r>
              <a:rPr lang="fr-FR" dirty="0">
                <a:solidFill>
                  <a:srgbClr val="FF0000"/>
                </a:solidFill>
              </a:rPr>
              <a:t>Eduscol</a:t>
            </a:r>
            <a:r>
              <a:rPr lang="fr-FR" dirty="0"/>
              <a:t>, Ressources d’</a:t>
            </a:r>
            <a:r>
              <a:rPr lang="fr-FR" dirty="0" err="1"/>
              <a:t>Accomp</a:t>
            </a:r>
            <a:r>
              <a:rPr lang="fr-FR" dirty="0"/>
              <a:t>.)</a:t>
            </a:r>
            <a:endParaRPr lang="fr-FR" b="1" dirty="0"/>
          </a:p>
          <a:p>
            <a:pPr marL="0" indent="0">
              <a:buNone/>
            </a:pPr>
            <a:endParaRPr lang="fr-FR" dirty="0"/>
          </a:p>
          <a:p>
            <a:pPr marL="514350" indent="-514350" algn="just">
              <a:buAutoNum type="arabicParenR"/>
            </a:pPr>
            <a:r>
              <a:rPr lang="fr-FR" b="1" dirty="0">
                <a:solidFill>
                  <a:srgbClr val="0000FF"/>
                </a:solidFill>
              </a:rPr>
              <a:t>Comment l’Internet met-il les hommes et les territoires en contact ? </a:t>
            </a:r>
          </a:p>
          <a:p>
            <a:pPr marL="0" indent="0" algn="just">
              <a:buNone/>
            </a:pPr>
            <a:r>
              <a:rPr lang="fr-FR" dirty="0">
                <a:latin typeface="Wingdings" pitchFamily="2" charset="77"/>
              </a:rPr>
              <a:t> </a:t>
            </a:r>
            <a:r>
              <a:rPr lang="fr-FR" dirty="0">
                <a:solidFill>
                  <a:srgbClr val="7030A0"/>
                </a:solidFill>
              </a:rPr>
              <a:t>COMMUNICATION, TECHNOLOGIE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b="1" dirty="0">
                <a:solidFill>
                  <a:srgbClr val="0000FF"/>
                </a:solidFill>
              </a:rPr>
              <a:t>2) Comment le réseau Internet organise-t-il les échanges entre les hommes ? </a:t>
            </a:r>
          </a:p>
          <a:p>
            <a:pPr marL="0" indent="0" algn="just">
              <a:buNone/>
            </a:pPr>
            <a:r>
              <a:rPr lang="fr-FR" dirty="0">
                <a:latin typeface="Wingdings" pitchFamily="2" charset="77"/>
              </a:rPr>
              <a:t> </a:t>
            </a:r>
            <a:r>
              <a:rPr lang="fr-FR" dirty="0">
                <a:solidFill>
                  <a:srgbClr val="7030A0"/>
                </a:solidFill>
              </a:rPr>
              <a:t>TRANSPORT, ECONOMIE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b="1" dirty="0">
                <a:solidFill>
                  <a:srgbClr val="0000FF"/>
                </a:solidFill>
              </a:rPr>
              <a:t>3) Tous les êtres humains ont-ils également accès à l’Internet ? </a:t>
            </a:r>
          </a:p>
          <a:p>
            <a:pPr marL="0" indent="0" algn="just">
              <a:buNone/>
            </a:pPr>
            <a:r>
              <a:rPr lang="fr-FR" dirty="0">
                <a:latin typeface="Wingdings" pitchFamily="2" charset="77"/>
              </a:rPr>
              <a:t> </a:t>
            </a:r>
            <a:r>
              <a:rPr lang="fr-FR" dirty="0">
                <a:solidFill>
                  <a:srgbClr val="7030A0"/>
                </a:solidFill>
              </a:rPr>
              <a:t>POLITIQUE, INEGALITES, </a:t>
            </a:r>
            <a:r>
              <a:rPr lang="fr-FR" i="1" dirty="0">
                <a:solidFill>
                  <a:srgbClr val="7030A0"/>
                </a:solidFill>
              </a:rPr>
              <a:t>ECHELLES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53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644013-FD68-5BC9-CDE8-55904E6A3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61"/>
            <a:ext cx="8229600" cy="714776"/>
          </a:xfrm>
        </p:spPr>
        <p:txBody>
          <a:bodyPr>
            <a:normAutofit/>
          </a:bodyPr>
          <a:lstStyle/>
          <a:p>
            <a:r>
              <a:rPr lang="fr-US" sz="3600" b="1" dirty="0"/>
              <a:t>Communiquer avec l’Internet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5EC26B-90BB-4760-97F9-C6CAD60DA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81095"/>
            <a:ext cx="8686800" cy="6126162"/>
          </a:xfrm>
        </p:spPr>
        <p:txBody>
          <a:bodyPr>
            <a:normAutofit/>
          </a:bodyPr>
          <a:lstStyle/>
          <a:p>
            <a:pPr marL="0" indent="0">
              <a:lnSpc>
                <a:spcPts val="2140"/>
              </a:lnSpc>
              <a:spcBef>
                <a:spcPts val="300"/>
              </a:spcBef>
              <a:buNone/>
              <a:tabLst>
                <a:tab pos="368300" algn="l"/>
              </a:tabLst>
            </a:pPr>
            <a:r>
              <a:rPr lang="fr-FR" sz="2200" b="1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I) L’Internet, une révolution technologique et économique</a:t>
            </a:r>
            <a:endParaRPr lang="fr-US" sz="2200" dirty="0">
              <a:solidFill>
                <a:srgbClr val="0432FF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742950" lvl="1" indent="-285750">
              <a:lnSpc>
                <a:spcPts val="214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fr-FR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Une invention récente</a:t>
            </a:r>
            <a:endParaRPr lang="fr-US" sz="22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742950" lvl="1" indent="-285750">
              <a:lnSpc>
                <a:spcPts val="214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fr-FR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Une révolution technologique à la diffusion fulgurante</a:t>
            </a:r>
            <a:endParaRPr lang="fr-US" sz="22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742950" lvl="1" indent="-285750">
              <a:lnSpc>
                <a:spcPts val="214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fr-FR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Un bouleversement économique</a:t>
            </a:r>
            <a:endParaRPr lang="fr-US" sz="22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indent="0">
              <a:lnSpc>
                <a:spcPts val="2140"/>
              </a:lnSpc>
              <a:buNone/>
              <a:tabLst>
                <a:tab pos="368300" algn="l"/>
              </a:tabLst>
            </a:pPr>
            <a:r>
              <a:rPr lang="fr-FR" sz="22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 </a:t>
            </a:r>
            <a:endParaRPr lang="fr-US" sz="22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indent="0">
              <a:lnSpc>
                <a:spcPts val="2140"/>
              </a:lnSpc>
              <a:spcBef>
                <a:spcPts val="300"/>
              </a:spcBef>
              <a:buNone/>
              <a:tabLst>
                <a:tab pos="368300" algn="l"/>
              </a:tabLst>
            </a:pPr>
            <a:r>
              <a:rPr lang="fr-FR" sz="2200" b="1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II) L’Internet, un réseau d’acteurs </a:t>
            </a:r>
            <a:r>
              <a:rPr lang="fr-FR" sz="22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(devenus très puissants)</a:t>
            </a:r>
            <a:endParaRPr lang="fr-US" sz="22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indent="0">
              <a:lnSpc>
                <a:spcPts val="214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68300" algn="l"/>
              </a:tabLst>
            </a:pPr>
            <a:r>
              <a:rPr lang="fr-FR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	2.1. Les fournisseurs de services</a:t>
            </a:r>
            <a:endParaRPr lang="fr-US" sz="22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indent="0">
              <a:lnSpc>
                <a:spcPts val="214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68300" algn="l"/>
              </a:tabLst>
            </a:pPr>
            <a:r>
              <a:rPr lang="fr-FR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	2.2. Les fournisseurs d’accès</a:t>
            </a:r>
            <a:endParaRPr lang="fr-US" sz="22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indent="0">
              <a:lnSpc>
                <a:spcPts val="214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68300" algn="l"/>
              </a:tabLst>
            </a:pPr>
            <a:r>
              <a:rPr lang="fr-FR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	2.3. Les fournisseurs de réseaux</a:t>
            </a:r>
            <a:endParaRPr lang="fr-US" sz="22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indent="0">
              <a:lnSpc>
                <a:spcPts val="2140"/>
              </a:lnSpc>
              <a:buNone/>
              <a:tabLst>
                <a:tab pos="368300" algn="l"/>
              </a:tabLst>
            </a:pPr>
            <a:r>
              <a:rPr lang="fr-FR" sz="22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 </a:t>
            </a:r>
            <a:endParaRPr lang="fr-US" sz="22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indent="0">
              <a:lnSpc>
                <a:spcPts val="2140"/>
              </a:lnSpc>
              <a:spcBef>
                <a:spcPts val="300"/>
              </a:spcBef>
              <a:buNone/>
              <a:tabLst>
                <a:tab pos="368300" algn="l"/>
              </a:tabLst>
            </a:pPr>
            <a:r>
              <a:rPr lang="fr-FR" sz="2200" b="1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III) L’Internet, une révolution spatiale</a:t>
            </a:r>
            <a:endParaRPr lang="fr-US" sz="2200" dirty="0">
              <a:solidFill>
                <a:srgbClr val="0432FF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indent="0">
              <a:lnSpc>
                <a:spcPts val="214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68300" algn="l"/>
              </a:tabLst>
            </a:pPr>
            <a:r>
              <a:rPr lang="fr-FR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	3.1. Une révolution culturelle (qui change le quotidien)</a:t>
            </a:r>
            <a:endParaRPr lang="fr-US" sz="22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indent="0">
              <a:lnSpc>
                <a:spcPts val="214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68300" algn="l"/>
              </a:tabLst>
            </a:pPr>
            <a:r>
              <a:rPr lang="fr-FR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	3.2. Un habiter “</a:t>
            </a:r>
            <a:r>
              <a:rPr lang="fr-FR" sz="2200" i="1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hyperspatial</a:t>
            </a:r>
            <a:r>
              <a:rPr lang="fr-FR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” (Michel Lussault)</a:t>
            </a:r>
            <a:endParaRPr lang="fr-US" sz="22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indent="0">
              <a:lnSpc>
                <a:spcPts val="214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68300" algn="l"/>
              </a:tabLst>
            </a:pPr>
            <a:r>
              <a:rPr lang="fr-FR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	3.3. Des aménagements spatiaux nécessaires</a:t>
            </a:r>
            <a:endParaRPr lang="fr-US" sz="22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indent="0">
              <a:lnSpc>
                <a:spcPts val="2140"/>
              </a:lnSpc>
              <a:buNone/>
              <a:tabLst>
                <a:tab pos="368300" algn="l"/>
              </a:tabLst>
            </a:pPr>
            <a:r>
              <a:rPr lang="fr-FR" sz="22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 </a:t>
            </a:r>
            <a:endParaRPr lang="fr-US" sz="22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indent="0">
              <a:lnSpc>
                <a:spcPts val="2140"/>
              </a:lnSpc>
              <a:spcBef>
                <a:spcPts val="300"/>
              </a:spcBef>
              <a:buNone/>
              <a:tabLst>
                <a:tab pos="368300" algn="l"/>
              </a:tabLst>
            </a:pPr>
            <a:r>
              <a:rPr lang="fr-FR" sz="2200" b="1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IV) Un monde inégalement connecté</a:t>
            </a:r>
            <a:endParaRPr lang="fr-US" sz="2200" dirty="0">
              <a:solidFill>
                <a:srgbClr val="0432FF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indent="0">
              <a:lnSpc>
                <a:spcPts val="214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68300" algn="l"/>
              </a:tabLst>
            </a:pPr>
            <a:r>
              <a:rPr lang="fr-FR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	4.1. Un accès inégal en France</a:t>
            </a:r>
            <a:endParaRPr lang="fr-US" sz="22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indent="0">
              <a:lnSpc>
                <a:spcPts val="214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68300" algn="l"/>
              </a:tabLst>
            </a:pPr>
            <a:r>
              <a:rPr lang="fr-FR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	4.2. Un accès inégal à l’échelle mondiale</a:t>
            </a:r>
            <a:endParaRPr lang="fr-US" sz="22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indent="0">
              <a:lnSpc>
                <a:spcPts val="214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68300" algn="l"/>
              </a:tabLst>
            </a:pPr>
            <a:r>
              <a:rPr lang="fr-FR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	4.3.  Des enjeux politiques, économiques et environnementaux</a:t>
            </a:r>
            <a:endParaRPr lang="fr-US" sz="22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indent="0">
              <a:lnSpc>
                <a:spcPts val="2140"/>
              </a:lnSpc>
              <a:buNone/>
            </a:pPr>
            <a:endParaRPr lang="fr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92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3713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I) L’Internet, une révolution technologique et économique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3830"/>
            <a:ext cx="8229600" cy="537417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168"/>
              </a:spcBef>
              <a:buNone/>
            </a:pPr>
            <a:r>
              <a:rPr lang="fr-FR" dirty="0"/>
              <a:t>1.1. </a:t>
            </a:r>
            <a:r>
              <a:rPr lang="fr-FR" b="1" u="sng" dirty="0">
                <a:solidFill>
                  <a:srgbClr val="0432FF"/>
                </a:solidFill>
              </a:rPr>
              <a:t>Une « invention » récente (années 1980)</a:t>
            </a:r>
            <a:endParaRPr lang="fr-FR" u="sng" dirty="0"/>
          </a:p>
          <a:p>
            <a:pPr marL="0" indent="0" algn="just">
              <a:spcBef>
                <a:spcPts val="168"/>
              </a:spcBef>
              <a:buNone/>
            </a:pPr>
            <a:endParaRPr lang="fr-FR" dirty="0"/>
          </a:p>
          <a:p>
            <a:pPr marL="0" indent="0" algn="just">
              <a:spcBef>
                <a:spcPts val="168"/>
              </a:spcBef>
              <a:buNone/>
            </a:pPr>
            <a:r>
              <a:rPr lang="fr-FR" dirty="0"/>
              <a:t>• </a:t>
            </a:r>
            <a:r>
              <a:rPr lang="fr-FR" b="1" dirty="0">
                <a:solidFill>
                  <a:srgbClr val="7030A0"/>
                </a:solidFill>
              </a:rPr>
              <a:t>l’Internet</a:t>
            </a:r>
            <a:r>
              <a:rPr lang="fr-FR" dirty="0"/>
              <a:t> est un </a:t>
            </a:r>
            <a:r>
              <a:rPr lang="fr-FR" dirty="0">
                <a:solidFill>
                  <a:srgbClr val="0432FF"/>
                </a:solidFill>
              </a:rPr>
              <a:t>réseau mondial de télécommunication</a:t>
            </a:r>
            <a:r>
              <a:rPr lang="fr-FR" dirty="0"/>
              <a:t> (associant des ressources et des ordinateurs)</a:t>
            </a:r>
          </a:p>
          <a:p>
            <a:pPr marL="0" indent="0" algn="just">
              <a:spcBef>
                <a:spcPts val="168"/>
              </a:spcBef>
              <a:buNone/>
            </a:pPr>
            <a:endParaRPr lang="fr-FR" dirty="0"/>
          </a:p>
          <a:p>
            <a:pPr marL="0" indent="0" algn="just">
              <a:spcBef>
                <a:spcPts val="168"/>
              </a:spcBef>
              <a:buNone/>
            </a:pPr>
            <a:r>
              <a:rPr lang="fr-FR" dirty="0"/>
              <a:t>• </a:t>
            </a:r>
            <a:r>
              <a:rPr lang="fr-FR" b="1" dirty="0">
                <a:solidFill>
                  <a:srgbClr val="7030A0"/>
                </a:solidFill>
              </a:rPr>
              <a:t>Le Web </a:t>
            </a:r>
            <a:r>
              <a:rPr lang="fr-FR" dirty="0"/>
              <a:t>est un </a:t>
            </a:r>
            <a:r>
              <a:rPr lang="fr-FR" dirty="0">
                <a:solidFill>
                  <a:srgbClr val="0432FF"/>
                </a:solidFill>
              </a:rPr>
              <a:t>système hypertexte public fonctionnant sur l’Internet</a:t>
            </a:r>
            <a:r>
              <a:rPr lang="fr-FR" dirty="0"/>
              <a:t> (ex : sites). Il n’est qu’une des applications de l’Internet (« </a:t>
            </a:r>
            <a:r>
              <a:rPr lang="fr-FR" b="1" dirty="0"/>
              <a:t>World Wide</a:t>
            </a:r>
            <a:r>
              <a:rPr lang="fr-FR" b="1" dirty="0">
                <a:solidFill>
                  <a:srgbClr val="FF0000"/>
                </a:solidFill>
              </a:rPr>
              <a:t> Web</a:t>
            </a:r>
            <a:r>
              <a:rPr lang="fr-FR" dirty="0"/>
              <a:t> » www ou </a:t>
            </a:r>
            <a:r>
              <a:rPr lang="fr-FR" i="1" dirty="0"/>
              <a:t>toile d’araignée</a:t>
            </a:r>
            <a:r>
              <a:rPr lang="fr-FR" dirty="0"/>
              <a:t>).</a:t>
            </a:r>
          </a:p>
          <a:p>
            <a:pPr marL="0" indent="0" algn="just">
              <a:spcBef>
                <a:spcPts val="168"/>
              </a:spcBef>
              <a:buNone/>
            </a:pPr>
            <a:endParaRPr lang="fr-FR" b="1" dirty="0">
              <a:solidFill>
                <a:srgbClr val="7030A0"/>
              </a:solidFill>
            </a:endParaRPr>
          </a:p>
          <a:p>
            <a:pPr marL="0" indent="0" algn="just">
              <a:spcBef>
                <a:spcPts val="168"/>
              </a:spcBef>
              <a:buNone/>
            </a:pPr>
            <a:r>
              <a:rPr lang="fr-FR" b="1" dirty="0">
                <a:solidFill>
                  <a:srgbClr val="7030A0"/>
                </a:solidFill>
                <a:latin typeface="Wingdings" pitchFamily="2" charset="77"/>
              </a:rPr>
              <a:t></a:t>
            </a:r>
            <a:r>
              <a:rPr lang="fr-FR" b="1" dirty="0">
                <a:solidFill>
                  <a:srgbClr val="7030A0"/>
                </a:solidFill>
              </a:rPr>
              <a:t> Internet est le réseau. Le web est un service.</a:t>
            </a:r>
            <a:endParaRPr lang="fr-FR" dirty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769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3713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I) L’Internet, une révolution technologique et économique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58681"/>
            <a:ext cx="8229600" cy="5099253"/>
          </a:xfrm>
        </p:spPr>
        <p:txBody>
          <a:bodyPr>
            <a:normAutofit/>
          </a:bodyPr>
          <a:lstStyle/>
          <a:p>
            <a:pPr marL="0" indent="0">
              <a:spcBef>
                <a:spcPts val="120"/>
              </a:spcBef>
              <a:buNone/>
            </a:pPr>
            <a:r>
              <a:rPr lang="fr-FR" dirty="0"/>
              <a:t>1.2. </a:t>
            </a:r>
            <a:r>
              <a:rPr lang="fr-FR" b="1" u="sng" dirty="0">
                <a:solidFill>
                  <a:srgbClr val="0432FF"/>
                </a:solidFill>
              </a:rPr>
              <a:t>Une révolution technologique fulgurante</a:t>
            </a:r>
          </a:p>
          <a:p>
            <a:pPr marL="0" indent="0">
              <a:spcBef>
                <a:spcPts val="120"/>
              </a:spcBef>
              <a:buNone/>
            </a:pPr>
            <a:endParaRPr lang="fr-FR" u="sng" dirty="0"/>
          </a:p>
          <a:p>
            <a:pPr marL="0" indent="0">
              <a:spcBef>
                <a:spcPts val="120"/>
              </a:spcBef>
              <a:buNone/>
            </a:pPr>
            <a:r>
              <a:rPr lang="fr-FR" dirty="0"/>
              <a:t>• fondée sur </a:t>
            </a:r>
            <a:r>
              <a:rPr lang="fr-FR" b="1" dirty="0">
                <a:solidFill>
                  <a:srgbClr val="7030A0"/>
                </a:solidFill>
              </a:rPr>
              <a:t>convergence entre 3 domaines</a:t>
            </a:r>
          </a:p>
          <a:p>
            <a:pPr marL="0" indent="0">
              <a:spcBef>
                <a:spcPts val="120"/>
              </a:spcBef>
              <a:buNone/>
            </a:pPr>
            <a:endParaRPr lang="fr-FR" dirty="0"/>
          </a:p>
          <a:p>
            <a:pPr>
              <a:spcBef>
                <a:spcPts val="120"/>
              </a:spcBef>
              <a:buFontTx/>
              <a:buChar char="-"/>
            </a:pPr>
            <a:r>
              <a:rPr lang="fr-FR" dirty="0">
                <a:solidFill>
                  <a:srgbClr val="0000FF"/>
                </a:solidFill>
              </a:rPr>
              <a:t>INFORMATIQUE</a:t>
            </a:r>
            <a:r>
              <a:rPr lang="fr-FR" dirty="0"/>
              <a:t> (traitement automatique de l’information avec des machines)</a:t>
            </a:r>
          </a:p>
          <a:p>
            <a:pPr marL="0" indent="0">
              <a:spcBef>
                <a:spcPts val="120"/>
              </a:spcBef>
              <a:buNone/>
            </a:pPr>
            <a:endParaRPr lang="fr-FR" dirty="0"/>
          </a:p>
          <a:p>
            <a:pPr>
              <a:spcBef>
                <a:spcPts val="120"/>
              </a:spcBef>
              <a:buFontTx/>
              <a:buChar char="-"/>
            </a:pPr>
            <a:r>
              <a:rPr lang="fr-FR" dirty="0">
                <a:solidFill>
                  <a:srgbClr val="0000FF"/>
                </a:solidFill>
              </a:rPr>
              <a:t>COMMUNICATIQUE</a:t>
            </a:r>
            <a:r>
              <a:rPr lang="fr-FR" dirty="0"/>
              <a:t> (hypertextes, logiciels)</a:t>
            </a:r>
          </a:p>
          <a:p>
            <a:pPr>
              <a:spcBef>
                <a:spcPts val="120"/>
              </a:spcBef>
              <a:buFontTx/>
              <a:buChar char="-"/>
            </a:pPr>
            <a:endParaRPr lang="fr-FR" dirty="0"/>
          </a:p>
          <a:p>
            <a:pPr marL="0" indent="0">
              <a:spcBef>
                <a:spcPts val="120"/>
              </a:spcBef>
              <a:buNone/>
            </a:pPr>
            <a:r>
              <a:rPr lang="fr-FR" dirty="0">
                <a:solidFill>
                  <a:srgbClr val="0000FF"/>
                </a:solidFill>
              </a:rPr>
              <a:t>-  LOGISTIQUE</a:t>
            </a:r>
            <a:r>
              <a:rPr lang="fr-FR" dirty="0"/>
              <a:t> (réseaux)</a:t>
            </a:r>
          </a:p>
        </p:txBody>
      </p:sp>
    </p:spTree>
    <p:extLst>
      <p:ext uri="{BB962C8B-B14F-4D97-AF65-F5344CB8AC3E}">
        <p14:creationId xmlns:p14="http://schemas.microsoft.com/office/powerpoint/2010/main" val="313098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2426</TotalTime>
  <Words>2603</Words>
  <Application>Microsoft Macintosh PowerPoint</Application>
  <PresentationFormat>Affichage à l'écran (4:3)</PresentationFormat>
  <Paragraphs>366</Paragraphs>
  <Slides>41</Slides>
  <Notes>2</Notes>
  <HiddenSlides>1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Cambria</vt:lpstr>
      <vt:lpstr>Symbol</vt:lpstr>
      <vt:lpstr>Times New Roman</vt:lpstr>
      <vt:lpstr>Wingdings</vt:lpstr>
      <vt:lpstr>Thème Office</vt:lpstr>
      <vt:lpstr>Communiquer  d’un bout à l’autre du monde grâce à l’Internet</vt:lpstr>
      <vt:lpstr>Calendrier S2-S8</vt:lpstr>
      <vt:lpstr>Calendrier S2-S8</vt:lpstr>
      <vt:lpstr>Présentation PowerPoint</vt:lpstr>
      <vt:lpstr>Introduction</vt:lpstr>
      <vt:lpstr>Introduction</vt:lpstr>
      <vt:lpstr>Communiquer avec l’Internet</vt:lpstr>
      <vt:lpstr>I) L’Internet, une révolution technologique et économique</vt:lpstr>
      <vt:lpstr>I) L’Internet, une révolution technologique et économique</vt:lpstr>
      <vt:lpstr>I) L’Internet, une révolution technologique et économique</vt:lpstr>
      <vt:lpstr>I) L’Internet, une révolution technologique et économique</vt:lpstr>
      <vt:lpstr>II) Un réseau d’opérateurs et d’acteurs</vt:lpstr>
      <vt:lpstr>II) Un réseau d’opérateurs et d’acteurs</vt:lpstr>
      <vt:lpstr>II) Un réseau d’opérateurs et d’acteurs</vt:lpstr>
      <vt:lpstr>Présentation PowerPoint</vt:lpstr>
      <vt:lpstr>II) Un réseau d’opérateurs et d’acteurs</vt:lpstr>
      <vt:lpstr>Présentation PowerPoint</vt:lpstr>
      <vt:lpstr>II) Un réseau d’opérateurs et d’acteurs</vt:lpstr>
      <vt:lpstr>Présentation PowerPoint</vt:lpstr>
      <vt:lpstr>III) L’Internet, une révolution spatiale</vt:lpstr>
      <vt:lpstr>III) L’Internet, une révolution spatiale</vt:lpstr>
      <vt:lpstr>Présentation PowerPoint</vt:lpstr>
      <vt:lpstr>III) L’Internet, une révolution spatiale</vt:lpstr>
      <vt:lpstr>III) L’Internet, une révolution spatiale</vt:lpstr>
      <vt:lpstr>III) L’Internet, une révolution spatiale</vt:lpstr>
      <vt:lpstr>III) L’Internet, une révolution spatiale</vt:lpstr>
      <vt:lpstr>IV) Un monde inégalement connecté</vt:lpstr>
      <vt:lpstr>IV) Un monde inégalement connecté</vt:lpstr>
      <vt:lpstr>IV) Un monde inégalement connecté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IV) Un monde inégalement connecté</vt:lpstr>
      <vt:lpstr>Présentation PowerPoint</vt:lpstr>
      <vt:lpstr>Présentation PowerPoint</vt:lpstr>
      <vt:lpstr>IV) Un monde inégalement connecté</vt:lpstr>
      <vt:lpstr>Conclusion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Commmuniquer  d’un bout à l’autre du monde grâce à l’Internet</dc:title>
  <dc:creator>jean-louis laubry</dc:creator>
  <cp:lastModifiedBy>Laubry Jean-Louis</cp:lastModifiedBy>
  <cp:revision>357</cp:revision>
  <dcterms:created xsi:type="dcterms:W3CDTF">2017-02-12T19:53:21Z</dcterms:created>
  <dcterms:modified xsi:type="dcterms:W3CDTF">2026-03-09T19:25:09Z</dcterms:modified>
</cp:coreProperties>
</file>