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330" r:id="rId3"/>
    <p:sldId id="360" r:id="rId4"/>
    <p:sldId id="361" r:id="rId5"/>
    <p:sldId id="362" r:id="rId6"/>
    <p:sldId id="363" r:id="rId7"/>
    <p:sldId id="364" r:id="rId8"/>
    <p:sldId id="365" r:id="rId9"/>
    <p:sldId id="367" r:id="rId10"/>
    <p:sldId id="372" r:id="rId11"/>
    <p:sldId id="371" r:id="rId1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950A4B-40D9-41A9-BAC3-8012942CA0E8}" v="1300" dt="2020-10-05T21:09:49.0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03" autoAdjust="0"/>
    <p:restoredTop sz="94660"/>
  </p:normalViewPr>
  <p:slideViewPr>
    <p:cSldViewPr>
      <p:cViewPr varScale="1">
        <p:scale>
          <a:sx n="69" d="100"/>
          <a:sy n="69" d="100"/>
        </p:scale>
        <p:origin x="121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nn Mercier-Brunel" userId="c8464259f856c637" providerId="LiveId" clId="{06950A4B-40D9-41A9-BAC3-8012942CA0E8}"/>
    <pc:docChg chg="undo custSel modSld">
      <pc:chgData name="Yann Mercier-Brunel" userId="c8464259f856c637" providerId="LiveId" clId="{06950A4B-40D9-41A9-BAC3-8012942CA0E8}" dt="2020-10-05T21:09:49.027" v="1472" actId="6549"/>
      <pc:docMkLst>
        <pc:docMk/>
      </pc:docMkLst>
      <pc:sldChg chg="modSp mod modAnim">
        <pc:chgData name="Yann Mercier-Brunel" userId="c8464259f856c637" providerId="LiveId" clId="{06950A4B-40D9-41A9-BAC3-8012942CA0E8}" dt="2020-10-05T21:09:49.027" v="1472" actId="6549"/>
        <pc:sldMkLst>
          <pc:docMk/>
          <pc:sldMk cId="1214864156" sldId="330"/>
        </pc:sldMkLst>
        <pc:spChg chg="mod">
          <ac:chgData name="Yann Mercier-Brunel" userId="c8464259f856c637" providerId="LiveId" clId="{06950A4B-40D9-41A9-BAC3-8012942CA0E8}" dt="2020-10-05T20:31:28.785" v="30" actId="20577"/>
          <ac:spMkLst>
            <pc:docMk/>
            <pc:sldMk cId="1214864156" sldId="330"/>
            <ac:spMk id="2" creationId="{00000000-0000-0000-0000-000000000000}"/>
          </ac:spMkLst>
        </pc:spChg>
        <pc:spChg chg="mod">
          <ac:chgData name="Yann Mercier-Brunel" userId="c8464259f856c637" providerId="LiveId" clId="{06950A4B-40D9-41A9-BAC3-8012942CA0E8}" dt="2020-10-05T21:09:49.027" v="1472" actId="6549"/>
          <ac:spMkLst>
            <pc:docMk/>
            <pc:sldMk cId="1214864156" sldId="330"/>
            <ac:spMk id="3" creationId="{00000000-0000-0000-0000-000000000000}"/>
          </ac:spMkLst>
        </pc:spChg>
      </pc:sldChg>
      <pc:sldChg chg="modSp mod">
        <pc:chgData name="Yann Mercier-Brunel" userId="c8464259f856c637" providerId="LiveId" clId="{06950A4B-40D9-41A9-BAC3-8012942CA0E8}" dt="2020-10-05T20:40:01.051" v="635" actId="20577"/>
        <pc:sldMkLst>
          <pc:docMk/>
          <pc:sldMk cId="2686854511" sldId="360"/>
        </pc:sldMkLst>
        <pc:spChg chg="mod">
          <ac:chgData name="Yann Mercier-Brunel" userId="c8464259f856c637" providerId="LiveId" clId="{06950A4B-40D9-41A9-BAC3-8012942CA0E8}" dt="2020-10-05T20:40:01.051" v="635" actId="20577"/>
          <ac:spMkLst>
            <pc:docMk/>
            <pc:sldMk cId="2686854511" sldId="360"/>
            <ac:spMk id="2" creationId="{00000000-0000-0000-0000-000000000000}"/>
          </ac:spMkLst>
        </pc:spChg>
      </pc:sldChg>
      <pc:sldChg chg="modSp mod">
        <pc:chgData name="Yann Mercier-Brunel" userId="c8464259f856c637" providerId="LiveId" clId="{06950A4B-40D9-41A9-BAC3-8012942CA0E8}" dt="2020-10-05T20:40:51.395" v="672" actId="20577"/>
        <pc:sldMkLst>
          <pc:docMk/>
          <pc:sldMk cId="1507058194" sldId="362"/>
        </pc:sldMkLst>
        <pc:spChg chg="mod">
          <ac:chgData name="Yann Mercier-Brunel" userId="c8464259f856c637" providerId="LiveId" clId="{06950A4B-40D9-41A9-BAC3-8012942CA0E8}" dt="2020-10-05T20:40:51.395" v="672" actId="20577"/>
          <ac:spMkLst>
            <pc:docMk/>
            <pc:sldMk cId="1507058194" sldId="362"/>
            <ac:spMk id="2" creationId="{00000000-0000-0000-0000-000000000000}"/>
          </ac:spMkLst>
        </pc:spChg>
      </pc:sldChg>
      <pc:sldChg chg="modSp modAnim">
        <pc:chgData name="Yann Mercier-Brunel" userId="c8464259f856c637" providerId="LiveId" clId="{06950A4B-40D9-41A9-BAC3-8012942CA0E8}" dt="2020-10-05T20:42:45.199" v="732" actId="20577"/>
        <pc:sldMkLst>
          <pc:docMk/>
          <pc:sldMk cId="3670956379" sldId="363"/>
        </pc:sldMkLst>
        <pc:spChg chg="mod">
          <ac:chgData name="Yann Mercier-Brunel" userId="c8464259f856c637" providerId="LiveId" clId="{06950A4B-40D9-41A9-BAC3-8012942CA0E8}" dt="2020-10-05T20:42:45.199" v="732" actId="20577"/>
          <ac:spMkLst>
            <pc:docMk/>
            <pc:sldMk cId="3670956379" sldId="363"/>
            <ac:spMk id="3" creationId="{00000000-0000-0000-0000-000000000000}"/>
          </ac:spMkLst>
        </pc:spChg>
      </pc:sldChg>
      <pc:sldChg chg="addSp delSp modSp mod">
        <pc:chgData name="Yann Mercier-Brunel" userId="c8464259f856c637" providerId="LiveId" clId="{06950A4B-40D9-41A9-BAC3-8012942CA0E8}" dt="2020-10-05T20:54:58.743" v="1370"/>
        <pc:sldMkLst>
          <pc:docMk/>
          <pc:sldMk cId="1644665129" sldId="364"/>
        </pc:sldMkLst>
        <pc:spChg chg="mod">
          <ac:chgData name="Yann Mercier-Brunel" userId="c8464259f856c637" providerId="LiveId" clId="{06950A4B-40D9-41A9-BAC3-8012942CA0E8}" dt="2020-10-05T20:41:54.881" v="726" actId="1076"/>
          <ac:spMkLst>
            <pc:docMk/>
            <pc:sldMk cId="1644665129" sldId="364"/>
            <ac:spMk id="2" creationId="{00000000-0000-0000-0000-000000000000}"/>
          </ac:spMkLst>
        </pc:spChg>
        <pc:graphicFrameChg chg="add del mod">
          <ac:chgData name="Yann Mercier-Brunel" userId="c8464259f856c637" providerId="LiveId" clId="{06950A4B-40D9-41A9-BAC3-8012942CA0E8}" dt="2020-10-05T20:52:31.425" v="1344" actId="478"/>
          <ac:graphicFrameMkLst>
            <pc:docMk/>
            <pc:sldMk cId="1644665129" sldId="364"/>
            <ac:graphicFrameMk id="3" creationId="{BB501839-865A-44B1-A0F1-BD02DB87B73E}"/>
          </ac:graphicFrameMkLst>
        </pc:graphicFrameChg>
        <pc:graphicFrameChg chg="add mod modGraphic">
          <ac:chgData name="Yann Mercier-Brunel" userId="c8464259f856c637" providerId="LiveId" clId="{06950A4B-40D9-41A9-BAC3-8012942CA0E8}" dt="2020-10-05T20:54:58.743" v="1370"/>
          <ac:graphicFrameMkLst>
            <pc:docMk/>
            <pc:sldMk cId="1644665129" sldId="364"/>
            <ac:graphicFrameMk id="4" creationId="{ACE141AE-5612-4A73-8789-5744C0DC7706}"/>
          </ac:graphicFrameMkLst>
        </pc:graphicFrameChg>
      </pc:sldChg>
      <pc:sldChg chg="modSp mod modAnim">
        <pc:chgData name="Yann Mercier-Brunel" userId="c8464259f856c637" providerId="LiveId" clId="{06950A4B-40D9-41A9-BAC3-8012942CA0E8}" dt="2020-10-05T21:08:32.838" v="1446" actId="20577"/>
        <pc:sldMkLst>
          <pc:docMk/>
          <pc:sldMk cId="1343750795" sldId="365"/>
        </pc:sldMkLst>
        <pc:spChg chg="mod">
          <ac:chgData name="Yann Mercier-Brunel" userId="c8464259f856c637" providerId="LiveId" clId="{06950A4B-40D9-41A9-BAC3-8012942CA0E8}" dt="2020-10-05T21:08:32.838" v="1446" actId="20577"/>
          <ac:spMkLst>
            <pc:docMk/>
            <pc:sldMk cId="1343750795" sldId="365"/>
            <ac:spMk id="3" creationId="{00000000-0000-0000-0000-000000000000}"/>
          </ac:spMkLst>
        </pc:spChg>
      </pc:sldChg>
      <pc:sldChg chg="modSp">
        <pc:chgData name="Yann Mercier-Brunel" userId="c8464259f856c637" providerId="LiveId" clId="{06950A4B-40D9-41A9-BAC3-8012942CA0E8}" dt="2020-10-05T21:06:06.436" v="1394" actId="20577"/>
        <pc:sldMkLst>
          <pc:docMk/>
          <pc:sldMk cId="428745059" sldId="372"/>
        </pc:sldMkLst>
        <pc:spChg chg="mod">
          <ac:chgData name="Yann Mercier-Brunel" userId="c8464259f856c637" providerId="LiveId" clId="{06950A4B-40D9-41A9-BAC3-8012942CA0E8}" dt="2020-10-05T21:06:06.436" v="1394" actId="20577"/>
          <ac:spMkLst>
            <pc:docMk/>
            <pc:sldMk cId="428745059" sldId="372"/>
            <ac:spMk id="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17B63D-0261-4107-B124-AF9D1EAF8AA1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AA5A612-4414-4999-9972-8F2D0DA53576}">
      <dgm:prSet phldrT="[Texte]" custT="1"/>
      <dgm:spPr/>
      <dgm:t>
        <a:bodyPr/>
        <a:lstStyle/>
        <a:p>
          <a:r>
            <a:rPr lang="fr-FR" sz="2400" dirty="0"/>
            <a:t>Orientation</a:t>
          </a:r>
        </a:p>
      </dgm:t>
    </dgm:pt>
    <dgm:pt modelId="{C97519A9-04FA-4EC9-B4CC-95872368071E}" type="parTrans" cxnId="{597EF0B4-4D15-43B2-AB93-4B41D0BC47E3}">
      <dgm:prSet/>
      <dgm:spPr/>
      <dgm:t>
        <a:bodyPr/>
        <a:lstStyle/>
        <a:p>
          <a:endParaRPr lang="fr-FR" sz="3200"/>
        </a:p>
      </dgm:t>
    </dgm:pt>
    <dgm:pt modelId="{1F292F64-52D4-40ED-A450-67ED911DE058}" type="sibTrans" cxnId="{597EF0B4-4D15-43B2-AB93-4B41D0BC47E3}">
      <dgm:prSet/>
      <dgm:spPr/>
      <dgm:t>
        <a:bodyPr/>
        <a:lstStyle/>
        <a:p>
          <a:endParaRPr lang="fr-FR" sz="3200"/>
        </a:p>
      </dgm:t>
    </dgm:pt>
    <dgm:pt modelId="{AC4E229D-8D41-4C53-9852-75ACD8645637}">
      <dgm:prSet phldrT="[Texte]" custT="1"/>
      <dgm:spPr/>
      <dgm:t>
        <a:bodyPr/>
        <a:lstStyle/>
        <a:p>
          <a:r>
            <a:rPr lang="fr-FR" sz="2400" dirty="0"/>
            <a:t>Planification</a:t>
          </a:r>
        </a:p>
      </dgm:t>
    </dgm:pt>
    <dgm:pt modelId="{F3F0CFF2-84B7-4DA4-A9DE-36A2568EDE38}" type="parTrans" cxnId="{FD605B1B-5943-4E0E-8BC3-9E302215C1F9}">
      <dgm:prSet/>
      <dgm:spPr/>
      <dgm:t>
        <a:bodyPr/>
        <a:lstStyle/>
        <a:p>
          <a:endParaRPr lang="fr-FR" sz="3200"/>
        </a:p>
      </dgm:t>
    </dgm:pt>
    <dgm:pt modelId="{47E2D3EE-86F2-4AFC-80C7-38A685938A91}" type="sibTrans" cxnId="{FD605B1B-5943-4E0E-8BC3-9E302215C1F9}">
      <dgm:prSet/>
      <dgm:spPr/>
      <dgm:t>
        <a:bodyPr/>
        <a:lstStyle/>
        <a:p>
          <a:endParaRPr lang="fr-FR" sz="3200"/>
        </a:p>
      </dgm:t>
    </dgm:pt>
    <dgm:pt modelId="{BBF9B5CF-4559-4F66-83A2-314A8544CE1E}">
      <dgm:prSet phldrT="[Texte]" custT="1"/>
      <dgm:spPr/>
      <dgm:t>
        <a:bodyPr/>
        <a:lstStyle/>
        <a:p>
          <a:r>
            <a:rPr lang="fr-FR" sz="2400" dirty="0"/>
            <a:t>Mise en œuvre</a:t>
          </a:r>
        </a:p>
      </dgm:t>
    </dgm:pt>
    <dgm:pt modelId="{169911AC-1E60-418B-8A58-3A29F9098247}" type="parTrans" cxnId="{E9999B74-5AAD-4E54-A325-005F9020965A}">
      <dgm:prSet/>
      <dgm:spPr/>
      <dgm:t>
        <a:bodyPr/>
        <a:lstStyle/>
        <a:p>
          <a:endParaRPr lang="fr-FR" sz="3200"/>
        </a:p>
      </dgm:t>
    </dgm:pt>
    <dgm:pt modelId="{133742A5-F956-48AE-8B71-C103589AD76A}" type="sibTrans" cxnId="{E9999B74-5AAD-4E54-A325-005F9020965A}">
      <dgm:prSet/>
      <dgm:spPr/>
      <dgm:t>
        <a:bodyPr/>
        <a:lstStyle/>
        <a:p>
          <a:endParaRPr lang="fr-FR" sz="3200"/>
        </a:p>
      </dgm:t>
    </dgm:pt>
    <dgm:pt modelId="{164B3678-EE83-4573-9301-4E64A259BA75}">
      <dgm:prSet phldrT="[Texte]" custT="1"/>
      <dgm:spPr/>
      <dgm:t>
        <a:bodyPr/>
        <a:lstStyle/>
        <a:p>
          <a:r>
            <a:rPr lang="fr-FR" sz="2400" dirty="0"/>
            <a:t>Bilan</a:t>
          </a:r>
        </a:p>
      </dgm:t>
    </dgm:pt>
    <dgm:pt modelId="{96B37F02-5EFD-4556-B337-21467919DAD4}" type="parTrans" cxnId="{E8696CD7-2F2D-42B6-B5E3-FD082C298082}">
      <dgm:prSet/>
      <dgm:spPr/>
      <dgm:t>
        <a:bodyPr/>
        <a:lstStyle/>
        <a:p>
          <a:endParaRPr lang="fr-FR" sz="3200"/>
        </a:p>
      </dgm:t>
    </dgm:pt>
    <dgm:pt modelId="{2E7612A2-E234-4E37-9FF3-601234F21C55}" type="sibTrans" cxnId="{E8696CD7-2F2D-42B6-B5E3-FD082C298082}">
      <dgm:prSet/>
      <dgm:spPr/>
      <dgm:t>
        <a:bodyPr/>
        <a:lstStyle/>
        <a:p>
          <a:endParaRPr lang="fr-FR" sz="3200"/>
        </a:p>
      </dgm:t>
    </dgm:pt>
    <dgm:pt modelId="{F46D55C0-64DD-43BA-BEB1-E74291AF279A}">
      <dgm:prSet phldrT="[Texte]" custT="1"/>
      <dgm:spPr/>
      <dgm:t>
        <a:bodyPr/>
        <a:lstStyle/>
        <a:p>
          <a:r>
            <a:rPr lang="fr-FR" sz="2400" dirty="0"/>
            <a:t>Perspectives</a:t>
          </a:r>
        </a:p>
      </dgm:t>
    </dgm:pt>
    <dgm:pt modelId="{D0A29FAE-E13B-471D-85DD-755D291D0DE3}" type="parTrans" cxnId="{6FA9A708-14D5-4DFA-9AE1-6200BDC43C15}">
      <dgm:prSet/>
      <dgm:spPr/>
      <dgm:t>
        <a:bodyPr/>
        <a:lstStyle/>
        <a:p>
          <a:endParaRPr lang="fr-FR" sz="3200"/>
        </a:p>
      </dgm:t>
    </dgm:pt>
    <dgm:pt modelId="{9C1F8187-A73F-4027-9E72-1F4CF2C6D0D1}" type="sibTrans" cxnId="{6FA9A708-14D5-4DFA-9AE1-6200BDC43C15}">
      <dgm:prSet/>
      <dgm:spPr/>
      <dgm:t>
        <a:bodyPr/>
        <a:lstStyle/>
        <a:p>
          <a:endParaRPr lang="fr-FR" sz="3200"/>
        </a:p>
      </dgm:t>
    </dgm:pt>
    <dgm:pt modelId="{EF7A9B9F-0F3B-4D4C-B6D3-C84DD4688939}" type="pres">
      <dgm:prSet presAssocID="{0F17B63D-0261-4107-B124-AF9D1EAF8AA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3D21144-22F1-4B31-B6EE-86364EFDF260}" type="pres">
      <dgm:prSet presAssocID="{BAA5A612-4414-4999-9972-8F2D0DA53576}" presName="dummy" presStyleCnt="0"/>
      <dgm:spPr/>
    </dgm:pt>
    <dgm:pt modelId="{6CF8E09B-17E2-4F45-B319-6E9285622A35}" type="pres">
      <dgm:prSet presAssocID="{BAA5A612-4414-4999-9972-8F2D0DA53576}" presName="node" presStyleLbl="revTx" presStyleIdx="0" presStyleCnt="5" custScaleX="140276" custRadScaleRad="97376" custRadScaleInc="3842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8FC6090-6EE6-4382-87A6-B48CA8F517BD}" type="pres">
      <dgm:prSet presAssocID="{1F292F64-52D4-40ED-A450-67ED911DE058}" presName="sibTrans" presStyleLbl="node1" presStyleIdx="0" presStyleCnt="5"/>
      <dgm:spPr/>
      <dgm:t>
        <a:bodyPr/>
        <a:lstStyle/>
        <a:p>
          <a:endParaRPr lang="fr-FR"/>
        </a:p>
      </dgm:t>
    </dgm:pt>
    <dgm:pt modelId="{1D789837-5200-435E-9AF5-047914922872}" type="pres">
      <dgm:prSet presAssocID="{AC4E229D-8D41-4C53-9852-75ACD8645637}" presName="dummy" presStyleCnt="0"/>
      <dgm:spPr/>
    </dgm:pt>
    <dgm:pt modelId="{B59A751E-2972-4C3A-90EF-52E5B297FC75}" type="pres">
      <dgm:prSet presAssocID="{AC4E229D-8D41-4C53-9852-75ACD8645637}" presName="node" presStyleLbl="revTx" presStyleIdx="1" presStyleCnt="5" custScaleX="17589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52D1CC-CFE5-4305-826A-C67BC2557E27}" type="pres">
      <dgm:prSet presAssocID="{47E2D3EE-86F2-4AFC-80C7-38A685938A91}" presName="sibTrans" presStyleLbl="node1" presStyleIdx="1" presStyleCnt="5" custLinFactNeighborX="989" custLinFactNeighborY="-42"/>
      <dgm:spPr/>
      <dgm:t>
        <a:bodyPr/>
        <a:lstStyle/>
        <a:p>
          <a:endParaRPr lang="fr-FR"/>
        </a:p>
      </dgm:t>
    </dgm:pt>
    <dgm:pt modelId="{F9F08003-F746-402D-9BD8-4DC64263679D}" type="pres">
      <dgm:prSet presAssocID="{BBF9B5CF-4559-4F66-83A2-314A8544CE1E}" presName="dummy" presStyleCnt="0"/>
      <dgm:spPr/>
    </dgm:pt>
    <dgm:pt modelId="{CF3A1FC3-7334-4322-AD30-03A8F5C14B1D}" type="pres">
      <dgm:prSet presAssocID="{BBF9B5CF-4559-4F66-83A2-314A8544CE1E}" presName="node" presStyleLbl="revTx" presStyleIdx="2" presStyleCnt="5" custScaleX="16372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97ABD91-7101-4CDC-A479-869FD935FD97}" type="pres">
      <dgm:prSet presAssocID="{133742A5-F956-48AE-8B71-C103589AD76A}" presName="sibTrans" presStyleLbl="node1" presStyleIdx="2" presStyleCnt="5" custScaleX="101317" custLinFactNeighborX="-1648" custLinFactNeighborY="-42"/>
      <dgm:spPr/>
      <dgm:t>
        <a:bodyPr/>
        <a:lstStyle/>
        <a:p>
          <a:endParaRPr lang="fr-FR"/>
        </a:p>
      </dgm:t>
    </dgm:pt>
    <dgm:pt modelId="{041E942B-7A43-4C07-B9BB-5316CAD02793}" type="pres">
      <dgm:prSet presAssocID="{164B3678-EE83-4573-9301-4E64A259BA75}" presName="dummy" presStyleCnt="0"/>
      <dgm:spPr/>
    </dgm:pt>
    <dgm:pt modelId="{F5991C56-7262-4C5F-9DE7-38032ADCCB79}" type="pres">
      <dgm:prSet presAssocID="{164B3678-EE83-4573-9301-4E64A259BA75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B4D4BA4-BA31-41A2-AD28-34C9389FC475}" type="pres">
      <dgm:prSet presAssocID="{2E7612A2-E234-4E37-9FF3-601234F21C55}" presName="sibTrans" presStyleLbl="node1" presStyleIdx="3" presStyleCnt="5" custScaleX="101317"/>
      <dgm:spPr/>
      <dgm:t>
        <a:bodyPr/>
        <a:lstStyle/>
        <a:p>
          <a:endParaRPr lang="fr-FR"/>
        </a:p>
      </dgm:t>
    </dgm:pt>
    <dgm:pt modelId="{8BE94F30-96CC-4CC2-B8AC-8EDB1F263D9F}" type="pres">
      <dgm:prSet presAssocID="{F46D55C0-64DD-43BA-BEB1-E74291AF279A}" presName="dummy" presStyleCnt="0"/>
      <dgm:spPr/>
    </dgm:pt>
    <dgm:pt modelId="{4688BB73-08EF-4299-9DF1-262F973F57CC}" type="pres">
      <dgm:prSet presAssocID="{F46D55C0-64DD-43BA-BEB1-E74291AF279A}" presName="node" presStyleLbl="revTx" presStyleIdx="4" presStyleCnt="5" custScaleX="160464" custRadScaleRad="97754" custRadScaleInc="-39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F67A5C-4855-41F6-8EE9-966D3DD0CFC0}" type="pres">
      <dgm:prSet presAssocID="{9C1F8187-A73F-4027-9E72-1F4CF2C6D0D1}" presName="sibTrans" presStyleLbl="node1" presStyleIdx="4" presStyleCnt="5"/>
      <dgm:spPr/>
      <dgm:t>
        <a:bodyPr/>
        <a:lstStyle/>
        <a:p>
          <a:endParaRPr lang="fr-FR"/>
        </a:p>
      </dgm:t>
    </dgm:pt>
  </dgm:ptLst>
  <dgm:cxnLst>
    <dgm:cxn modelId="{209975DF-DCC3-4C61-8B9D-2D0A23A72308}" type="presOf" srcId="{0F17B63D-0261-4107-B124-AF9D1EAF8AA1}" destId="{EF7A9B9F-0F3B-4D4C-B6D3-C84DD4688939}" srcOrd="0" destOrd="0" presId="urn:microsoft.com/office/officeart/2005/8/layout/cycle1"/>
    <dgm:cxn modelId="{3E653114-612F-4147-AA06-1ABB4864E3F2}" type="presOf" srcId="{164B3678-EE83-4573-9301-4E64A259BA75}" destId="{F5991C56-7262-4C5F-9DE7-38032ADCCB79}" srcOrd="0" destOrd="0" presId="urn:microsoft.com/office/officeart/2005/8/layout/cycle1"/>
    <dgm:cxn modelId="{6E74B68D-0290-4D71-B09E-8CA7086BF9F4}" type="presOf" srcId="{AC4E229D-8D41-4C53-9852-75ACD8645637}" destId="{B59A751E-2972-4C3A-90EF-52E5B297FC75}" srcOrd="0" destOrd="0" presId="urn:microsoft.com/office/officeart/2005/8/layout/cycle1"/>
    <dgm:cxn modelId="{08F815C3-0D50-4932-8296-759AD4FF8B3B}" type="presOf" srcId="{133742A5-F956-48AE-8B71-C103589AD76A}" destId="{197ABD91-7101-4CDC-A479-869FD935FD97}" srcOrd="0" destOrd="0" presId="urn:microsoft.com/office/officeart/2005/8/layout/cycle1"/>
    <dgm:cxn modelId="{597EF0B4-4D15-43B2-AB93-4B41D0BC47E3}" srcId="{0F17B63D-0261-4107-B124-AF9D1EAF8AA1}" destId="{BAA5A612-4414-4999-9972-8F2D0DA53576}" srcOrd="0" destOrd="0" parTransId="{C97519A9-04FA-4EC9-B4CC-95872368071E}" sibTransId="{1F292F64-52D4-40ED-A450-67ED911DE058}"/>
    <dgm:cxn modelId="{FD605B1B-5943-4E0E-8BC3-9E302215C1F9}" srcId="{0F17B63D-0261-4107-B124-AF9D1EAF8AA1}" destId="{AC4E229D-8D41-4C53-9852-75ACD8645637}" srcOrd="1" destOrd="0" parTransId="{F3F0CFF2-84B7-4DA4-A9DE-36A2568EDE38}" sibTransId="{47E2D3EE-86F2-4AFC-80C7-38A685938A91}"/>
    <dgm:cxn modelId="{2489978C-9451-4BDE-827E-3CFFB86C46C3}" type="presOf" srcId="{BAA5A612-4414-4999-9972-8F2D0DA53576}" destId="{6CF8E09B-17E2-4F45-B319-6E9285622A35}" srcOrd="0" destOrd="0" presId="urn:microsoft.com/office/officeart/2005/8/layout/cycle1"/>
    <dgm:cxn modelId="{ABDBD4F0-7CF8-46E7-B8FD-30BE3C4A7914}" type="presOf" srcId="{BBF9B5CF-4559-4F66-83A2-314A8544CE1E}" destId="{CF3A1FC3-7334-4322-AD30-03A8F5C14B1D}" srcOrd="0" destOrd="0" presId="urn:microsoft.com/office/officeart/2005/8/layout/cycle1"/>
    <dgm:cxn modelId="{E9999B74-5AAD-4E54-A325-005F9020965A}" srcId="{0F17B63D-0261-4107-B124-AF9D1EAF8AA1}" destId="{BBF9B5CF-4559-4F66-83A2-314A8544CE1E}" srcOrd="2" destOrd="0" parTransId="{169911AC-1E60-418B-8A58-3A29F9098247}" sibTransId="{133742A5-F956-48AE-8B71-C103589AD76A}"/>
    <dgm:cxn modelId="{D4CEB7DE-D62C-4255-AC03-3183A609D2C9}" type="presOf" srcId="{9C1F8187-A73F-4027-9E72-1F4CF2C6D0D1}" destId="{E1F67A5C-4855-41F6-8EE9-966D3DD0CFC0}" srcOrd="0" destOrd="0" presId="urn:microsoft.com/office/officeart/2005/8/layout/cycle1"/>
    <dgm:cxn modelId="{6FA9A708-14D5-4DFA-9AE1-6200BDC43C15}" srcId="{0F17B63D-0261-4107-B124-AF9D1EAF8AA1}" destId="{F46D55C0-64DD-43BA-BEB1-E74291AF279A}" srcOrd="4" destOrd="0" parTransId="{D0A29FAE-E13B-471D-85DD-755D291D0DE3}" sibTransId="{9C1F8187-A73F-4027-9E72-1F4CF2C6D0D1}"/>
    <dgm:cxn modelId="{8B050632-9E55-4815-A147-3BC456966273}" type="presOf" srcId="{1F292F64-52D4-40ED-A450-67ED911DE058}" destId="{78FC6090-6EE6-4382-87A6-B48CA8F517BD}" srcOrd="0" destOrd="0" presId="urn:microsoft.com/office/officeart/2005/8/layout/cycle1"/>
    <dgm:cxn modelId="{E8696CD7-2F2D-42B6-B5E3-FD082C298082}" srcId="{0F17B63D-0261-4107-B124-AF9D1EAF8AA1}" destId="{164B3678-EE83-4573-9301-4E64A259BA75}" srcOrd="3" destOrd="0" parTransId="{96B37F02-5EFD-4556-B337-21467919DAD4}" sibTransId="{2E7612A2-E234-4E37-9FF3-601234F21C55}"/>
    <dgm:cxn modelId="{FC71BAF9-B6CA-48E3-83F3-3B07F98739E9}" type="presOf" srcId="{2E7612A2-E234-4E37-9FF3-601234F21C55}" destId="{9B4D4BA4-BA31-41A2-AD28-34C9389FC475}" srcOrd="0" destOrd="0" presId="urn:microsoft.com/office/officeart/2005/8/layout/cycle1"/>
    <dgm:cxn modelId="{68C555CE-360F-446F-AA01-B59707C2618B}" type="presOf" srcId="{F46D55C0-64DD-43BA-BEB1-E74291AF279A}" destId="{4688BB73-08EF-4299-9DF1-262F973F57CC}" srcOrd="0" destOrd="0" presId="urn:microsoft.com/office/officeart/2005/8/layout/cycle1"/>
    <dgm:cxn modelId="{33E90250-E0FE-4030-B52E-2701E24AD5C6}" type="presOf" srcId="{47E2D3EE-86F2-4AFC-80C7-38A685938A91}" destId="{5552D1CC-CFE5-4305-826A-C67BC2557E27}" srcOrd="0" destOrd="0" presId="urn:microsoft.com/office/officeart/2005/8/layout/cycle1"/>
    <dgm:cxn modelId="{668AE5E5-892F-435F-86D3-CEC6F11E2F49}" type="presParOf" srcId="{EF7A9B9F-0F3B-4D4C-B6D3-C84DD4688939}" destId="{03D21144-22F1-4B31-B6EE-86364EFDF260}" srcOrd="0" destOrd="0" presId="urn:microsoft.com/office/officeart/2005/8/layout/cycle1"/>
    <dgm:cxn modelId="{D09744D8-499A-4315-9FB9-F9B7D8B870E6}" type="presParOf" srcId="{EF7A9B9F-0F3B-4D4C-B6D3-C84DD4688939}" destId="{6CF8E09B-17E2-4F45-B319-6E9285622A35}" srcOrd="1" destOrd="0" presId="urn:microsoft.com/office/officeart/2005/8/layout/cycle1"/>
    <dgm:cxn modelId="{19634405-570F-46FF-AEDD-878355743F2E}" type="presParOf" srcId="{EF7A9B9F-0F3B-4D4C-B6D3-C84DD4688939}" destId="{78FC6090-6EE6-4382-87A6-B48CA8F517BD}" srcOrd="2" destOrd="0" presId="urn:microsoft.com/office/officeart/2005/8/layout/cycle1"/>
    <dgm:cxn modelId="{436364B4-841A-4454-AD85-7583ACFABEE7}" type="presParOf" srcId="{EF7A9B9F-0F3B-4D4C-B6D3-C84DD4688939}" destId="{1D789837-5200-435E-9AF5-047914922872}" srcOrd="3" destOrd="0" presId="urn:microsoft.com/office/officeart/2005/8/layout/cycle1"/>
    <dgm:cxn modelId="{936BB04C-6305-44C4-99C8-862FC41D94E3}" type="presParOf" srcId="{EF7A9B9F-0F3B-4D4C-B6D3-C84DD4688939}" destId="{B59A751E-2972-4C3A-90EF-52E5B297FC75}" srcOrd="4" destOrd="0" presId="urn:microsoft.com/office/officeart/2005/8/layout/cycle1"/>
    <dgm:cxn modelId="{F5E53C73-D4CE-48D5-B53B-47C64D99C9CF}" type="presParOf" srcId="{EF7A9B9F-0F3B-4D4C-B6D3-C84DD4688939}" destId="{5552D1CC-CFE5-4305-826A-C67BC2557E27}" srcOrd="5" destOrd="0" presId="urn:microsoft.com/office/officeart/2005/8/layout/cycle1"/>
    <dgm:cxn modelId="{8A31AC0B-5A52-484F-B1CF-293C147E27A9}" type="presParOf" srcId="{EF7A9B9F-0F3B-4D4C-B6D3-C84DD4688939}" destId="{F9F08003-F746-402D-9BD8-4DC64263679D}" srcOrd="6" destOrd="0" presId="urn:microsoft.com/office/officeart/2005/8/layout/cycle1"/>
    <dgm:cxn modelId="{81437133-0AD3-4295-A34E-E8F7F61C5A58}" type="presParOf" srcId="{EF7A9B9F-0F3B-4D4C-B6D3-C84DD4688939}" destId="{CF3A1FC3-7334-4322-AD30-03A8F5C14B1D}" srcOrd="7" destOrd="0" presId="urn:microsoft.com/office/officeart/2005/8/layout/cycle1"/>
    <dgm:cxn modelId="{05E814E5-C6D2-472C-A5AA-5C1011E4E4A0}" type="presParOf" srcId="{EF7A9B9F-0F3B-4D4C-B6D3-C84DD4688939}" destId="{197ABD91-7101-4CDC-A479-869FD935FD97}" srcOrd="8" destOrd="0" presId="urn:microsoft.com/office/officeart/2005/8/layout/cycle1"/>
    <dgm:cxn modelId="{4B447DBB-C622-4261-A0AA-7CC4029D1D90}" type="presParOf" srcId="{EF7A9B9F-0F3B-4D4C-B6D3-C84DD4688939}" destId="{041E942B-7A43-4C07-B9BB-5316CAD02793}" srcOrd="9" destOrd="0" presId="urn:microsoft.com/office/officeart/2005/8/layout/cycle1"/>
    <dgm:cxn modelId="{81CE52B0-199C-4866-950A-5B72D9D6FC8F}" type="presParOf" srcId="{EF7A9B9F-0F3B-4D4C-B6D3-C84DD4688939}" destId="{F5991C56-7262-4C5F-9DE7-38032ADCCB79}" srcOrd="10" destOrd="0" presId="urn:microsoft.com/office/officeart/2005/8/layout/cycle1"/>
    <dgm:cxn modelId="{3DE56EE9-F83F-4ABC-8383-AD6813744FED}" type="presParOf" srcId="{EF7A9B9F-0F3B-4D4C-B6D3-C84DD4688939}" destId="{9B4D4BA4-BA31-41A2-AD28-34C9389FC475}" srcOrd="11" destOrd="0" presId="urn:microsoft.com/office/officeart/2005/8/layout/cycle1"/>
    <dgm:cxn modelId="{FE08BF2B-AC98-4F0B-AD48-A309A4D8BC94}" type="presParOf" srcId="{EF7A9B9F-0F3B-4D4C-B6D3-C84DD4688939}" destId="{8BE94F30-96CC-4CC2-B8AC-8EDB1F263D9F}" srcOrd="12" destOrd="0" presId="urn:microsoft.com/office/officeart/2005/8/layout/cycle1"/>
    <dgm:cxn modelId="{073955F9-E281-4B12-9363-95B6081EFFFE}" type="presParOf" srcId="{EF7A9B9F-0F3B-4D4C-B6D3-C84DD4688939}" destId="{4688BB73-08EF-4299-9DF1-262F973F57CC}" srcOrd="13" destOrd="0" presId="urn:microsoft.com/office/officeart/2005/8/layout/cycle1"/>
    <dgm:cxn modelId="{499B01AF-2115-4872-8010-BB779DE9099D}" type="presParOf" srcId="{EF7A9B9F-0F3B-4D4C-B6D3-C84DD4688939}" destId="{E1F67A5C-4855-41F6-8EE9-966D3DD0CFC0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F8E09B-17E2-4F45-B319-6E9285622A35}">
      <dsp:nvSpPr>
        <dsp:cNvPr id="0" name=""/>
        <dsp:cNvSpPr/>
      </dsp:nvSpPr>
      <dsp:spPr>
        <a:xfrm>
          <a:off x="4634838" y="274229"/>
          <a:ext cx="1635528" cy="1165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/>
            <a:t>Orientation</a:t>
          </a:r>
        </a:p>
      </dsp:txBody>
      <dsp:txXfrm>
        <a:off x="4634838" y="274229"/>
        <a:ext cx="1635528" cy="1165936"/>
      </dsp:txXfrm>
    </dsp:sp>
    <dsp:sp modelId="{78FC6090-6EE6-4382-87A6-B48CA8F517BD}">
      <dsp:nvSpPr>
        <dsp:cNvPr id="0" name=""/>
        <dsp:cNvSpPr/>
      </dsp:nvSpPr>
      <dsp:spPr>
        <a:xfrm>
          <a:off x="1930395" y="128601"/>
          <a:ext cx="4370257" cy="4370257"/>
        </a:xfrm>
        <a:prstGeom prst="circularArrow">
          <a:avLst>
            <a:gd name="adj1" fmla="val 5202"/>
            <a:gd name="adj2" fmla="val 336075"/>
            <a:gd name="adj3" fmla="val 21067725"/>
            <a:gd name="adj4" fmla="val 19993208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9A751E-2972-4C3A-90EF-52E5B297FC75}">
      <dsp:nvSpPr>
        <dsp:cNvPr id="0" name=""/>
        <dsp:cNvSpPr/>
      </dsp:nvSpPr>
      <dsp:spPr>
        <a:xfrm>
          <a:off x="4930984" y="2203137"/>
          <a:ext cx="2050764" cy="1165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/>
            <a:t>Planification</a:t>
          </a:r>
        </a:p>
      </dsp:txBody>
      <dsp:txXfrm>
        <a:off x="4930984" y="2203137"/>
        <a:ext cx="2050764" cy="1165936"/>
      </dsp:txXfrm>
    </dsp:sp>
    <dsp:sp modelId="{5552D1CC-CFE5-4305-826A-C67BC2557E27}">
      <dsp:nvSpPr>
        <dsp:cNvPr id="0" name=""/>
        <dsp:cNvSpPr/>
      </dsp:nvSpPr>
      <dsp:spPr>
        <a:xfrm>
          <a:off x="1970528" y="10"/>
          <a:ext cx="4370257" cy="4370257"/>
        </a:xfrm>
        <a:prstGeom prst="circularArrow">
          <a:avLst>
            <a:gd name="adj1" fmla="val 5202"/>
            <a:gd name="adj2" fmla="val 336075"/>
            <a:gd name="adj3" fmla="val 3294476"/>
            <a:gd name="adj4" fmla="val 2254061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3A1FC3-7334-4322-AD30-03A8F5C14B1D}">
      <dsp:nvSpPr>
        <dsp:cNvPr id="0" name=""/>
        <dsp:cNvSpPr/>
      </dsp:nvSpPr>
      <dsp:spPr>
        <a:xfrm>
          <a:off x="3157982" y="3542832"/>
          <a:ext cx="1908905" cy="1165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/>
            <a:t>Mise en œuvre</a:t>
          </a:r>
        </a:p>
      </dsp:txBody>
      <dsp:txXfrm>
        <a:off x="3157982" y="3542832"/>
        <a:ext cx="1908905" cy="1165936"/>
      </dsp:txXfrm>
    </dsp:sp>
    <dsp:sp modelId="{197ABD91-7101-4CDC-A479-869FD935FD97}">
      <dsp:nvSpPr>
        <dsp:cNvPr id="0" name=""/>
        <dsp:cNvSpPr/>
      </dsp:nvSpPr>
      <dsp:spPr>
        <a:xfrm>
          <a:off x="1826506" y="10"/>
          <a:ext cx="4427813" cy="4370257"/>
        </a:xfrm>
        <a:prstGeom prst="circularArrow">
          <a:avLst>
            <a:gd name="adj1" fmla="val 5202"/>
            <a:gd name="adj2" fmla="val 336075"/>
            <a:gd name="adj3" fmla="val 8209864"/>
            <a:gd name="adj4" fmla="val 7169449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91C56-7262-4C5F-9DE7-38032ADCCB79}">
      <dsp:nvSpPr>
        <dsp:cNvPr id="0" name=""/>
        <dsp:cNvSpPr/>
      </dsp:nvSpPr>
      <dsp:spPr>
        <a:xfrm>
          <a:off x="1685535" y="2203137"/>
          <a:ext cx="1165936" cy="1165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/>
            <a:t>Bilan</a:t>
          </a:r>
        </a:p>
      </dsp:txBody>
      <dsp:txXfrm>
        <a:off x="1685535" y="2203137"/>
        <a:ext cx="1165936" cy="1165936"/>
      </dsp:txXfrm>
    </dsp:sp>
    <dsp:sp modelId="{9B4D4BA4-BA31-41A2-AD28-34C9389FC475}">
      <dsp:nvSpPr>
        <dsp:cNvPr id="0" name=""/>
        <dsp:cNvSpPr/>
      </dsp:nvSpPr>
      <dsp:spPr>
        <a:xfrm>
          <a:off x="1896378" y="110704"/>
          <a:ext cx="4427813" cy="4370257"/>
        </a:xfrm>
        <a:prstGeom prst="circularArrow">
          <a:avLst>
            <a:gd name="adj1" fmla="val 5202"/>
            <a:gd name="adj2" fmla="val 336075"/>
            <a:gd name="adj3" fmla="val 12035287"/>
            <a:gd name="adj4" fmla="val 10964423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8BB73-08EF-4299-9DF1-262F973F57CC}">
      <dsp:nvSpPr>
        <dsp:cNvPr id="0" name=""/>
        <dsp:cNvSpPr/>
      </dsp:nvSpPr>
      <dsp:spPr>
        <a:xfrm>
          <a:off x="1826522" y="274217"/>
          <a:ext cx="1870907" cy="11659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/>
            <a:t>Perspectives</a:t>
          </a:r>
        </a:p>
      </dsp:txBody>
      <dsp:txXfrm>
        <a:off x="1826522" y="274217"/>
        <a:ext cx="1870907" cy="1165936"/>
      </dsp:txXfrm>
    </dsp:sp>
    <dsp:sp modelId="{E1F67A5C-4855-41F6-8EE9-966D3DD0CFC0}">
      <dsp:nvSpPr>
        <dsp:cNvPr id="0" name=""/>
        <dsp:cNvSpPr/>
      </dsp:nvSpPr>
      <dsp:spPr>
        <a:xfrm>
          <a:off x="1910716" y="50009"/>
          <a:ext cx="4370257" cy="4370257"/>
        </a:xfrm>
        <a:prstGeom prst="circularArrow">
          <a:avLst>
            <a:gd name="adj1" fmla="val 5202"/>
            <a:gd name="adj2" fmla="val 336075"/>
            <a:gd name="adj3" fmla="val 16832376"/>
            <a:gd name="adj4" fmla="val 15488497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D77388-F950-4A23-9E51-192619F68C6B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CF88A-4D07-4555-A02D-27C9087DAED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0919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06666-FEC7-44A2-A220-16507272045C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836C9-9B83-4DB1-9DC3-6506056CFA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816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836C9-9B83-4DB1-9DC3-6506056CFA93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D8D32-3632-4215-9B04-7B9E551ADC1C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5385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D8D32-3632-4215-9B04-7B9E551ADC1C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2149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5603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04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05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06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07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08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09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10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11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12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13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14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15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16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17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18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19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20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21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22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23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24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25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26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27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28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29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30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31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32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33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34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635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36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5637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25638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25639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25640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25641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BCD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24579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580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581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582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583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584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585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586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587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588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589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590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591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592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593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594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595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596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597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598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599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00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01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02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03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604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605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606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07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08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609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610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4611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12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4613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2461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4615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24616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fr-FR"/>
          </a:p>
        </p:txBody>
      </p:sp>
      <p:sp>
        <p:nvSpPr>
          <p:cNvPr id="24617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2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36512" y="260648"/>
            <a:ext cx="9073008" cy="1008112"/>
          </a:xfrm>
        </p:spPr>
        <p:txBody>
          <a:bodyPr>
            <a:noAutofit/>
          </a:bodyPr>
          <a:lstStyle/>
          <a:p>
            <a:r>
              <a:rPr lang="fr-FR" sz="4800" dirty="0">
                <a:effectLst/>
              </a:rPr>
              <a:t>les paradigmes de l’évaluation </a:t>
            </a:r>
            <a:endParaRPr lang="fr-FR" dirty="0">
              <a:solidFill>
                <a:schemeClr val="bg2"/>
              </a:solidFill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675634" cy="1118631"/>
          </a:xfrm>
        </p:spPr>
        <p:txBody>
          <a:bodyPr>
            <a:noAutofit/>
          </a:bodyPr>
          <a:lstStyle/>
          <a:p>
            <a:pPr algn="l"/>
            <a:r>
              <a:rPr lang="fr-FR" sz="3200" dirty="0">
                <a:effectLst/>
              </a:rPr>
              <a:t>Qu’est-ce que je valorise chez l’étudiant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2204864"/>
            <a:ext cx="8749849" cy="410445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2000" dirty="0">
                <a:effectLst/>
              </a:rPr>
              <a:t>But de performance (</a:t>
            </a:r>
            <a:r>
              <a:rPr lang="fr-FR" sz="2000" dirty="0" err="1">
                <a:effectLst/>
              </a:rPr>
              <a:t>Dweck</a:t>
            </a:r>
            <a:r>
              <a:rPr lang="fr-FR" sz="2000" dirty="0">
                <a:effectLst/>
              </a:rPr>
              <a:t>, 1986) : la recherche du bon (meilleur) résultat sur une épreuve donnée.</a:t>
            </a:r>
          </a:p>
          <a:p>
            <a:pPr>
              <a:spcBef>
                <a:spcPts val="0"/>
              </a:spcBef>
            </a:pPr>
            <a:r>
              <a:rPr lang="fr-FR" sz="2000" dirty="0">
                <a:effectLst/>
              </a:rPr>
              <a:t>But de maîtrise : la compréhension de ce qu’il sait (faire), l’identification de ses difficultés, ses évolutions.</a:t>
            </a:r>
          </a:p>
          <a:p>
            <a:pPr marL="0" indent="0">
              <a:spcBef>
                <a:spcPts val="0"/>
              </a:spcBef>
              <a:buNone/>
            </a:pPr>
            <a:endParaRPr lang="fr-FR" sz="2000" dirty="0">
              <a:effectLst/>
            </a:endParaRPr>
          </a:p>
          <a:p>
            <a:pPr>
              <a:spcBef>
                <a:spcPts val="0"/>
              </a:spcBef>
              <a:buSzPct val="100000"/>
              <a:buFont typeface="Wingdings" panose="05000000000000000000" pitchFamily="2" charset="2"/>
              <a:buChar char="à"/>
            </a:pPr>
            <a:r>
              <a:rPr lang="fr-FR" sz="2000" dirty="0">
                <a:effectLst/>
              </a:rPr>
              <a:t>Le but de performance conduit fréquemment  un étudiant en difficulté vers une « incapacité apprise » (Palmer &amp; Goetz, 1988) mais stimule plutôt l’étudiant en réussite.</a:t>
            </a:r>
          </a:p>
          <a:p>
            <a:pPr>
              <a:spcBef>
                <a:spcPts val="0"/>
              </a:spcBef>
              <a:buSzPct val="100000"/>
              <a:buFont typeface="Wingdings" panose="05000000000000000000" pitchFamily="2" charset="2"/>
              <a:buChar char="à"/>
            </a:pPr>
            <a:r>
              <a:rPr lang="fr-FR" sz="2000" dirty="0">
                <a:effectLst/>
              </a:rPr>
              <a:t> Le doute ou le conflit sont délétères pour un étudiant qui a un but de performance, au contraire cela peut être un moteur s’il a un but de maîtrise (</a:t>
            </a:r>
            <a:r>
              <a:rPr lang="fr-FR" sz="2000" dirty="0" err="1">
                <a:effectLst/>
              </a:rPr>
              <a:t>Darnon</a:t>
            </a:r>
            <a:r>
              <a:rPr lang="fr-FR" sz="2000" dirty="0">
                <a:effectLst/>
              </a:rPr>
              <a:t>, 2004).</a:t>
            </a:r>
          </a:p>
        </p:txBody>
      </p:sp>
    </p:spTree>
    <p:extLst>
      <p:ext uri="{BB962C8B-B14F-4D97-AF65-F5344CB8AC3E}">
        <p14:creationId xmlns:p14="http://schemas.microsoft.com/office/powerpoint/2010/main" val="428745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1764" y="476672"/>
            <a:ext cx="8069093" cy="864096"/>
          </a:xfrm>
        </p:spPr>
        <p:txBody>
          <a:bodyPr>
            <a:noAutofit/>
          </a:bodyPr>
          <a:lstStyle/>
          <a:p>
            <a:r>
              <a:rPr lang="fr-FR" sz="3200" dirty="0">
                <a:effectLst/>
              </a:rPr>
              <a:t>Comment je considère l’erreur d’un étudiant </a:t>
            </a:r>
            <a:r>
              <a:rPr lang="fr-FR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(Reuter, 2014)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916832"/>
            <a:ext cx="8280920" cy="3600400"/>
          </a:xfrm>
        </p:spPr>
        <p:txBody>
          <a:bodyPr>
            <a:noAutofit/>
          </a:bodyPr>
          <a:lstStyle/>
          <a:p>
            <a:pPr marL="264319" indent="-264319" algn="just">
              <a:spcBef>
                <a:spcPts val="450"/>
              </a:spcBef>
            </a:pPr>
            <a:r>
              <a:rPr lang="fr-FR" sz="2400" dirty="0">
                <a:effectLst/>
              </a:rPr>
              <a:t>Un </a:t>
            </a:r>
            <a:r>
              <a:rPr lang="fr-FR" sz="2400" b="1" dirty="0">
                <a:effectLst/>
              </a:rPr>
              <a:t>manque</a:t>
            </a:r>
            <a:r>
              <a:rPr lang="fr-FR" sz="2400" dirty="0">
                <a:effectLst/>
              </a:rPr>
              <a:t> qui ne dépend pas de l’enseignant (d’un type d’intelligence, de maturité, d’intérêt …).</a:t>
            </a:r>
          </a:p>
          <a:p>
            <a:pPr marL="264319" indent="-264319" algn="just">
              <a:spcBef>
                <a:spcPts val="450"/>
              </a:spcBef>
            </a:pPr>
            <a:r>
              <a:rPr lang="fr-FR" sz="2400" dirty="0">
                <a:effectLst/>
              </a:rPr>
              <a:t>Une </a:t>
            </a:r>
            <a:r>
              <a:rPr lang="fr-FR" sz="2400" b="1" dirty="0">
                <a:effectLst/>
              </a:rPr>
              <a:t>faute</a:t>
            </a:r>
            <a:r>
              <a:rPr lang="fr-FR" sz="2400" dirty="0">
                <a:effectLst/>
              </a:rPr>
              <a:t> sur laquelle l’enseignant peut agir (concentration, écoute, mémorisation, entrainement…).</a:t>
            </a:r>
          </a:p>
          <a:p>
            <a:pPr marL="264319" indent="-264319" algn="just">
              <a:spcBef>
                <a:spcPts val="450"/>
              </a:spcBef>
            </a:pPr>
            <a:r>
              <a:rPr lang="fr-FR" sz="2400" dirty="0">
                <a:effectLst/>
              </a:rPr>
              <a:t>L’</a:t>
            </a:r>
            <a:r>
              <a:rPr lang="fr-FR" sz="2400" b="1" dirty="0">
                <a:effectLst/>
              </a:rPr>
              <a:t>indicateur</a:t>
            </a:r>
            <a:r>
              <a:rPr lang="fr-FR" sz="2400" dirty="0">
                <a:effectLst/>
              </a:rPr>
              <a:t> d’une difficulté pour envisager d’y remédier (expliquer, faire refaire).</a:t>
            </a:r>
          </a:p>
          <a:p>
            <a:pPr marL="264319" indent="-264319" algn="just">
              <a:spcBef>
                <a:spcPts val="450"/>
              </a:spcBef>
            </a:pPr>
            <a:r>
              <a:rPr lang="fr-FR" sz="2400" dirty="0">
                <a:effectLst/>
              </a:rPr>
              <a:t>Le </a:t>
            </a:r>
            <a:r>
              <a:rPr lang="fr-FR" sz="2400" b="1" dirty="0">
                <a:effectLst/>
              </a:rPr>
              <a:t>point de départ </a:t>
            </a:r>
            <a:r>
              <a:rPr lang="fr-FR" sz="2400" dirty="0">
                <a:effectLst/>
              </a:rPr>
              <a:t>pour entamer un dialogue avec l’étudiant, un levier pour lui permettre d’agir pour progresser.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3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352928" cy="1584176"/>
          </a:xfrm>
        </p:spPr>
        <p:txBody>
          <a:bodyPr>
            <a:normAutofit fontScale="90000"/>
          </a:bodyPr>
          <a:lstStyle/>
          <a:p>
            <a:r>
              <a:rPr lang="fr-FR" dirty="0">
                <a:effectLst/>
              </a:rPr>
              <a:t>S’inscrire dans un paradigme</a:t>
            </a:r>
            <a:br>
              <a:rPr lang="fr-FR" dirty="0">
                <a:effectLst/>
              </a:rPr>
            </a:br>
            <a:r>
              <a:rPr lang="fr-FR" sz="2000" dirty="0">
                <a:effectLst/>
              </a:rPr>
              <a:t>(modèle épistémique qui fait autorité et regroupe les chercheurs pour un temps, puis sera remplacé par un autre à la suite d'une révolution scientifique qui changera profondément les manières de voir – JUIGNET, 2015)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756" y="2060848"/>
            <a:ext cx="8964488" cy="460851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sz="2800" u="sng" dirty="0">
                <a:effectLst/>
              </a:rPr>
              <a:t>L’évaluation est une pratique sociale liée aux </a:t>
            </a:r>
            <a:r>
              <a:rPr lang="fr-FR" sz="2800" b="1" u="sng" dirty="0">
                <a:effectLst/>
              </a:rPr>
              <a:t>postures</a:t>
            </a:r>
            <a:r>
              <a:rPr lang="fr-FR" sz="2800" u="sng" dirty="0">
                <a:effectLst/>
              </a:rPr>
              <a:t> des enseignants attendues par la société 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FR" sz="2800" dirty="0">
              <a:effectLst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</a:pPr>
            <a:r>
              <a:rPr lang="fr-FR" sz="2400" dirty="0">
                <a:effectLst/>
              </a:rPr>
              <a:t>L’enseignant </a:t>
            </a:r>
            <a:r>
              <a:rPr lang="fr-FR" sz="2400" dirty="0">
                <a:solidFill>
                  <a:srgbClr val="C00000"/>
                </a:solidFill>
                <a:effectLst/>
              </a:rPr>
              <a:t>contrôle</a:t>
            </a:r>
            <a:r>
              <a:rPr lang="fr-FR" sz="2400" dirty="0">
                <a:effectLst/>
              </a:rPr>
              <a:t> si ce qui a été enseigné a été appris : évaluation </a:t>
            </a:r>
            <a:r>
              <a:rPr lang="fr-FR" sz="2400" b="1" dirty="0">
                <a:effectLst/>
              </a:rPr>
              <a:t>des</a:t>
            </a:r>
            <a:r>
              <a:rPr lang="fr-FR" sz="2400" dirty="0">
                <a:effectLst/>
              </a:rPr>
              <a:t> apprentissages  </a:t>
            </a:r>
            <a:r>
              <a:rPr lang="fr-FR" sz="2400" dirty="0">
                <a:effectLst/>
                <a:sym typeface="Wingdings" panose="05000000000000000000" pitchFamily="2" charset="2"/>
              </a:rPr>
              <a:t> vérifier, valider.</a:t>
            </a: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endParaRPr lang="fr-FR" sz="2400" dirty="0">
              <a:effectLst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</a:pPr>
            <a:r>
              <a:rPr lang="fr-FR" sz="2400" dirty="0">
                <a:effectLst/>
              </a:rPr>
              <a:t>L’enseignant organise son enseignement en fonction de ce qui a été appris (</a:t>
            </a:r>
            <a:r>
              <a:rPr lang="fr-FR" sz="2400" dirty="0">
                <a:solidFill>
                  <a:srgbClr val="C00000"/>
                </a:solidFill>
                <a:effectLst/>
              </a:rPr>
              <a:t>didactique</a:t>
            </a:r>
            <a:r>
              <a:rPr lang="fr-FR" sz="2400" dirty="0">
                <a:effectLst/>
              </a:rPr>
              <a:t>) : l’évaluation </a:t>
            </a:r>
            <a:r>
              <a:rPr lang="fr-FR" sz="2400" b="1" dirty="0">
                <a:effectLst/>
              </a:rPr>
              <a:t>pour</a:t>
            </a:r>
            <a:r>
              <a:rPr lang="fr-FR" sz="2400" dirty="0">
                <a:effectLst/>
              </a:rPr>
              <a:t> les apprentissages </a:t>
            </a:r>
            <a:r>
              <a:rPr lang="fr-FR" sz="2400" dirty="0">
                <a:effectLst/>
                <a:sym typeface="Wingdings" panose="05000000000000000000" pitchFamily="2" charset="2"/>
              </a:rPr>
              <a:t> concevoir un enseignement efficace.</a:t>
            </a: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buSzPct val="100000"/>
              <a:buNone/>
            </a:pPr>
            <a:endParaRPr lang="fr-FR" sz="2400" dirty="0">
              <a:effectLst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buSzPct val="100000"/>
              <a:buFont typeface="Wingdings" panose="05000000000000000000" pitchFamily="2" charset="2"/>
              <a:buChar char="Ø"/>
            </a:pPr>
            <a:r>
              <a:rPr lang="fr-FR" sz="2400" dirty="0">
                <a:effectLst/>
              </a:rPr>
              <a:t>L’enseignant tente de </a:t>
            </a:r>
            <a:r>
              <a:rPr lang="fr-FR" sz="2400" dirty="0">
                <a:solidFill>
                  <a:srgbClr val="C00000"/>
                </a:solidFill>
                <a:effectLst/>
              </a:rPr>
              <a:t>comprendre</a:t>
            </a:r>
            <a:r>
              <a:rPr lang="fr-FR" sz="2400" dirty="0">
                <a:effectLst/>
              </a:rPr>
              <a:t> comment a été appris ce qui a été enseigné en impliquant l’apprenant : l’évaluation </a:t>
            </a:r>
            <a:r>
              <a:rPr lang="fr-FR" sz="2400" b="1" dirty="0">
                <a:effectLst/>
              </a:rPr>
              <a:t>comme</a:t>
            </a:r>
            <a:r>
              <a:rPr lang="fr-FR" sz="2400" dirty="0">
                <a:effectLst/>
              </a:rPr>
              <a:t> apprentissage </a:t>
            </a:r>
            <a:r>
              <a:rPr lang="fr-FR" sz="2400" dirty="0">
                <a:effectLst/>
                <a:sym typeface="Wingdings" panose="05000000000000000000" pitchFamily="2" charset="2"/>
              </a:rPr>
              <a:t> rendre les étudiants acteur de ses apprentissages.</a:t>
            </a:r>
            <a:endParaRPr lang="fr-FR" sz="2400" dirty="0"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486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266" y="290347"/>
            <a:ext cx="8839228" cy="1335921"/>
          </a:xfrm>
        </p:spPr>
        <p:txBody>
          <a:bodyPr>
            <a:normAutofit fontScale="90000"/>
          </a:bodyPr>
          <a:lstStyle/>
          <a:p>
            <a:r>
              <a:rPr lang="fr-FR" dirty="0">
                <a:effectLst/>
              </a:rPr>
              <a:t>Le contrôle : la performance dans un paradigme normatif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1706351" y="2637327"/>
            <a:ext cx="2574906" cy="2594395"/>
            <a:chOff x="0" y="0"/>
            <a:chExt cx="1800225" cy="1933575"/>
          </a:xfrm>
        </p:grpSpPr>
        <p:grpSp>
          <p:nvGrpSpPr>
            <p:cNvPr id="6" name="Groupe 5"/>
            <p:cNvGrpSpPr/>
            <p:nvPr/>
          </p:nvGrpSpPr>
          <p:grpSpPr>
            <a:xfrm>
              <a:off x="0" y="0"/>
              <a:ext cx="1800225" cy="1933575"/>
              <a:chOff x="0" y="0"/>
              <a:chExt cx="1800225" cy="1933575"/>
            </a:xfrm>
          </p:grpSpPr>
          <p:sp>
            <p:nvSpPr>
              <p:cNvPr id="10" name="Zone de texte 12"/>
              <p:cNvSpPr txBox="1"/>
              <p:nvPr/>
            </p:nvSpPr>
            <p:spPr>
              <a:xfrm>
                <a:off x="276225" y="0"/>
                <a:ext cx="1524000" cy="29527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68580" tIns="34290" rIns="68580" bIns="3429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:r>
                  <a:rPr lang="fr-FR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Résultat attendu</a:t>
                </a:r>
                <a:endParaRPr lang="fr-FR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1" name="Connecteur droit 10"/>
              <p:cNvCxnSpPr/>
              <p:nvPr/>
            </p:nvCxnSpPr>
            <p:spPr>
              <a:xfrm>
                <a:off x="714375" y="266700"/>
                <a:ext cx="9525" cy="1400175"/>
              </a:xfrm>
              <a:prstGeom prst="line">
                <a:avLst/>
              </a:prstGeom>
              <a:ln w="57150">
                <a:solidFill>
                  <a:srgbClr val="00B050"/>
                </a:solidFill>
                <a:headEnd type="stealth"/>
                <a:tail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Zone de texte 13"/>
              <p:cNvSpPr txBox="1"/>
              <p:nvPr/>
            </p:nvSpPr>
            <p:spPr>
              <a:xfrm>
                <a:off x="0" y="1638300"/>
                <a:ext cx="1516769" cy="29527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68580" tIns="34290" rIns="68580" bIns="3429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:r>
                  <a:rPr lang="fr-FR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Résultat fourni</a:t>
                </a:r>
                <a:endParaRPr lang="fr-FR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Zone de texte 14"/>
              <p:cNvSpPr txBox="1"/>
              <p:nvPr/>
            </p:nvSpPr>
            <p:spPr>
              <a:xfrm>
                <a:off x="704850" y="676275"/>
                <a:ext cx="752475" cy="3619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68580" tIns="34290" rIns="68580" bIns="3429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</a:pPr>
                <a:r>
                  <a:rPr lang="fr-FR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Ecart</a:t>
                </a:r>
                <a:endParaRPr lang="fr-FR" sz="825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7" name="Groupe 6"/>
            <p:cNvGrpSpPr/>
            <p:nvPr/>
          </p:nvGrpSpPr>
          <p:grpSpPr>
            <a:xfrm>
              <a:off x="95250" y="247650"/>
              <a:ext cx="1476375" cy="1419225"/>
              <a:chOff x="0" y="0"/>
              <a:chExt cx="1476375" cy="1419225"/>
            </a:xfrm>
          </p:grpSpPr>
          <p:cxnSp>
            <p:nvCxnSpPr>
              <p:cNvPr id="8" name="Connecteur droit 7"/>
              <p:cNvCxnSpPr/>
              <p:nvPr/>
            </p:nvCxnSpPr>
            <p:spPr>
              <a:xfrm>
                <a:off x="257175" y="0"/>
                <a:ext cx="1219200" cy="0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necteur droit 8"/>
              <p:cNvCxnSpPr/>
              <p:nvPr/>
            </p:nvCxnSpPr>
            <p:spPr>
              <a:xfrm>
                <a:off x="0" y="1419225"/>
                <a:ext cx="1162050" cy="0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" name="Groupe 26"/>
          <p:cNvGrpSpPr/>
          <p:nvPr/>
        </p:nvGrpSpPr>
        <p:grpSpPr>
          <a:xfrm>
            <a:off x="5511299" y="2778526"/>
            <a:ext cx="2312147" cy="2399930"/>
            <a:chOff x="0" y="0"/>
            <a:chExt cx="1809750" cy="1933575"/>
          </a:xfrm>
        </p:grpSpPr>
        <p:grpSp>
          <p:nvGrpSpPr>
            <p:cNvPr id="28" name="Groupe 27"/>
            <p:cNvGrpSpPr/>
            <p:nvPr/>
          </p:nvGrpSpPr>
          <p:grpSpPr>
            <a:xfrm>
              <a:off x="152400" y="0"/>
              <a:ext cx="228600" cy="1828800"/>
              <a:chOff x="0" y="0"/>
              <a:chExt cx="228600" cy="1828800"/>
            </a:xfrm>
          </p:grpSpPr>
          <p:cxnSp>
            <p:nvCxnSpPr>
              <p:cNvPr id="32" name="Connecteur droit 31"/>
              <p:cNvCxnSpPr/>
              <p:nvPr/>
            </p:nvCxnSpPr>
            <p:spPr>
              <a:xfrm>
                <a:off x="99562" y="0"/>
                <a:ext cx="17253" cy="1828800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/>
              <p:cNvCxnSpPr/>
              <p:nvPr/>
            </p:nvCxnSpPr>
            <p:spPr>
              <a:xfrm>
                <a:off x="0" y="1828800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cteur droit 33"/>
              <p:cNvCxnSpPr/>
              <p:nvPr/>
            </p:nvCxnSpPr>
            <p:spPr>
              <a:xfrm>
                <a:off x="0" y="1571625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Connecteur droit 34"/>
              <p:cNvCxnSpPr/>
              <p:nvPr/>
            </p:nvCxnSpPr>
            <p:spPr>
              <a:xfrm>
                <a:off x="0" y="1314450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necteur droit 35"/>
              <p:cNvCxnSpPr/>
              <p:nvPr/>
            </p:nvCxnSpPr>
            <p:spPr>
              <a:xfrm>
                <a:off x="0" y="1057275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necteur droit 36"/>
              <p:cNvCxnSpPr/>
              <p:nvPr/>
            </p:nvCxnSpPr>
            <p:spPr>
              <a:xfrm>
                <a:off x="0" y="800100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Connecteur droit 37"/>
              <p:cNvCxnSpPr/>
              <p:nvPr/>
            </p:nvCxnSpPr>
            <p:spPr>
              <a:xfrm>
                <a:off x="0" y="533400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Connecteur droit 38"/>
              <p:cNvCxnSpPr/>
              <p:nvPr/>
            </p:nvCxnSpPr>
            <p:spPr>
              <a:xfrm>
                <a:off x="0" y="276225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Connecteur droit avec flèche 28"/>
            <p:cNvCxnSpPr/>
            <p:nvPr/>
          </p:nvCxnSpPr>
          <p:spPr>
            <a:xfrm flipV="1">
              <a:off x="0" y="752475"/>
              <a:ext cx="0" cy="1076325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Zone de texte 35"/>
            <p:cNvSpPr txBox="1"/>
            <p:nvPr/>
          </p:nvSpPr>
          <p:spPr>
            <a:xfrm>
              <a:off x="304800" y="1619250"/>
              <a:ext cx="238125" cy="31432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fr-FR" sz="15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</a:t>
              </a:r>
              <a:endParaRPr lang="fr-FR" sz="82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Zone de texte 36"/>
            <p:cNvSpPr txBox="1"/>
            <p:nvPr/>
          </p:nvSpPr>
          <p:spPr>
            <a:xfrm>
              <a:off x="304800" y="533400"/>
              <a:ext cx="1504950" cy="3333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fr-FR" sz="15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Résultats fournis</a:t>
              </a:r>
            </a:p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fr-FR" sz="825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686854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422910"/>
            <a:ext cx="8424936" cy="1637938"/>
          </a:xfrm>
        </p:spPr>
        <p:txBody>
          <a:bodyPr/>
          <a:lstStyle/>
          <a:p>
            <a:pPr algn="l"/>
            <a:r>
              <a:rPr lang="fr-FR" dirty="0">
                <a:effectLst/>
              </a:rPr>
              <a:t>Objectif :</a:t>
            </a:r>
            <a:br>
              <a:rPr lang="fr-FR" dirty="0">
                <a:effectLst/>
              </a:rPr>
            </a:br>
            <a:r>
              <a:rPr lang="fr-FR" sz="3600" dirty="0">
                <a:effectLst/>
              </a:rPr>
              <a:t>noter, vérifier, juger, valider, certifier, hiérarchiser</a:t>
            </a:r>
            <a:endParaRPr lang="fr-FR" dirty="0">
              <a:effectLst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7524" y="2852936"/>
            <a:ext cx="8568952" cy="345638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2400" dirty="0">
                <a:effectLst/>
              </a:rPr>
              <a:t>Une vision standardisée des acquis des étudiants : attendus (10/20 ; 20/20), possibilité de moyennes, médianes, écarts-types…</a:t>
            </a:r>
          </a:p>
          <a:p>
            <a:pPr>
              <a:spcBef>
                <a:spcPts val="0"/>
              </a:spcBef>
            </a:pPr>
            <a:r>
              <a:rPr lang="fr-FR" sz="2400" dirty="0">
                <a:effectLst/>
              </a:rPr>
              <a:t>Une centration sur la performance et non la compétence (cliché), d’où un risque de « teaching to the test ».</a:t>
            </a:r>
          </a:p>
          <a:p>
            <a:pPr>
              <a:spcBef>
                <a:spcPts val="0"/>
              </a:spcBef>
            </a:pPr>
            <a:r>
              <a:rPr lang="fr-FR" sz="2400" dirty="0">
                <a:effectLst/>
              </a:rPr>
              <a:t>Des informations souvent peu utilisables pour faire progresser les étudiants (pas de trace des processus).</a:t>
            </a:r>
          </a:p>
          <a:p>
            <a:pPr marL="0" indent="0">
              <a:spcBef>
                <a:spcPts val="0"/>
              </a:spcBef>
              <a:buNone/>
            </a:pPr>
            <a:endParaRPr lang="fr-FR" sz="2400" dirty="0">
              <a:effectLst/>
            </a:endParaRPr>
          </a:p>
          <a:p>
            <a:pPr>
              <a:spcBef>
                <a:spcPts val="0"/>
              </a:spcBef>
              <a:buFont typeface="Symbol" panose="05050102010706020507" pitchFamily="18" charset="2"/>
              <a:buChar char="Þ"/>
            </a:pPr>
            <a:r>
              <a:rPr lang="fr-FR" sz="2400" dirty="0">
                <a:effectLst/>
                <a:sym typeface="Symbol"/>
              </a:rPr>
              <a:t> Un travail institutionnel, pas un travail pédagogique.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478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866" y="371907"/>
            <a:ext cx="8840268" cy="1056399"/>
          </a:xfrm>
        </p:spPr>
        <p:txBody>
          <a:bodyPr>
            <a:normAutofit fontScale="90000"/>
          </a:bodyPr>
          <a:lstStyle/>
          <a:p>
            <a:r>
              <a:rPr lang="fr-FR" sz="4000" dirty="0">
                <a:effectLst/>
              </a:rPr>
              <a:t>L’ingénierie : la compétence dans un paradigme rationnel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1128920" y="2775346"/>
            <a:ext cx="2839398" cy="2349843"/>
            <a:chOff x="0" y="0"/>
            <a:chExt cx="2381250" cy="1743076"/>
          </a:xfrm>
        </p:grpSpPr>
        <p:grpSp>
          <p:nvGrpSpPr>
            <p:cNvPr id="6" name="Groupe 5"/>
            <p:cNvGrpSpPr/>
            <p:nvPr/>
          </p:nvGrpSpPr>
          <p:grpSpPr>
            <a:xfrm>
              <a:off x="0" y="0"/>
              <a:ext cx="2181225" cy="1743076"/>
              <a:chOff x="0" y="0"/>
              <a:chExt cx="2181225" cy="1743076"/>
            </a:xfrm>
          </p:grpSpPr>
          <p:grpSp>
            <p:nvGrpSpPr>
              <p:cNvPr id="8" name="Groupe 7"/>
              <p:cNvGrpSpPr/>
              <p:nvPr/>
            </p:nvGrpSpPr>
            <p:grpSpPr>
              <a:xfrm>
                <a:off x="219075" y="0"/>
                <a:ext cx="1962150" cy="1743076"/>
                <a:chOff x="0" y="0"/>
                <a:chExt cx="1962150" cy="1743076"/>
              </a:xfrm>
            </p:grpSpPr>
            <p:grpSp>
              <p:nvGrpSpPr>
                <p:cNvPr id="11" name="Groupe 10"/>
                <p:cNvGrpSpPr/>
                <p:nvPr/>
              </p:nvGrpSpPr>
              <p:grpSpPr>
                <a:xfrm>
                  <a:off x="142875" y="380999"/>
                  <a:ext cx="1819274" cy="1362077"/>
                  <a:chOff x="0" y="0"/>
                  <a:chExt cx="2847975" cy="2286000"/>
                </a:xfrm>
              </p:grpSpPr>
              <p:sp>
                <p:nvSpPr>
                  <p:cNvPr id="25" name="Demi-cadre 24"/>
                  <p:cNvSpPr/>
                  <p:nvPr/>
                </p:nvSpPr>
                <p:spPr>
                  <a:xfrm>
                    <a:off x="0" y="1476375"/>
                    <a:ext cx="952500" cy="809625"/>
                  </a:xfrm>
                  <a:prstGeom prst="halfFrame">
                    <a:avLst>
                      <a:gd name="adj1" fmla="val 8627"/>
                      <a:gd name="adj2" fmla="val 5098"/>
                    </a:avLst>
                  </a:prstGeom>
                  <a:solidFill>
                    <a:srgbClr val="FF0000"/>
                  </a:solidFill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  <p:sp>
                <p:nvSpPr>
                  <p:cNvPr id="26" name="Demi-cadre 25"/>
                  <p:cNvSpPr/>
                  <p:nvPr/>
                </p:nvSpPr>
                <p:spPr>
                  <a:xfrm>
                    <a:off x="942975" y="733425"/>
                    <a:ext cx="952500" cy="809625"/>
                  </a:xfrm>
                  <a:prstGeom prst="halfFrame">
                    <a:avLst>
                      <a:gd name="adj1" fmla="val 8627"/>
                      <a:gd name="adj2" fmla="val 5098"/>
                    </a:avLst>
                  </a:prstGeom>
                  <a:solidFill>
                    <a:srgbClr val="FFC000"/>
                  </a:solidFill>
                </p:spPr>
                <p:style>
                  <a:lnRef idx="2">
                    <a:schemeClr val="accent4">
                      <a:shade val="50000"/>
                    </a:schemeClr>
                  </a:lnRef>
                  <a:fillRef idx="1">
                    <a:schemeClr val="accent4"/>
                  </a:fillRef>
                  <a:effectRef idx="0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  <p:sp>
                <p:nvSpPr>
                  <p:cNvPr id="27" name="Demi-cadre 26"/>
                  <p:cNvSpPr/>
                  <p:nvPr/>
                </p:nvSpPr>
                <p:spPr>
                  <a:xfrm>
                    <a:off x="1895475" y="0"/>
                    <a:ext cx="952500" cy="809625"/>
                  </a:xfrm>
                  <a:prstGeom prst="halfFrame">
                    <a:avLst>
                      <a:gd name="adj1" fmla="val 8627"/>
                      <a:gd name="adj2" fmla="val 5098"/>
                    </a:avLst>
                  </a:prstGeom>
                  <a:solidFill>
                    <a:srgbClr val="00E266"/>
                  </a:solidFill>
                </p:spPr>
                <p:style>
                  <a:lnRef idx="2">
                    <a:schemeClr val="accent6">
                      <a:shade val="50000"/>
                    </a:schemeClr>
                  </a:lnRef>
                  <a:fillRef idx="1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</p:grpSp>
            <p:grpSp>
              <p:nvGrpSpPr>
                <p:cNvPr id="12" name="Groupe 11"/>
                <p:cNvGrpSpPr/>
                <p:nvPr/>
              </p:nvGrpSpPr>
              <p:grpSpPr>
                <a:xfrm>
                  <a:off x="0" y="0"/>
                  <a:ext cx="1962150" cy="1466850"/>
                  <a:chOff x="0" y="0"/>
                  <a:chExt cx="1962150" cy="1466850"/>
                </a:xfrm>
              </p:grpSpPr>
              <p:sp>
                <p:nvSpPr>
                  <p:cNvPr id="13" name="Explosion : 8 points 38"/>
                  <p:cNvSpPr/>
                  <p:nvPr/>
                </p:nvSpPr>
                <p:spPr>
                  <a:xfrm>
                    <a:off x="0" y="1362075"/>
                    <a:ext cx="85725" cy="104775"/>
                  </a:xfrm>
                  <a:prstGeom prst="irregularSeal1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  <p:sp>
                <p:nvSpPr>
                  <p:cNvPr id="14" name="Explosion : 8 points 39"/>
                  <p:cNvSpPr/>
                  <p:nvPr/>
                </p:nvSpPr>
                <p:spPr>
                  <a:xfrm>
                    <a:off x="590550" y="962025"/>
                    <a:ext cx="85725" cy="104775"/>
                  </a:xfrm>
                  <a:prstGeom prst="irregularSeal1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  <p:sp>
                <p:nvSpPr>
                  <p:cNvPr id="15" name="Explosion : 8 points 41"/>
                  <p:cNvSpPr/>
                  <p:nvPr/>
                </p:nvSpPr>
                <p:spPr>
                  <a:xfrm>
                    <a:off x="1314450" y="276225"/>
                    <a:ext cx="85725" cy="104775"/>
                  </a:xfrm>
                  <a:prstGeom prst="irregularSeal1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  <p:sp>
                <p:nvSpPr>
                  <p:cNvPr id="16" name="Explosion : 8 points 42"/>
                  <p:cNvSpPr/>
                  <p:nvPr/>
                </p:nvSpPr>
                <p:spPr>
                  <a:xfrm>
                    <a:off x="666750" y="714375"/>
                    <a:ext cx="85725" cy="104775"/>
                  </a:xfrm>
                  <a:prstGeom prst="irregularSeal1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  <p:sp>
                <p:nvSpPr>
                  <p:cNvPr id="17" name="Explosion : 8 points 43"/>
                  <p:cNvSpPr/>
                  <p:nvPr/>
                </p:nvSpPr>
                <p:spPr>
                  <a:xfrm>
                    <a:off x="1228725" y="533400"/>
                    <a:ext cx="85725" cy="104775"/>
                  </a:xfrm>
                  <a:prstGeom prst="irregularSeal1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  <p:sp>
                <p:nvSpPr>
                  <p:cNvPr id="18" name="Explosion : 8 points 44"/>
                  <p:cNvSpPr/>
                  <p:nvPr/>
                </p:nvSpPr>
                <p:spPr>
                  <a:xfrm>
                    <a:off x="942975" y="685800"/>
                    <a:ext cx="85725" cy="104775"/>
                  </a:xfrm>
                  <a:prstGeom prst="irregularSeal1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  <p:sp>
                <p:nvSpPr>
                  <p:cNvPr id="19" name="Explosion : 8 points 45"/>
                  <p:cNvSpPr/>
                  <p:nvPr/>
                </p:nvSpPr>
                <p:spPr>
                  <a:xfrm>
                    <a:off x="1876425" y="0"/>
                    <a:ext cx="85725" cy="104775"/>
                  </a:xfrm>
                  <a:prstGeom prst="irregularSeal1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  <p:sp>
                <p:nvSpPr>
                  <p:cNvPr id="20" name="Explosion : 8 points 46"/>
                  <p:cNvSpPr/>
                  <p:nvPr/>
                </p:nvSpPr>
                <p:spPr>
                  <a:xfrm>
                    <a:off x="1514475" y="190500"/>
                    <a:ext cx="85725" cy="104775"/>
                  </a:xfrm>
                  <a:prstGeom prst="irregularSeal1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  <p:sp>
                <p:nvSpPr>
                  <p:cNvPr id="21" name="Explosion : 8 points 47"/>
                  <p:cNvSpPr/>
                  <p:nvPr/>
                </p:nvSpPr>
                <p:spPr>
                  <a:xfrm>
                    <a:off x="552450" y="1152525"/>
                    <a:ext cx="85725" cy="104775"/>
                  </a:xfrm>
                  <a:prstGeom prst="irregularSeal1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  <p:sp>
                <p:nvSpPr>
                  <p:cNvPr id="22" name="Explosion : 8 points 48"/>
                  <p:cNvSpPr/>
                  <p:nvPr/>
                </p:nvSpPr>
                <p:spPr>
                  <a:xfrm>
                    <a:off x="219075" y="1152525"/>
                    <a:ext cx="85725" cy="104775"/>
                  </a:xfrm>
                  <a:prstGeom prst="irregularSeal1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  <p:sp>
                <p:nvSpPr>
                  <p:cNvPr id="23" name="Explosion : 8 points 49"/>
                  <p:cNvSpPr/>
                  <p:nvPr/>
                </p:nvSpPr>
                <p:spPr>
                  <a:xfrm>
                    <a:off x="390525" y="1066800"/>
                    <a:ext cx="85725" cy="104775"/>
                  </a:xfrm>
                  <a:prstGeom prst="irregularSeal1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  <p:sp>
                <p:nvSpPr>
                  <p:cNvPr id="24" name="Explosion : 8 points 50"/>
                  <p:cNvSpPr/>
                  <p:nvPr/>
                </p:nvSpPr>
                <p:spPr>
                  <a:xfrm>
                    <a:off x="1143000" y="638175"/>
                    <a:ext cx="85725" cy="104775"/>
                  </a:xfrm>
                  <a:prstGeom prst="irregularSeal1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68580" tIns="34290" rIns="68580" bIns="3429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fr-FR" sz="1350" dirty="0"/>
                  </a:p>
                </p:txBody>
              </p:sp>
            </p:grpSp>
          </p:grpSp>
          <p:sp>
            <p:nvSpPr>
              <p:cNvPr id="9" name="Zone de texte 54"/>
              <p:cNvSpPr txBox="1"/>
              <p:nvPr/>
            </p:nvSpPr>
            <p:spPr>
              <a:xfrm>
                <a:off x="0" y="428625"/>
                <a:ext cx="964319" cy="27622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68580" tIns="34290" rIns="68580" bIns="3429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600"/>
                  </a:spcAft>
                </a:pPr>
                <a:r>
                  <a:rPr lang="fr-FR" sz="15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Observables</a:t>
                </a:r>
                <a:endParaRPr lang="fr-FR" sz="135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0" name="Connecteur droit avec flèche 9"/>
              <p:cNvCxnSpPr/>
              <p:nvPr/>
            </p:nvCxnSpPr>
            <p:spPr>
              <a:xfrm>
                <a:off x="885825" y="581025"/>
                <a:ext cx="55245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Zone de texte 57"/>
            <p:cNvSpPr txBox="1"/>
            <p:nvPr/>
          </p:nvSpPr>
          <p:spPr>
            <a:xfrm>
              <a:off x="1028700" y="876300"/>
              <a:ext cx="1352550" cy="8218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fr-FR" sz="15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Niveaux définis plus ou moins arbitrairement</a:t>
              </a:r>
              <a:endParaRPr lang="fr-FR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5652860" y="2767004"/>
            <a:ext cx="2534886" cy="2485903"/>
            <a:chOff x="0" y="0"/>
            <a:chExt cx="1971675" cy="1933575"/>
          </a:xfrm>
        </p:grpSpPr>
        <p:sp>
          <p:nvSpPr>
            <p:cNvPr id="29" name="Zone de texte 72"/>
            <p:cNvSpPr txBox="1"/>
            <p:nvPr/>
          </p:nvSpPr>
          <p:spPr>
            <a:xfrm>
              <a:off x="466725" y="533400"/>
              <a:ext cx="1504950" cy="3333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fr-FR" sz="15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Résultats fournis</a:t>
              </a:r>
            </a:p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fr-FR" sz="825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30" name="Zone de texte 71"/>
            <p:cNvSpPr txBox="1"/>
            <p:nvPr/>
          </p:nvSpPr>
          <p:spPr>
            <a:xfrm>
              <a:off x="466725" y="1619250"/>
              <a:ext cx="238125" cy="31432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68580" tIns="34290" rIns="68580" bIns="342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fr-FR" sz="15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</a:t>
              </a:r>
            </a:p>
          </p:txBody>
        </p:sp>
        <p:grpSp>
          <p:nvGrpSpPr>
            <p:cNvPr id="31" name="Groupe 30"/>
            <p:cNvGrpSpPr/>
            <p:nvPr/>
          </p:nvGrpSpPr>
          <p:grpSpPr>
            <a:xfrm>
              <a:off x="0" y="0"/>
              <a:ext cx="1000125" cy="1828800"/>
              <a:chOff x="0" y="0"/>
              <a:chExt cx="1000125" cy="1828800"/>
            </a:xfrm>
          </p:grpSpPr>
          <p:grpSp>
            <p:nvGrpSpPr>
              <p:cNvPr id="32" name="Groupe 31"/>
              <p:cNvGrpSpPr/>
              <p:nvPr/>
            </p:nvGrpSpPr>
            <p:grpSpPr>
              <a:xfrm>
                <a:off x="314325" y="0"/>
                <a:ext cx="228600" cy="1828800"/>
                <a:chOff x="0" y="0"/>
                <a:chExt cx="228600" cy="1828800"/>
              </a:xfrm>
            </p:grpSpPr>
            <p:cxnSp>
              <p:nvCxnSpPr>
                <p:cNvPr id="36" name="Connecteur droit 35"/>
                <p:cNvCxnSpPr/>
                <p:nvPr/>
              </p:nvCxnSpPr>
              <p:spPr>
                <a:xfrm>
                  <a:off x="104775" y="0"/>
                  <a:ext cx="17253" cy="1828800"/>
                </a:xfrm>
                <a:prstGeom prst="line">
                  <a:avLst/>
                </a:prstGeom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0" y="1828800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necteur droit 37"/>
                <p:cNvCxnSpPr/>
                <p:nvPr/>
              </p:nvCxnSpPr>
              <p:spPr>
                <a:xfrm>
                  <a:off x="0" y="15716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cteur droit 38"/>
                <p:cNvCxnSpPr/>
                <p:nvPr/>
              </p:nvCxnSpPr>
              <p:spPr>
                <a:xfrm>
                  <a:off x="0" y="1314450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necteur droit 39"/>
                <p:cNvCxnSpPr/>
                <p:nvPr/>
              </p:nvCxnSpPr>
              <p:spPr>
                <a:xfrm>
                  <a:off x="0" y="105727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0" y="800100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0" y="533400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0" y="276225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Connecteur droit 32"/>
              <p:cNvCxnSpPr/>
              <p:nvPr/>
            </p:nvCxnSpPr>
            <p:spPr>
              <a:xfrm>
                <a:off x="0" y="466725"/>
                <a:ext cx="990600" cy="0"/>
              </a:xfrm>
              <a:prstGeom prst="line">
                <a:avLst/>
              </a:prstGeom>
              <a:ln w="50800" cap="flat" cmpd="sng" algn="ctr">
                <a:solidFill>
                  <a:srgbClr val="00B050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34" name="Connecteur droit 33"/>
              <p:cNvCxnSpPr/>
              <p:nvPr/>
            </p:nvCxnSpPr>
            <p:spPr>
              <a:xfrm>
                <a:off x="9525" y="866775"/>
                <a:ext cx="990600" cy="0"/>
              </a:xfrm>
              <a:prstGeom prst="line">
                <a:avLst/>
              </a:prstGeom>
              <a:ln w="50800" cap="flat" cmpd="sng" algn="ctr">
                <a:solidFill>
                  <a:srgbClr val="FFC000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cxnSp>
            <p:nvCxnSpPr>
              <p:cNvPr id="35" name="Connecteur droit 34"/>
              <p:cNvCxnSpPr/>
              <p:nvPr/>
            </p:nvCxnSpPr>
            <p:spPr>
              <a:xfrm>
                <a:off x="9525" y="1514475"/>
                <a:ext cx="990600" cy="0"/>
              </a:xfrm>
              <a:prstGeom prst="line">
                <a:avLst/>
              </a:prstGeom>
              <a:ln w="50800" cap="flat" cmpd="sng" algn="ctr">
                <a:solidFill>
                  <a:srgbClr val="FF0000"/>
                </a:solidFill>
                <a:prstDash val="dash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1507058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9036496" cy="1800200"/>
          </a:xfrm>
        </p:spPr>
        <p:txBody>
          <a:bodyPr/>
          <a:lstStyle/>
          <a:p>
            <a:pPr algn="l"/>
            <a:r>
              <a:rPr lang="fr-FR" sz="4000" dirty="0">
                <a:effectLst/>
              </a:rPr>
              <a:t>Objectif :</a:t>
            </a:r>
            <a:br>
              <a:rPr lang="fr-FR" sz="4000" dirty="0">
                <a:effectLst/>
              </a:rPr>
            </a:br>
            <a:r>
              <a:rPr lang="fr-FR" sz="3600" dirty="0">
                <a:effectLst/>
              </a:rPr>
              <a:t>analyser, situer, sélectionner, classer, estimer </a:t>
            </a:r>
            <a:r>
              <a:rPr lang="fr-FR" sz="2800" dirty="0">
                <a:effectLst/>
              </a:rPr>
              <a:t>pour</a:t>
            </a:r>
            <a:r>
              <a:rPr lang="fr-FR" sz="3600" dirty="0">
                <a:effectLst/>
              </a:rPr>
              <a:t> remédier, réajuster, améliorer  </a:t>
            </a:r>
            <a:endParaRPr lang="fr-FR" sz="4000" dirty="0">
              <a:effectLst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276872"/>
            <a:ext cx="8424936" cy="3969327"/>
          </a:xfrm>
        </p:spPr>
        <p:txBody>
          <a:bodyPr>
            <a:noAutofit/>
          </a:bodyPr>
          <a:lstStyle/>
          <a:p>
            <a:pPr>
              <a:spcBef>
                <a:spcPts val="450"/>
              </a:spcBef>
              <a:spcAft>
                <a:spcPts val="0"/>
              </a:spcAft>
            </a:pPr>
            <a:r>
              <a:rPr lang="fr-FR" sz="2100" dirty="0">
                <a:effectLst/>
              </a:rPr>
              <a:t>Une approche de l’enseignement formulée en buts et en moyens 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fr-FR" sz="2100" dirty="0">
                <a:effectLst/>
              </a:rPr>
              <a:t>définition des objectifs d’apprentissage </a:t>
            </a:r>
            <a:r>
              <a:rPr lang="fr-FR" sz="2100" dirty="0">
                <a:effectLst/>
                <a:sym typeface="Wingdings" panose="05000000000000000000" pitchFamily="2" charset="2"/>
              </a:rPr>
              <a:t> buts.</a:t>
            </a:r>
            <a:endParaRPr lang="fr-FR" sz="2100" dirty="0">
              <a:effectLst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fr-FR" sz="2100" dirty="0">
                <a:effectLst/>
              </a:rPr>
              <a:t>programmation (séquences et séances) </a:t>
            </a:r>
            <a:r>
              <a:rPr lang="fr-FR" sz="2100" dirty="0">
                <a:effectLst/>
                <a:sym typeface="Wingdings" panose="05000000000000000000" pitchFamily="2" charset="2"/>
              </a:rPr>
              <a:t> moyens</a:t>
            </a:r>
            <a:r>
              <a:rPr lang="fr-FR" sz="2100" dirty="0">
                <a:effectLst/>
              </a:rPr>
              <a:t>.</a:t>
            </a:r>
          </a:p>
          <a:p>
            <a:pPr>
              <a:spcBef>
                <a:spcPts val="450"/>
              </a:spcBef>
              <a:spcAft>
                <a:spcPts val="0"/>
              </a:spcAft>
            </a:pPr>
            <a:r>
              <a:rPr lang="fr-FR" sz="2100" dirty="0">
                <a:effectLst/>
              </a:rPr>
              <a:t>Un enseignant ingénieur didacticien : il réajuste des moyens quand le but ne semble pas atteint (lien observation/</a:t>
            </a:r>
            <a:r>
              <a:rPr lang="fr-FR" sz="2100" dirty="0">
                <a:effectLst/>
                <a:sym typeface="Symbol"/>
              </a:rPr>
              <a:t>remédiation).</a:t>
            </a:r>
          </a:p>
          <a:p>
            <a:pPr>
              <a:spcBef>
                <a:spcPts val="450"/>
              </a:spcBef>
              <a:spcAft>
                <a:spcPts val="0"/>
              </a:spcAft>
            </a:pPr>
            <a:r>
              <a:rPr lang="fr-FR" sz="2100" dirty="0">
                <a:effectLst/>
                <a:sym typeface="Symbol"/>
              </a:rPr>
              <a:t>Une évaluation plus « positive » (constructiviste).</a:t>
            </a:r>
          </a:p>
          <a:p>
            <a:pPr>
              <a:spcBef>
                <a:spcPts val="450"/>
              </a:spcBef>
              <a:spcAft>
                <a:spcPts val="0"/>
              </a:spcAft>
            </a:pPr>
            <a:r>
              <a:rPr lang="fr-FR" sz="2000" dirty="0">
                <a:effectLst/>
              </a:rPr>
              <a:t>Passer d’une logique de performance à une logique de maîtrise.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095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2505" y="260648"/>
            <a:ext cx="8518989" cy="129922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>
                <a:effectLst/>
              </a:rPr>
              <a:t>L’interprétation : les processus dans le paradigme de la complexité </a:t>
            </a:r>
            <a:endParaRPr lang="fr-FR" sz="2400" dirty="0"/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ACE141AE-5612-4A73-8789-5744C0DC77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1774538"/>
              </p:ext>
            </p:extLst>
          </p:nvPr>
        </p:nvGraphicFramePr>
        <p:xfrm>
          <a:off x="297202" y="1988840"/>
          <a:ext cx="8667285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44665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856984" cy="158417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>
                <a:effectLst/>
              </a:rPr>
              <a:t>Objectif :</a:t>
            </a:r>
            <a:br>
              <a:rPr lang="fr-FR" dirty="0">
                <a:effectLst/>
              </a:rPr>
            </a:br>
            <a:r>
              <a:rPr lang="fr-FR" sz="4000" dirty="0">
                <a:effectLst/>
              </a:rPr>
              <a:t>comprendre, expliciter, indiquer, révéler, traduire, soutenir, valoriser, accompagner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2420888"/>
            <a:ext cx="8784976" cy="3243808"/>
          </a:xfrm>
        </p:spPr>
        <p:txBody>
          <a:bodyPr>
            <a:normAutofit/>
          </a:bodyPr>
          <a:lstStyle/>
          <a:p>
            <a:r>
              <a:rPr lang="fr-FR" sz="2400" dirty="0">
                <a:effectLst/>
              </a:rPr>
              <a:t>La motivation et la volition sont des paramètres à intégrer (Viau, 1994 ; </a:t>
            </a:r>
            <a:r>
              <a:rPr lang="fr-FR" sz="2400" dirty="0" err="1">
                <a:effectLst/>
              </a:rPr>
              <a:t>Cosnefroy</a:t>
            </a:r>
            <a:r>
              <a:rPr lang="fr-FR" sz="2400" dirty="0">
                <a:effectLst/>
              </a:rPr>
              <a:t>, 2011).</a:t>
            </a:r>
          </a:p>
          <a:p>
            <a:r>
              <a:rPr lang="fr-FR" sz="2400" dirty="0">
                <a:effectLst/>
              </a:rPr>
              <a:t>L’enseignant soutient le développement de l’autorégulation (</a:t>
            </a:r>
            <a:r>
              <a:rPr lang="fr-FR" sz="2400" dirty="0" err="1">
                <a:effectLst/>
              </a:rPr>
              <a:t>Laveault</a:t>
            </a:r>
            <a:r>
              <a:rPr lang="fr-FR" sz="2400" dirty="0">
                <a:effectLst/>
              </a:rPr>
              <a:t>, 2007) :</a:t>
            </a:r>
          </a:p>
          <a:p>
            <a:pPr lvl="1"/>
            <a:r>
              <a:rPr lang="fr-FR" sz="2000" dirty="0">
                <a:effectLst/>
              </a:rPr>
              <a:t>S’approprier les objectifs d’apprentissage (quoi et pourquoi ?) ;</a:t>
            </a:r>
          </a:p>
          <a:p>
            <a:pPr lvl="1"/>
            <a:r>
              <a:rPr lang="fr-FR" sz="2000" dirty="0">
                <a:effectLst/>
              </a:rPr>
              <a:t>Comprendre les critères d’évaluation (réussite et réalisation) ;</a:t>
            </a:r>
          </a:p>
          <a:p>
            <a:pPr lvl="1"/>
            <a:r>
              <a:rPr lang="fr-FR" sz="2000" dirty="0">
                <a:effectLst/>
              </a:rPr>
              <a:t>Mobiliser les critères en cours d’activité pour la contrôler et la réguler (monitoring, contrôle, modification).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3750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564904"/>
            <a:ext cx="8675634" cy="1118631"/>
          </a:xfrm>
        </p:spPr>
        <p:txBody>
          <a:bodyPr>
            <a:noAutofit/>
          </a:bodyPr>
          <a:lstStyle/>
          <a:p>
            <a:pPr algn="l"/>
            <a:r>
              <a:rPr lang="fr-FR" sz="3200" dirty="0">
                <a:effectLst/>
              </a:rPr>
              <a:t>DEUX GRANDES QUESTIONS A SE POSER</a:t>
            </a:r>
          </a:p>
        </p:txBody>
      </p:sp>
    </p:spTree>
    <p:extLst>
      <p:ext uri="{BB962C8B-B14F-4D97-AF65-F5344CB8AC3E}">
        <p14:creationId xmlns:p14="http://schemas.microsoft.com/office/powerpoint/2010/main" val="19789908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1"/>
  <p:tag name="ARTICULATE_NAV_LEVEL" val="1"/>
  <p:tag name="ARTICULATE_SLIDE_PRESENTER_GUID" val="81545369-3f7d-461d-8433-0ddef3e14059"/>
  <p:tag name="ARTICULATE_SLIDE_PAUSE" val="1"/>
  <p:tag name="ARTICULATE_LOCK_SLIDE" val="0"/>
  <p:tag name="ARTICULATE_HIDE_SLIDE" val="0"/>
  <p:tag name="ARTICULATE_PLAYER_CONTROL_PREVIOUS" val="True"/>
  <p:tag name="ARTICULATE_PLAYER_CONTROL_NEXT" val="True"/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ème1">
  <a:themeElements>
    <a:clrScheme name="Personnalisé 18">
      <a:dk1>
        <a:sysClr val="windowText" lastClr="000000"/>
      </a:dk1>
      <a:lt1>
        <a:srgbClr val="000000"/>
      </a:lt1>
      <a:dk2>
        <a:srgbClr val="8CA0EE"/>
      </a:dk2>
      <a:lt2>
        <a:srgbClr val="000000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700</TotalTime>
  <Words>658</Words>
  <Application>Microsoft Office PowerPoint</Application>
  <PresentationFormat>Affichage à l'écran (4:3)</PresentationFormat>
  <Paragraphs>62</Paragraphs>
  <Slides>11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Symbol</vt:lpstr>
      <vt:lpstr>Tahoma</vt:lpstr>
      <vt:lpstr>Times New Roman</vt:lpstr>
      <vt:lpstr>Wingdings</vt:lpstr>
      <vt:lpstr>Thème1</vt:lpstr>
      <vt:lpstr>les paradigmes de l’évaluation </vt:lpstr>
      <vt:lpstr>S’inscrire dans un paradigme (modèle épistémique qui fait autorité et regroupe les chercheurs pour un temps, puis sera remplacé par un autre à la suite d'une révolution scientifique qui changera profondément les manières de voir – JUIGNET, 2015)</vt:lpstr>
      <vt:lpstr>Le contrôle : la performance dans un paradigme normatif</vt:lpstr>
      <vt:lpstr>Objectif : noter, vérifier, juger, valider, certifier, hiérarchiser</vt:lpstr>
      <vt:lpstr>L’ingénierie : la compétence dans un paradigme rationnel</vt:lpstr>
      <vt:lpstr>Objectif : analyser, situer, sélectionner, classer, estimer pour remédier, réajuster, améliorer  </vt:lpstr>
      <vt:lpstr>L’interprétation : les processus dans le paradigme de la complexité </vt:lpstr>
      <vt:lpstr>Objectif : comprendre, expliciter, indiquer, révéler, traduire, soutenir, valoriser, accompagner</vt:lpstr>
      <vt:lpstr>DEUX GRANDES QUESTIONS A SE POSER</vt:lpstr>
      <vt:lpstr>Qu’est-ce que je valorise chez l’étudiant ?</vt:lpstr>
      <vt:lpstr>Comment je considère l’erreur d’un étudiant (Reuter, 2014)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L’évaluation à l’université</dc:title>
  <dc:creator>Y. Mercier-Brunel</dc:creator>
  <cp:lastModifiedBy>SYLVIE QUITTELIER</cp:lastModifiedBy>
  <cp:revision>99</cp:revision>
  <dcterms:created xsi:type="dcterms:W3CDTF">2012-03-24T18:01:25Z</dcterms:created>
  <dcterms:modified xsi:type="dcterms:W3CDTF">2021-01-04T11:16:54Z</dcterms:modified>
</cp:coreProperties>
</file>