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34"/>
  </p:handoutMasterIdLst>
  <p:sldIdLst>
    <p:sldId id="291" r:id="rId2"/>
    <p:sldId id="353" r:id="rId3"/>
    <p:sldId id="372" r:id="rId4"/>
    <p:sldId id="299" r:id="rId5"/>
    <p:sldId id="352" r:id="rId6"/>
    <p:sldId id="360" r:id="rId7"/>
    <p:sldId id="339" r:id="rId8"/>
    <p:sldId id="286" r:id="rId9"/>
    <p:sldId id="361" r:id="rId10"/>
    <p:sldId id="296" r:id="rId11"/>
    <p:sldId id="362" r:id="rId12"/>
    <p:sldId id="280" r:id="rId13"/>
    <p:sldId id="287" r:id="rId14"/>
    <p:sldId id="363" r:id="rId15"/>
    <p:sldId id="282" r:id="rId16"/>
    <p:sldId id="292" r:id="rId17"/>
    <p:sldId id="289" r:id="rId18"/>
    <p:sldId id="283" r:id="rId19"/>
    <p:sldId id="290" r:id="rId20"/>
    <p:sldId id="293" r:id="rId21"/>
    <p:sldId id="364" r:id="rId22"/>
    <p:sldId id="365" r:id="rId23"/>
    <p:sldId id="366" r:id="rId24"/>
    <p:sldId id="367" r:id="rId25"/>
    <p:sldId id="368" r:id="rId26"/>
    <p:sldId id="369" r:id="rId27"/>
    <p:sldId id="285" r:id="rId28"/>
    <p:sldId id="370" r:id="rId29"/>
    <p:sldId id="371" r:id="rId30"/>
    <p:sldId id="355" r:id="rId31"/>
    <p:sldId id="373" r:id="rId32"/>
    <p:sldId id="359" r:id="rId33"/>
  </p:sldIdLst>
  <p:sldSz cx="9144000" cy="6858000" type="screen4x3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85"/>
    <p:restoredTop sz="94603"/>
  </p:normalViewPr>
  <p:slideViewPr>
    <p:cSldViewPr snapToGrid="0" snapToObjects="1">
      <p:cViewPr varScale="1">
        <p:scale>
          <a:sx n="96" d="100"/>
          <a:sy n="96" d="100"/>
        </p:scale>
        <p:origin x="176" y="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0E330-7842-4A96-8137-9A644AD31319}" type="datetimeFigureOut">
              <a:rPr lang="fr-FR" smtClean="0"/>
              <a:pPr/>
              <a:t>20/01/2024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58926-1F77-4F8E-BA29-ABA77D76741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729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20/01/2024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20/01/2024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20/01/2024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20/01/2024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20/01/2024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20/01/2024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20/01/2024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20/01/2024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20/01/2024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20/01/2024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20/01/2024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14939-4D00-6643-8E83-6848F136B6FF}" type="datetimeFigureOut">
              <a:rPr lang="fr-FR" smtClean="0"/>
              <a:pPr/>
              <a:t>20/01/2024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46E6AD-0DC3-D04A-86CC-7C82305A5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1219199"/>
            <a:ext cx="8587946" cy="2381251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fr-FR" b="1" dirty="0"/>
              <a:t>Habiter </a:t>
            </a:r>
            <a:br>
              <a:rPr lang="fr-FR" b="1" dirty="0"/>
            </a:br>
            <a:r>
              <a:rPr lang="fr-FR" b="1" dirty="0"/>
              <a:t>- une ville (des espaces urbains)</a:t>
            </a:r>
            <a:br>
              <a:rPr lang="fr-FR" b="1" dirty="0"/>
            </a:br>
            <a:r>
              <a:rPr lang="fr-FR" b="1" dirty="0"/>
              <a:t>- un espace touristique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B72F4A9-A25F-3942-941F-FB5B6F1D67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TD2</a:t>
            </a:r>
          </a:p>
          <a:p>
            <a:r>
              <a:rPr lang="fr-FR" dirty="0">
                <a:solidFill>
                  <a:schemeClr val="tx1"/>
                </a:solidFill>
              </a:rPr>
              <a:t>UE21EC4</a:t>
            </a:r>
          </a:p>
        </p:txBody>
      </p:sp>
    </p:spTree>
    <p:extLst>
      <p:ext uri="{BB962C8B-B14F-4D97-AF65-F5344CB8AC3E}">
        <p14:creationId xmlns:p14="http://schemas.microsoft.com/office/powerpoint/2010/main" val="3348125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000px-Map_of_urban_areas_of_France,_with_communes_and_departments.svg copi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7620001" cy="6858000"/>
          </a:xfrm>
          <a:prstGeom prst="rect">
            <a:avLst/>
          </a:prstGeom>
        </p:spPr>
      </p:pic>
      <p:pic>
        <p:nvPicPr>
          <p:cNvPr id="3" name="Image 2" descr="LegendeCarteFranceCommunesAiresUrbaines201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814564"/>
            <a:ext cx="4572000" cy="104343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8424" y="0"/>
            <a:ext cx="29111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La France d’après le zonage en aires urbaines </a:t>
            </a:r>
          </a:p>
          <a:p>
            <a:r>
              <a:rPr lang="fr-FR" b="1" dirty="0"/>
              <a:t>(INSEE 2010)</a:t>
            </a:r>
          </a:p>
          <a:p>
            <a:r>
              <a:rPr lang="fr-FR" dirty="0"/>
              <a:t>Version simplifiée</a:t>
            </a:r>
          </a:p>
          <a:p>
            <a:r>
              <a:rPr lang="fr-FR" dirty="0"/>
              <a:t>(source : </a:t>
            </a:r>
            <a:r>
              <a:rPr lang="fr-FR" dirty="0" err="1"/>
              <a:t>Wikipedia</a:t>
            </a:r>
            <a:r>
              <a:rPr lang="fr-FR" dirty="0"/>
              <a:t>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50349" y="6098333"/>
            <a:ext cx="3223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AIRES URBAINES (</a:t>
            </a:r>
            <a:r>
              <a:rPr lang="fr-FR" dirty="0" err="1"/>
              <a:t>rouge+orange</a:t>
            </a:r>
            <a:r>
              <a:rPr lang="fr-FR" dirty="0"/>
              <a:t>)</a:t>
            </a:r>
          </a:p>
        </p:txBody>
      </p:sp>
      <p:pic>
        <p:nvPicPr>
          <p:cNvPr id="6" name="Image 5" descr="Schéma-aire-urbaine.jpg">
            <a:extLst>
              <a:ext uri="{FF2B5EF4-FFF2-40B4-BE49-F238E27FC236}">
                <a16:creationId xmlns:a16="http://schemas.microsoft.com/office/drawing/2014/main" id="{E803280F-EF7C-CE4C-BD6E-EE0C0D26E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05878"/>
            <a:ext cx="2590570" cy="310868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6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C) Les notions en jeu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79" y="687824"/>
            <a:ext cx="8686800" cy="5482352"/>
          </a:xfrm>
        </p:spPr>
        <p:txBody>
          <a:bodyPr>
            <a:normAutofit/>
          </a:bodyPr>
          <a:lstStyle/>
          <a:p>
            <a:pPr marL="514350" indent="-514350" algn="just">
              <a:buAutoNum type="arabicPeriod"/>
            </a:pPr>
            <a:r>
              <a:rPr lang="fr-FR" u="sng" dirty="0"/>
              <a:t>« dans des espaces urbains »</a:t>
            </a:r>
          </a:p>
          <a:p>
            <a:pPr>
              <a:buNone/>
            </a:pPr>
            <a:r>
              <a:rPr lang="fr-FR" b="1" dirty="0"/>
              <a:t>Trois (sous-)espaces urbains distincts</a:t>
            </a:r>
          </a:p>
          <a:p>
            <a:pPr>
              <a:buNone/>
            </a:pPr>
            <a:r>
              <a:rPr lang="fr-FR" dirty="0"/>
              <a:t>• Le centre-ville (ou la ville-centre)</a:t>
            </a:r>
          </a:p>
          <a:p>
            <a:pPr>
              <a:buNone/>
            </a:pPr>
            <a:r>
              <a:rPr lang="fr-FR" dirty="0"/>
              <a:t>• La banlieue</a:t>
            </a:r>
          </a:p>
          <a:p>
            <a:pPr>
              <a:buNone/>
            </a:pPr>
            <a:r>
              <a:rPr lang="fr-FR" dirty="0"/>
              <a:t>• La couronne </a:t>
            </a:r>
          </a:p>
          <a:p>
            <a:pPr>
              <a:buNone/>
            </a:pPr>
            <a:r>
              <a:rPr lang="fr-FR" dirty="0"/>
              <a:t>péri-urbaine</a:t>
            </a:r>
          </a:p>
          <a:p>
            <a:pPr marL="0" indent="0" algn="just">
              <a:buNone/>
            </a:pP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  <p:pic>
        <p:nvPicPr>
          <p:cNvPr id="7" name="Image 6" descr="SchemaAgglomerationCMHat2010-100.jpg">
            <a:extLst>
              <a:ext uri="{FF2B5EF4-FFF2-40B4-BE49-F238E27FC236}">
                <a16:creationId xmlns:a16="http://schemas.microsoft.com/office/drawing/2014/main" id="{EFF17CA1-FA95-0A41-817E-DC0BAB9AC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4889"/>
            <a:ext cx="5205633" cy="2633111"/>
          </a:xfrm>
          <a:prstGeom prst="rect">
            <a:avLst/>
          </a:prstGeom>
        </p:spPr>
      </p:pic>
      <p:pic>
        <p:nvPicPr>
          <p:cNvPr id="8" name="Image 7" descr="SchemaOrgVilleHatCRPE2014-150.jpg">
            <a:extLst>
              <a:ext uri="{FF2B5EF4-FFF2-40B4-BE49-F238E27FC236}">
                <a16:creationId xmlns:a16="http://schemas.microsoft.com/office/drawing/2014/main" id="{A5D352D5-9E02-B742-B8E2-9815DB1BA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737" y="2505468"/>
            <a:ext cx="5609263" cy="226211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BFD7709-6432-6547-AD0D-E190E7494898}"/>
              </a:ext>
            </a:extLst>
          </p:cNvPr>
          <p:cNvSpPr txBox="1"/>
          <p:nvPr/>
        </p:nvSpPr>
        <p:spPr>
          <a:xfrm>
            <a:off x="5205633" y="5960090"/>
            <a:ext cx="3938367" cy="94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US" dirty="0"/>
              <a:t>Croquis qui peut être réalisé</a:t>
            </a:r>
            <a:r>
              <a:rPr lang="fr-US" i="1" dirty="0"/>
              <a:t> à partir de la carte d’une localité (Bourges, Châteauroux…)</a:t>
            </a:r>
            <a:endParaRPr lang="fr-US" dirty="0"/>
          </a:p>
        </p:txBody>
      </p:sp>
    </p:spTree>
    <p:extLst>
      <p:ext uri="{BB962C8B-B14F-4D97-AF65-F5344CB8AC3E}">
        <p14:creationId xmlns:p14="http://schemas.microsoft.com/office/powerpoint/2010/main" val="175616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CentreVilleMarseillePaysageUrbainMagnardCM1-2014-1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02212"/>
            <a:ext cx="3871639" cy="3062666"/>
          </a:xfrm>
          <a:prstGeom prst="rect">
            <a:avLst/>
          </a:prstGeom>
        </p:spPr>
      </p:pic>
      <p:pic>
        <p:nvPicPr>
          <p:cNvPr id="3" name="Image 2" descr="PhotBanlieuVenissieuxDensitePaysageVilleMagnardCM1-2014-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640" y="84134"/>
            <a:ext cx="5763470" cy="3182987"/>
          </a:xfrm>
          <a:prstGeom prst="rect">
            <a:avLst/>
          </a:prstGeom>
        </p:spPr>
      </p:pic>
      <p:pic>
        <p:nvPicPr>
          <p:cNvPr id="6" name="Image 5" descr="Montierchaume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999" y="3220307"/>
            <a:ext cx="6885001" cy="364331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68262" y="6334780"/>
            <a:ext cx="1690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 err="1"/>
              <a:t>Montierchaume</a:t>
            </a:r>
            <a:r>
              <a:rPr lang="fr-FR" sz="1400" dirty="0"/>
              <a:t>,</a:t>
            </a:r>
          </a:p>
          <a:p>
            <a:pPr algn="r"/>
            <a:r>
              <a:rPr lang="fr-FR" sz="1400" dirty="0"/>
              <a:t>Près de Châteauroux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2957228" y="5580961"/>
            <a:ext cx="3133364" cy="1084672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Ellipse 9"/>
          <p:cNvSpPr/>
          <p:nvPr/>
        </p:nvSpPr>
        <p:spPr>
          <a:xfrm>
            <a:off x="4208720" y="4125459"/>
            <a:ext cx="908490" cy="6118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4208720" y="4588996"/>
            <a:ext cx="2113630" cy="676764"/>
          </a:xfrm>
          <a:prstGeom prst="rect">
            <a:avLst/>
          </a:prstGeom>
          <a:noFill/>
          <a:ln w="28575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6322350" y="4436757"/>
            <a:ext cx="764240" cy="300568"/>
          </a:xfrm>
          <a:prstGeom prst="rect">
            <a:avLst/>
          </a:prstGeom>
          <a:noFill/>
          <a:ln w="28575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riangle isocèle 12"/>
          <p:cNvSpPr/>
          <p:nvPr/>
        </p:nvSpPr>
        <p:spPr>
          <a:xfrm>
            <a:off x="8194957" y="4884365"/>
            <a:ext cx="718447" cy="622434"/>
          </a:xfrm>
          <a:prstGeom prst="triangle">
            <a:avLst/>
          </a:prstGeom>
          <a:noFill/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6950371" y="6500017"/>
            <a:ext cx="22849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432FF"/>
                </a:solidFill>
              </a:rPr>
              <a:t>Couronne périurbaine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" y="202212"/>
            <a:ext cx="12795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432FF"/>
                </a:solidFill>
              </a:rPr>
              <a:t>Centre-ville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8149279" y="2850975"/>
            <a:ext cx="10118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432FF"/>
                </a:solidFill>
              </a:rPr>
              <a:t>banlieue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258999" y="3267121"/>
            <a:ext cx="21936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i="1" dirty="0"/>
              <a:t>Vue aérienne oblique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ontierchaume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9140825" cy="685800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667443" y="33050"/>
            <a:ext cx="34765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00FF"/>
                </a:solidFill>
              </a:rPr>
              <a:t>Vue aérienne verticale (</a:t>
            </a:r>
            <a:r>
              <a:rPr lang="fr-FR" i="1" dirty="0" err="1">
                <a:solidFill>
                  <a:srgbClr val="0000FF"/>
                </a:solidFill>
              </a:rPr>
              <a:t>Géoportail</a:t>
            </a:r>
            <a:r>
              <a:rPr lang="fr-FR" i="1" dirty="0">
                <a:solidFill>
                  <a:srgbClr val="0000FF"/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ontierchaumeChâteauroux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71474"/>
            <a:ext cx="9144001" cy="611505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23572" y="2510189"/>
            <a:ext cx="139012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Châteauroux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581400" y="1537732"/>
            <a:ext cx="71045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Déols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0910" y="3968875"/>
            <a:ext cx="123321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err="1"/>
              <a:t>Saint-Maur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964791" y="5336846"/>
            <a:ext cx="151836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Le </a:t>
            </a:r>
            <a:r>
              <a:rPr lang="fr-FR" dirty="0" err="1"/>
              <a:t>Poinçonnet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442977" y="0"/>
            <a:ext cx="169894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err="1"/>
              <a:t>Montierchaume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20395" y="6486525"/>
            <a:ext cx="8892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u="sng" dirty="0"/>
              <a:t>La commune périurbaine de </a:t>
            </a:r>
            <a:r>
              <a:rPr lang="fr-FR" sz="1600" u="sng" dirty="0" err="1"/>
              <a:t>Montierchaume</a:t>
            </a:r>
            <a:r>
              <a:rPr lang="fr-FR" sz="1600" u="sng" dirty="0"/>
              <a:t> par rapport à l’agglomération (pôle urbain) de Châteauroux </a:t>
            </a:r>
          </a:p>
        </p:txBody>
      </p:sp>
      <p:sp>
        <p:nvSpPr>
          <p:cNvPr id="9" name="Ellipse 8"/>
          <p:cNvSpPr/>
          <p:nvPr/>
        </p:nvSpPr>
        <p:spPr>
          <a:xfrm>
            <a:off x="6375866" y="213936"/>
            <a:ext cx="1401126" cy="1171571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oogleEarthChateauroux26-09-2016Rout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088"/>
            <a:ext cx="9144000" cy="555307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50350" y="5999163"/>
            <a:ext cx="446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Agglomération de Châteauroux (</a:t>
            </a:r>
            <a:r>
              <a:rPr lang="fr-FR" dirty="0" err="1"/>
              <a:t>GoogleEarth</a:t>
            </a:r>
            <a:r>
              <a:rPr lang="fr-FR" dirty="0"/>
              <a:t>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423102" y="76756"/>
            <a:ext cx="1695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Montierchaume</a:t>
            </a:r>
            <a:endParaRPr lang="fr-FR" dirty="0"/>
          </a:p>
        </p:txBody>
      </p:sp>
      <p:sp>
        <p:nvSpPr>
          <p:cNvPr id="5" name="Ellipse 4"/>
          <p:cNvSpPr/>
          <p:nvPr/>
        </p:nvSpPr>
        <p:spPr>
          <a:xfrm>
            <a:off x="6790430" y="381878"/>
            <a:ext cx="1018041" cy="909164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rteChâteaurouxMontierchaum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23862"/>
            <a:ext cx="9144001" cy="601027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583481" y="35756"/>
            <a:ext cx="1695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Montierchaume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38421" y="6427984"/>
            <a:ext cx="7467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Carte du pôle urbain (agglomération) de Châteauroux (Source IGN, </a:t>
            </a:r>
            <a:r>
              <a:rPr lang="fr-FR" dirty="0" err="1"/>
              <a:t>Géoportail</a:t>
            </a:r>
            <a:r>
              <a:rPr lang="fr-FR" dirty="0"/>
              <a:t>)</a:t>
            </a:r>
          </a:p>
        </p:txBody>
      </p:sp>
      <p:sp>
        <p:nvSpPr>
          <p:cNvPr id="5" name="Ellipse 4"/>
          <p:cNvSpPr/>
          <p:nvPr/>
        </p:nvSpPr>
        <p:spPr>
          <a:xfrm>
            <a:off x="6118733" y="381878"/>
            <a:ext cx="1018041" cy="909164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erry-Bouy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55" y="0"/>
            <a:ext cx="8821090" cy="639222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868424" y="6392228"/>
            <a:ext cx="5973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Commune de </a:t>
            </a:r>
            <a:r>
              <a:rPr lang="fr-FR" dirty="0" err="1"/>
              <a:t>Berry-Bouy</a:t>
            </a:r>
            <a:r>
              <a:rPr lang="fr-FR" dirty="0"/>
              <a:t> à moins de 10 km de Bourges (Cher)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oogleEarthBourges26-09-2016Rout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9753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665797" y="5975350"/>
            <a:ext cx="4024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Agglomération de Bourges (</a:t>
            </a:r>
            <a:r>
              <a:rPr lang="fr-FR" dirty="0" err="1"/>
              <a:t>GoogleEarth</a:t>
            </a:r>
            <a:r>
              <a:rPr lang="fr-FR" dirty="0"/>
              <a:t>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14858" y="6119325"/>
            <a:ext cx="1230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Berry-Bouy</a:t>
            </a:r>
            <a:endParaRPr lang="fr-FR" dirty="0"/>
          </a:p>
        </p:txBody>
      </p:sp>
      <p:cxnSp>
        <p:nvCxnSpPr>
          <p:cNvPr id="6" name="Connecteur droit avec flèche 5"/>
          <p:cNvCxnSpPr/>
          <p:nvPr/>
        </p:nvCxnSpPr>
        <p:spPr>
          <a:xfrm rot="5400000" flipH="1" flipV="1">
            <a:off x="-1044464" y="4067317"/>
            <a:ext cx="3862627" cy="24139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rteBerry-BouyBourg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622" y="-1"/>
            <a:ext cx="8004176" cy="685800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5934662"/>
            <a:ext cx="1230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Berry-Bouy</a:t>
            </a:r>
            <a:endParaRPr lang="fr-FR" dirty="0"/>
          </a:p>
        </p:txBody>
      </p:sp>
      <p:cxnSp>
        <p:nvCxnSpPr>
          <p:cNvPr id="4" name="Connecteur droit avec flèche 3"/>
          <p:cNvCxnSpPr/>
          <p:nvPr/>
        </p:nvCxnSpPr>
        <p:spPr>
          <a:xfrm rot="5400000" flipH="1" flipV="1">
            <a:off x="-435722" y="3794455"/>
            <a:ext cx="3526749" cy="112299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0" y="881687"/>
            <a:ext cx="13643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Carte du pôle urbain de Bourges (source IGN </a:t>
            </a:r>
            <a:r>
              <a:rPr lang="fr-FR" dirty="0" err="1"/>
              <a:t>Géoportail</a:t>
            </a:r>
            <a:r>
              <a:rPr lang="fr-FR" dirty="0"/>
              <a:t>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8976"/>
            <a:ext cx="8229600" cy="686955"/>
          </a:xfrm>
        </p:spPr>
        <p:txBody>
          <a:bodyPr>
            <a:normAutofit fontScale="90000"/>
          </a:bodyPr>
          <a:lstStyle/>
          <a:p>
            <a:r>
              <a:rPr lang="fr-FR" dirty="0"/>
              <a:t>Calendrier S2-S8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CABD27A-1F86-C04C-BC50-E9206E155198}"/>
              </a:ext>
            </a:extLst>
          </p:cNvPr>
          <p:cNvSpPr txBox="1"/>
          <p:nvPr/>
        </p:nvSpPr>
        <p:spPr>
          <a:xfrm>
            <a:off x="315532" y="1043189"/>
            <a:ext cx="3257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dirty="0"/>
              <a:t>Calendrier de l’INSPE de Bourges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6A88E851-A65B-FE51-3161-B69C368F79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1429680"/>
              </p:ext>
            </p:extLst>
          </p:nvPr>
        </p:nvGraphicFramePr>
        <p:xfrm>
          <a:off x="609601" y="1619780"/>
          <a:ext cx="8077201" cy="49760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2261">
                  <a:extLst>
                    <a:ext uri="{9D8B030D-6E8A-4147-A177-3AD203B41FA5}">
                      <a16:colId xmlns:a16="http://schemas.microsoft.com/office/drawing/2014/main" val="2862405686"/>
                    </a:ext>
                  </a:extLst>
                </a:gridCol>
                <a:gridCol w="889022">
                  <a:extLst>
                    <a:ext uri="{9D8B030D-6E8A-4147-A177-3AD203B41FA5}">
                      <a16:colId xmlns:a16="http://schemas.microsoft.com/office/drawing/2014/main" val="653394974"/>
                    </a:ext>
                  </a:extLst>
                </a:gridCol>
                <a:gridCol w="2008559">
                  <a:extLst>
                    <a:ext uri="{9D8B030D-6E8A-4147-A177-3AD203B41FA5}">
                      <a16:colId xmlns:a16="http://schemas.microsoft.com/office/drawing/2014/main" val="2662624875"/>
                    </a:ext>
                  </a:extLst>
                </a:gridCol>
                <a:gridCol w="1856533">
                  <a:extLst>
                    <a:ext uri="{9D8B030D-6E8A-4147-A177-3AD203B41FA5}">
                      <a16:colId xmlns:a16="http://schemas.microsoft.com/office/drawing/2014/main" val="683576183"/>
                    </a:ext>
                  </a:extLst>
                </a:gridCol>
                <a:gridCol w="1524389">
                  <a:extLst>
                    <a:ext uri="{9D8B030D-6E8A-4147-A177-3AD203B41FA5}">
                      <a16:colId xmlns:a16="http://schemas.microsoft.com/office/drawing/2014/main" val="1783515384"/>
                    </a:ext>
                  </a:extLst>
                </a:gridCol>
                <a:gridCol w="1286437">
                  <a:extLst>
                    <a:ext uri="{9D8B030D-6E8A-4147-A177-3AD203B41FA5}">
                      <a16:colId xmlns:a16="http://schemas.microsoft.com/office/drawing/2014/main" val="3962104602"/>
                    </a:ext>
                  </a:extLst>
                </a:gridCol>
              </a:tblGrid>
              <a:tr h="373632"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 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Date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Thématiques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Thème(s) du progr. de cycle 3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Notions principales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Domaine professionnel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572079765"/>
                  </a:ext>
                </a:extLst>
              </a:tr>
              <a:tr h="747263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TD1</a:t>
                      </a:r>
                      <a:endParaRPr lang="fr-US" sz="12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 23/01/2024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matin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  <a:effectLst/>
                        </a:rPr>
                        <a:t>Découper l’espace : le paysage et la carte en géographie</a:t>
                      </a:r>
                      <a:endParaRPr lang="fr-US" sz="1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>
                          <a:effectLst/>
                        </a:rPr>
                        <a:t>(Espace en cycle 2)</a:t>
                      </a:r>
                      <a:endParaRPr lang="fr-US" sz="1200" b="0">
                        <a:effectLst/>
                      </a:endParaRPr>
                    </a:p>
                    <a:p>
                      <a:r>
                        <a:rPr lang="fr-FR" sz="1200" b="0">
                          <a:effectLst/>
                        </a:rPr>
                        <a:t>Découvrir le(s) lieu(x) où j’habite</a:t>
                      </a:r>
                      <a:endParaRPr lang="fr-US" sz="1200" b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>
                          <a:effectLst/>
                        </a:rPr>
                        <a:t>Habiter</a:t>
                      </a:r>
                      <a:endParaRPr lang="fr-US" sz="1200" b="0">
                        <a:effectLst/>
                      </a:endParaRPr>
                    </a:p>
                    <a:p>
                      <a:r>
                        <a:rPr lang="fr-FR" sz="1200" b="0">
                          <a:effectLst/>
                        </a:rPr>
                        <a:t>Paysage</a:t>
                      </a:r>
                      <a:endParaRPr lang="fr-US" sz="1200" b="0">
                        <a:effectLst/>
                      </a:endParaRPr>
                    </a:p>
                    <a:p>
                      <a:r>
                        <a:rPr lang="fr-FR" sz="1200" b="0">
                          <a:effectLst/>
                        </a:rPr>
                        <a:t>Carte</a:t>
                      </a:r>
                      <a:endParaRPr lang="fr-US" sz="1200" b="0">
                        <a:effectLst/>
                      </a:endParaRPr>
                    </a:p>
                    <a:p>
                      <a:r>
                        <a:rPr lang="fr-FR" sz="1200" b="0">
                          <a:effectLst/>
                        </a:rPr>
                        <a:t>(Échelle)</a:t>
                      </a:r>
                      <a:endParaRPr lang="fr-US" sz="1200" b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</a:rPr>
                        <a:t>Analyse de paysages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2215934640"/>
                  </a:ext>
                </a:extLst>
              </a:tr>
              <a:tr h="1120895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FFFF00"/>
                          </a:solidFill>
                          <a:effectLst/>
                        </a:rPr>
                        <a:t>TD2</a:t>
                      </a:r>
                      <a:endParaRPr lang="fr-US" sz="12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J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25/01/2024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matin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rgbClr val="0432FF"/>
                          </a:solidFill>
                          <a:effectLst/>
                        </a:rPr>
                        <a:t>Habiter la ville / un lieu touristique</a:t>
                      </a:r>
                      <a:endParaRPr lang="fr-US" sz="1200" b="1" dirty="0">
                        <a:solidFill>
                          <a:srgbClr val="0432FF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</a:rPr>
                        <a:t>Se loger, travailler, avoir des loisirs, se cultiver en France (dans des espaces urbains et dans un espace touristique)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</a:rPr>
                        <a:t>Zonage en aires urbaines</a:t>
                      </a:r>
                      <a:endParaRPr lang="fr-US" sz="1200" b="1" dirty="0">
                        <a:effectLst/>
                      </a:endParaRPr>
                    </a:p>
                    <a:p>
                      <a:r>
                        <a:rPr lang="fr-FR" sz="1200" b="1" dirty="0">
                          <a:effectLst/>
                        </a:rPr>
                        <a:t>Centre-ville, banlieue, couronne périurbaine</a:t>
                      </a:r>
                      <a:endParaRPr lang="fr-US" sz="1200" b="1" dirty="0">
                        <a:effectLst/>
                      </a:endParaRPr>
                    </a:p>
                    <a:p>
                      <a:r>
                        <a:rPr lang="fr-FR" sz="1200" b="1" dirty="0">
                          <a:effectLst/>
                        </a:rPr>
                        <a:t>Tourisme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Analyse de cartes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Scénario de séance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3858097338"/>
                  </a:ext>
                </a:extLst>
              </a:tr>
              <a:tr h="679330"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TD3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J 1/02/2024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matin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>
                          <a:effectLst/>
                        </a:rPr>
                        <a:t>Consommer/produire</a:t>
                      </a:r>
                      <a:endParaRPr lang="fr-US" sz="12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Consommer (satisfaire ses besoins en eau, en aliments, en énergie)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Production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Consommation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Échelle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Étude d’un dossier documentaire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463560616"/>
                  </a:ext>
                </a:extLst>
              </a:tr>
              <a:tr h="560448"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TD4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 12/03/2024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matin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>
                          <a:effectLst/>
                        </a:rPr>
                        <a:t>Se déplacer </a:t>
                      </a:r>
                      <a:endParaRPr lang="fr-US" sz="12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</a:rPr>
                        <a:t>Se déplacer en France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Mobilité, 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Réseau, transport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(Migration)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Utilisation d’application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4169825051"/>
                  </a:ext>
                </a:extLst>
              </a:tr>
              <a:tr h="747263"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TD5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J 21/03/2024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matin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>
                          <a:effectLst/>
                        </a:rPr>
                        <a:t>Communiquer</a:t>
                      </a:r>
                      <a:endParaRPr lang="fr-US" sz="12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Communiquer d’un bout à l’autre du monde grâce à l’Internet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Communication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Réseau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Internet/Web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Fabrication d’une séquence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063741872"/>
                  </a:ext>
                </a:extLst>
              </a:tr>
              <a:tr h="747263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</a:rPr>
                        <a:t>TD6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J 28/03/2024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Fin matinée /début après-midi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</a:rPr>
                        <a:t>Mieux habiter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Mieux habiter (la nature en ville, recycler, habiter un éco-quartier)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Ville durable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Recyclage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Prospective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</a:rPr>
                        <a:t>Construction d’une évaluation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3031203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6295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EvolutionPopulationMontierchaum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9" y="0"/>
            <a:ext cx="3569069" cy="3544456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787155" y="1889328"/>
            <a:ext cx="1945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MONTIERCHAUME</a:t>
            </a:r>
          </a:p>
        </p:txBody>
      </p:sp>
      <p:pic>
        <p:nvPicPr>
          <p:cNvPr id="13" name="Image 12" descr="EvolutionPopulationLePoinçonnet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9" y="3460532"/>
            <a:ext cx="3569069" cy="354445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62315" y="5403616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 POINCONNET</a:t>
            </a:r>
          </a:p>
        </p:txBody>
      </p:sp>
      <p:pic>
        <p:nvPicPr>
          <p:cNvPr id="15" name="Image 14" descr="EvolutionPopulationBerry-Bouy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405" y="0"/>
            <a:ext cx="3592484" cy="3543628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6386571" y="1889328"/>
            <a:ext cx="1379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BERRY-BOUY</a:t>
            </a:r>
          </a:p>
        </p:txBody>
      </p:sp>
      <p:pic>
        <p:nvPicPr>
          <p:cNvPr id="17" name="Image 16" descr="EvolutionPopulationFussy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4190" y="3481480"/>
            <a:ext cx="3446698" cy="3470801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5898759" y="540361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FUSSY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643968" y="2839042"/>
            <a:ext cx="19302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Evolution de la population dans quatre communes de l’Indre et du Cher proches de Châteauroux et de Bourges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6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C) Les notions en jeu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78" y="687824"/>
            <a:ext cx="8921721" cy="5482352"/>
          </a:xfrm>
        </p:spPr>
        <p:txBody>
          <a:bodyPr>
            <a:normAutofit/>
          </a:bodyPr>
          <a:lstStyle/>
          <a:p>
            <a:pPr marL="514350" indent="-514350" algn="just">
              <a:buAutoNum type="arabicPeriod"/>
            </a:pPr>
            <a:r>
              <a:rPr lang="fr-FR" u="sng" dirty="0"/>
              <a:t>« dans des espaces urbains »</a:t>
            </a:r>
          </a:p>
          <a:p>
            <a:pPr>
              <a:buNone/>
            </a:pPr>
            <a:r>
              <a:rPr lang="fr-FR" b="1" dirty="0"/>
              <a:t>Le poids du phénomène urbain</a:t>
            </a:r>
          </a:p>
          <a:p>
            <a:pPr marL="17463" indent="-17463">
              <a:buFontTx/>
              <a:buChar char="-"/>
            </a:pPr>
            <a:r>
              <a:rPr lang="fr-FR" dirty="0"/>
              <a:t>Un </a:t>
            </a:r>
            <a:r>
              <a:rPr lang="fr-FR" b="1" dirty="0">
                <a:solidFill>
                  <a:srgbClr val="0000FF"/>
                </a:solidFill>
              </a:rPr>
              <a:t>taux d’urbanisation </a:t>
            </a:r>
            <a:r>
              <a:rPr lang="fr-FR" dirty="0"/>
              <a:t>stabilisé depuis 1975 aux alentours de </a:t>
            </a:r>
            <a:r>
              <a:rPr lang="fr-FR" b="1" dirty="0"/>
              <a:t>75</a:t>
            </a:r>
            <a:r>
              <a:rPr lang="fr-FR" dirty="0"/>
              <a:t>-80% (3/4 Français en ville) (72% UE)</a:t>
            </a:r>
          </a:p>
          <a:p>
            <a:pPr>
              <a:buFontTx/>
              <a:buChar char="-"/>
            </a:pPr>
            <a:r>
              <a:rPr lang="fr-FR" dirty="0"/>
              <a:t>Le </a:t>
            </a:r>
            <a:r>
              <a:rPr lang="fr-FR" b="1" dirty="0">
                <a:solidFill>
                  <a:srgbClr val="0000FF"/>
                </a:solidFill>
              </a:rPr>
              <a:t>zonage en aires urbaines </a:t>
            </a:r>
            <a:r>
              <a:rPr lang="fr-FR" dirty="0"/>
              <a:t>(2010)</a:t>
            </a:r>
          </a:p>
          <a:p>
            <a:pPr>
              <a:buNone/>
            </a:pPr>
            <a:r>
              <a:rPr lang="fr-FR" sz="3000" dirty="0"/>
              <a:t>75% des communes rurales sous l’influence des villes</a:t>
            </a:r>
          </a:p>
          <a:p>
            <a:pPr>
              <a:buNone/>
            </a:pPr>
            <a:endParaRPr lang="fr-FR" b="1" dirty="0"/>
          </a:p>
          <a:p>
            <a:pPr marL="0" indent="0" algn="just">
              <a:buNone/>
            </a:pP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617E3FFD-1D06-0648-8945-8C6F82F6F8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804676"/>
              </p:ext>
            </p:extLst>
          </p:nvPr>
        </p:nvGraphicFramePr>
        <p:xfrm>
          <a:off x="125940" y="4007804"/>
          <a:ext cx="8941966" cy="2472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5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6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9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7292">
                <a:tc>
                  <a:txBody>
                    <a:bodyPr/>
                    <a:lstStyle/>
                    <a:p>
                      <a:r>
                        <a:rPr lang="fr-FR" dirty="0"/>
                        <a:t>communes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En % de la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En % du nombre</a:t>
                      </a:r>
                      <a:r>
                        <a:rPr lang="fr-FR" baseline="0" dirty="0"/>
                        <a:t> de communes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5016">
                <a:tc>
                  <a:txBody>
                    <a:bodyPr/>
                    <a:lstStyle/>
                    <a:p>
                      <a:r>
                        <a:rPr lang="fr-FR" b="1" dirty="0"/>
                        <a:t>Aires urbaines (pôle urbain + couronne urbaine)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0432FF"/>
                          </a:solidFill>
                        </a:rPr>
                        <a:t>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0432FF"/>
                          </a:solidFill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5016">
                <a:tc>
                  <a:txBody>
                    <a:bodyPr/>
                    <a:lstStyle/>
                    <a:p>
                      <a:r>
                        <a:rPr lang="fr-FR" b="1" dirty="0"/>
                        <a:t>Communes </a:t>
                      </a:r>
                      <a:r>
                        <a:rPr lang="fr-FR" b="1" dirty="0" err="1"/>
                        <a:t>multipolarisées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0432FF"/>
                          </a:solidFill>
                        </a:rPr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0432FF"/>
                          </a:solidFill>
                        </a:rPr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5016">
                <a:tc>
                  <a:txBody>
                    <a:bodyPr/>
                    <a:lstStyle/>
                    <a:p>
                      <a:r>
                        <a:rPr lang="fr-FR" b="1" dirty="0"/>
                        <a:t>Communes isolées </a:t>
                      </a:r>
                      <a:r>
                        <a:rPr lang="fr-FR" dirty="0"/>
                        <a:t>(dont 230 petites villes)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0432FF"/>
                          </a:solidFill>
                        </a:rPr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0432FF"/>
                          </a:solidFill>
                        </a:rPr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246D6158-E914-954A-9F90-1A5E10AE589E}"/>
              </a:ext>
            </a:extLst>
          </p:cNvPr>
          <p:cNvSpPr txBox="1"/>
          <p:nvPr/>
        </p:nvSpPr>
        <p:spPr>
          <a:xfrm>
            <a:off x="125941" y="6506349"/>
            <a:ext cx="8941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Voir définitions  </a:t>
            </a:r>
            <a:r>
              <a:rPr lang="fr-FR" sz="1400" i="1" dirty="0" err="1"/>
              <a:t>olus</a:t>
            </a:r>
            <a:r>
              <a:rPr lang="fr-FR" sz="1400" i="1" dirty="0"/>
              <a:t> haut: aires urbaines (pôle </a:t>
            </a:r>
            <a:r>
              <a:rPr lang="fr-FR" sz="1400" i="1" dirty="0" err="1"/>
              <a:t>urbain+couronne</a:t>
            </a:r>
            <a:r>
              <a:rPr lang="fr-FR" sz="1400" i="1" dirty="0"/>
              <a:t> urbaine), communes </a:t>
            </a:r>
            <a:r>
              <a:rPr lang="fr-FR" sz="1400" i="1" dirty="0" err="1"/>
              <a:t>multipolarisées</a:t>
            </a:r>
            <a:r>
              <a:rPr lang="fr-FR" sz="1400" i="1" dirty="0"/>
              <a:t> et isolées</a:t>
            </a:r>
          </a:p>
        </p:txBody>
      </p:sp>
    </p:spTree>
    <p:extLst>
      <p:ext uri="{BB962C8B-B14F-4D97-AF65-F5344CB8AC3E}">
        <p14:creationId xmlns:p14="http://schemas.microsoft.com/office/powerpoint/2010/main" val="145416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6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C) Les notions en jeu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79" y="687824"/>
            <a:ext cx="8827266" cy="5482352"/>
          </a:xfrm>
        </p:spPr>
        <p:txBody>
          <a:bodyPr>
            <a:normAutofit/>
          </a:bodyPr>
          <a:lstStyle/>
          <a:p>
            <a:pPr marL="514350" indent="-514350" algn="just">
              <a:buAutoNum type="arabicPeriod"/>
            </a:pPr>
            <a:r>
              <a:rPr lang="fr-FR" u="sng" dirty="0"/>
              <a:t>« dans des espaces urbains »</a:t>
            </a:r>
          </a:p>
          <a:p>
            <a:pPr>
              <a:buNone/>
            </a:pPr>
            <a:r>
              <a:rPr lang="fr-FR" b="1" dirty="0"/>
              <a:t>La centralité urbaine : les villes attirent avec leurs services</a:t>
            </a:r>
          </a:p>
          <a:p>
            <a:pPr marL="0" indent="0" algn="just">
              <a:buNone/>
            </a:pP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  <p:pic>
        <p:nvPicPr>
          <p:cNvPr id="5" name="Image 4" descr="ExoAireInfluenceExempleScolaireVillesCMHat2010-100.jpg">
            <a:extLst>
              <a:ext uri="{FF2B5EF4-FFF2-40B4-BE49-F238E27FC236}">
                <a16:creationId xmlns:a16="http://schemas.microsoft.com/office/drawing/2014/main" id="{8D2629A2-0048-B74D-8336-2A08BB7AC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1" y="1787180"/>
            <a:ext cx="6502400" cy="45910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8AB1227-4461-A54B-8D5A-99AF0B8661A2}"/>
              </a:ext>
            </a:extLst>
          </p:cNvPr>
          <p:cNvSpPr txBox="1"/>
          <p:nvPr/>
        </p:nvSpPr>
        <p:spPr>
          <a:xfrm>
            <a:off x="110605" y="6378230"/>
            <a:ext cx="8938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 parcours géographique d’un jeune au cours de ses études : le poids de la centralité urbaine</a:t>
            </a:r>
          </a:p>
        </p:txBody>
      </p:sp>
    </p:spTree>
    <p:extLst>
      <p:ext uri="{BB962C8B-B14F-4D97-AF65-F5344CB8AC3E}">
        <p14:creationId xmlns:p14="http://schemas.microsoft.com/office/powerpoint/2010/main" val="223478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6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C) Les notions en jeu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79" y="687824"/>
            <a:ext cx="8686800" cy="5482352"/>
          </a:xfrm>
        </p:spPr>
        <p:txBody>
          <a:bodyPr>
            <a:normAutofit/>
          </a:bodyPr>
          <a:lstStyle/>
          <a:p>
            <a:pPr marL="514350" indent="-514350" algn="just">
              <a:buAutoNum type="arabicPeriod"/>
            </a:pPr>
            <a:r>
              <a:rPr lang="fr-FR" u="sng" dirty="0"/>
              <a:t>« dans des espaces urbains »</a:t>
            </a:r>
          </a:p>
          <a:p>
            <a:pPr>
              <a:buNone/>
            </a:pPr>
            <a:r>
              <a:rPr lang="fr-FR" b="1" dirty="0"/>
              <a:t>Les aires d’influence, les réseaux urbains</a:t>
            </a:r>
          </a:p>
          <a:p>
            <a:pPr marL="0" indent="0" algn="just">
              <a:buNone/>
            </a:pP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9F7A562-A3E7-524F-8C35-FD680E0B1B2F}"/>
              </a:ext>
            </a:extLst>
          </p:cNvPr>
          <p:cNvSpPr txBox="1"/>
          <p:nvPr/>
        </p:nvSpPr>
        <p:spPr>
          <a:xfrm>
            <a:off x="4896108" y="2921168"/>
            <a:ext cx="33310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Les </a:t>
            </a:r>
            <a:r>
              <a:rPr lang="fr-FR" sz="2000" b="1" dirty="0">
                <a:solidFill>
                  <a:srgbClr val="0000FF"/>
                </a:solidFill>
              </a:rPr>
              <a:t>villes</a:t>
            </a:r>
            <a:r>
              <a:rPr lang="fr-FR" sz="2000" dirty="0"/>
              <a:t> tissent des relations entre elles et forment des </a:t>
            </a:r>
            <a:r>
              <a:rPr lang="fr-FR" sz="2000" b="1" dirty="0">
                <a:solidFill>
                  <a:srgbClr val="FF0000"/>
                </a:solidFill>
              </a:rPr>
              <a:t>réseaux urbains</a:t>
            </a:r>
            <a:r>
              <a:rPr lang="fr-FR" sz="2000" b="1" dirty="0">
                <a:solidFill>
                  <a:srgbClr val="0000FF"/>
                </a:solidFill>
              </a:rPr>
              <a:t> hiérarchisés</a:t>
            </a:r>
            <a:r>
              <a:rPr lang="fr-FR" sz="2000" dirty="0"/>
              <a:t>.</a:t>
            </a:r>
          </a:p>
          <a:p>
            <a:endParaRPr lang="fr-FR" sz="2000" dirty="0"/>
          </a:p>
          <a:p>
            <a:r>
              <a:rPr lang="fr-FR" sz="2000" dirty="0"/>
              <a:t>Un </a:t>
            </a:r>
            <a:r>
              <a:rPr lang="fr-FR" sz="2000" b="1" dirty="0"/>
              <a:t>réseau</a:t>
            </a:r>
            <a:r>
              <a:rPr lang="fr-FR" sz="2000" dirty="0"/>
              <a:t> est un </a:t>
            </a:r>
            <a:r>
              <a:rPr lang="fr-FR" sz="2000" b="1" dirty="0"/>
              <a:t>ensemble de points </a:t>
            </a:r>
            <a:r>
              <a:rPr lang="fr-FR" sz="2000" dirty="0"/>
              <a:t>(« </a:t>
            </a:r>
            <a:r>
              <a:rPr lang="fr-FR" sz="2000" dirty="0">
                <a:solidFill>
                  <a:srgbClr val="0432FF"/>
                </a:solidFill>
              </a:rPr>
              <a:t>pôles</a:t>
            </a:r>
            <a:r>
              <a:rPr lang="fr-FR" sz="2000" dirty="0"/>
              <a:t> ») </a:t>
            </a:r>
            <a:r>
              <a:rPr lang="fr-FR" sz="2000" b="1" dirty="0"/>
              <a:t>reliés par des lignes </a:t>
            </a:r>
            <a:r>
              <a:rPr lang="fr-FR" sz="2000" dirty="0"/>
              <a:t>(« </a:t>
            </a:r>
            <a:r>
              <a:rPr lang="fr-FR" sz="2000" dirty="0">
                <a:solidFill>
                  <a:srgbClr val="0432FF"/>
                </a:solidFill>
              </a:rPr>
              <a:t>axes</a:t>
            </a:r>
            <a:r>
              <a:rPr lang="fr-FR" sz="2000" dirty="0"/>
              <a:t> » où circulent des « </a:t>
            </a:r>
            <a:r>
              <a:rPr lang="fr-FR" sz="2000" dirty="0">
                <a:solidFill>
                  <a:srgbClr val="0432FF"/>
                </a:solidFill>
              </a:rPr>
              <a:t>flux </a:t>
            </a:r>
            <a:r>
              <a:rPr lang="fr-FR" sz="2000" dirty="0"/>
              <a:t>»).</a:t>
            </a:r>
          </a:p>
        </p:txBody>
      </p:sp>
      <p:pic>
        <p:nvPicPr>
          <p:cNvPr id="9" name="Image 8" descr="DocPhotGeoFrance8096-2013-150.jpg">
            <a:extLst>
              <a:ext uri="{FF2B5EF4-FFF2-40B4-BE49-F238E27FC236}">
                <a16:creationId xmlns:a16="http://schemas.microsoft.com/office/drawing/2014/main" id="{A29DFBB1-678A-4047-B7BD-CFE72EBD2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49" y="1827530"/>
            <a:ext cx="4212180" cy="503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8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6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C) Les notions en jeu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78" y="687824"/>
            <a:ext cx="8921721" cy="6170176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fr-FR" dirty="0"/>
              <a:t>2. </a:t>
            </a:r>
            <a:r>
              <a:rPr lang="fr-FR" u="sng" dirty="0"/>
              <a:t>« dans un espace touristique »</a:t>
            </a:r>
          </a:p>
          <a:p>
            <a:pPr>
              <a:buNone/>
            </a:pPr>
            <a:r>
              <a:rPr lang="fr-FR" b="1" dirty="0"/>
              <a:t>Qu’est-ce que le tourisme ?</a:t>
            </a:r>
          </a:p>
          <a:p>
            <a:pPr algn="just">
              <a:spcBef>
                <a:spcPts val="1968"/>
              </a:spcBef>
            </a:pPr>
            <a:r>
              <a:rPr lang="fr-FR" dirty="0"/>
              <a:t>Un mot qui vient de l’anglais (XIXème) et désigne une pratique d’origine aristocratique (« grand tour ») devenu majoritaire (« de masse »)</a:t>
            </a:r>
          </a:p>
          <a:p>
            <a:pPr algn="just">
              <a:spcBef>
                <a:spcPts val="1968"/>
              </a:spcBef>
            </a:pPr>
            <a:r>
              <a:rPr lang="fr-FR" dirty="0"/>
              <a:t>Le tourisme implique </a:t>
            </a:r>
            <a:r>
              <a:rPr lang="fr-FR" b="1" dirty="0"/>
              <a:t>une mobilité temporaire hors du domicile à des fins de loisirs.</a:t>
            </a:r>
            <a:endParaRPr lang="fr-FR" dirty="0"/>
          </a:p>
          <a:p>
            <a:pPr algn="just">
              <a:spcBef>
                <a:spcPts val="1968"/>
              </a:spcBef>
            </a:pPr>
            <a:r>
              <a:rPr lang="fr-FR" dirty="0"/>
              <a:t>Le tourisme est « </a:t>
            </a:r>
            <a:r>
              <a:rPr lang="fr-FR" i="1" dirty="0">
                <a:solidFill>
                  <a:srgbClr val="0000FF"/>
                </a:solidFill>
              </a:rPr>
              <a:t>un </a:t>
            </a:r>
            <a:r>
              <a:rPr lang="fr-FR" b="1" i="1" dirty="0">
                <a:solidFill>
                  <a:srgbClr val="0000FF"/>
                </a:solidFill>
              </a:rPr>
              <a:t>système d’acteurs, de pratiques et d’espaces</a:t>
            </a:r>
            <a:r>
              <a:rPr lang="fr-FR" i="1" dirty="0">
                <a:solidFill>
                  <a:srgbClr val="0000FF"/>
                </a:solidFill>
              </a:rPr>
              <a:t> qui participent de la « </a:t>
            </a:r>
            <a:r>
              <a:rPr lang="fr-FR" b="1" i="1" dirty="0">
                <a:solidFill>
                  <a:srgbClr val="0000FF"/>
                </a:solidFill>
              </a:rPr>
              <a:t>recréation » des individu</a:t>
            </a:r>
            <a:r>
              <a:rPr lang="fr-FR" i="1" dirty="0">
                <a:solidFill>
                  <a:srgbClr val="0000FF"/>
                </a:solidFill>
              </a:rPr>
              <a:t>s par </a:t>
            </a:r>
            <a:r>
              <a:rPr lang="fr-FR" b="1" i="1" dirty="0">
                <a:solidFill>
                  <a:srgbClr val="0000FF"/>
                </a:solidFill>
              </a:rPr>
              <a:t>le déplacement</a:t>
            </a:r>
            <a:r>
              <a:rPr lang="fr-FR" i="1" dirty="0">
                <a:solidFill>
                  <a:srgbClr val="0000FF"/>
                </a:solidFill>
              </a:rPr>
              <a:t> et </a:t>
            </a:r>
            <a:r>
              <a:rPr lang="fr-FR" b="1" i="1" dirty="0">
                <a:solidFill>
                  <a:srgbClr val="0000FF"/>
                </a:solidFill>
              </a:rPr>
              <a:t>l’habiter temporaire</a:t>
            </a:r>
            <a:r>
              <a:rPr lang="fr-FR" i="1" dirty="0">
                <a:solidFill>
                  <a:srgbClr val="0000FF"/>
                </a:solidFill>
              </a:rPr>
              <a:t> hors des lieux du quotidien</a:t>
            </a:r>
            <a:r>
              <a:rPr lang="fr-FR" dirty="0"/>
              <a:t> » (Rémy </a:t>
            </a:r>
            <a:r>
              <a:rPr lang="fr-FR" dirty="0" err="1"/>
              <a:t>Knafou</a:t>
            </a:r>
            <a:r>
              <a:rPr lang="fr-FR" dirty="0"/>
              <a:t>). </a:t>
            </a:r>
            <a:endParaRPr lang="fr-FR" sz="2800" dirty="0"/>
          </a:p>
          <a:p>
            <a:pPr marL="0" indent="0" algn="just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586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6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C) Les notions en jeu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7824"/>
            <a:ext cx="9143999" cy="617017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fr-FR" dirty="0"/>
              <a:t>2. </a:t>
            </a:r>
            <a:r>
              <a:rPr lang="fr-FR" u="sng" dirty="0"/>
              <a:t>« dans un espace touristique »</a:t>
            </a:r>
          </a:p>
          <a:p>
            <a:pPr>
              <a:buNone/>
            </a:pPr>
            <a:r>
              <a:rPr lang="fr-FR" b="1" dirty="0"/>
              <a:t>Une activité économique majeure</a:t>
            </a:r>
          </a:p>
          <a:p>
            <a:pPr marL="268288" indent="-268288" algn="just">
              <a:buNone/>
            </a:pPr>
            <a:r>
              <a:rPr lang="fr-FR" dirty="0"/>
              <a:t>• plus de </a:t>
            </a:r>
            <a:r>
              <a:rPr lang="fr-FR" b="1" dirty="0">
                <a:solidFill>
                  <a:srgbClr val="0000FF"/>
                </a:solidFill>
              </a:rPr>
              <a:t>80 M de touristes</a:t>
            </a:r>
            <a:r>
              <a:rPr lang="fr-FR" b="1" dirty="0"/>
              <a:t> </a:t>
            </a:r>
            <a:r>
              <a:rPr lang="fr-FR" dirty="0"/>
              <a:t>en France dont 45 M de longs séjours (4 jours ou plus) avec 80% d’Européens (dont 20% de Français)</a:t>
            </a:r>
          </a:p>
          <a:p>
            <a:pPr marL="268288" indent="-268288" algn="just">
              <a:buNone/>
            </a:pPr>
            <a:r>
              <a:rPr lang="fr-FR" dirty="0"/>
              <a:t>• La France : </a:t>
            </a:r>
            <a:r>
              <a:rPr lang="fr-FR" b="1" dirty="0">
                <a:solidFill>
                  <a:srgbClr val="0000FF"/>
                </a:solidFill>
              </a:rPr>
              <a:t>1</a:t>
            </a:r>
            <a:r>
              <a:rPr lang="fr-FR" b="1" baseline="30000" dirty="0">
                <a:solidFill>
                  <a:srgbClr val="0000FF"/>
                </a:solidFill>
              </a:rPr>
              <a:t>ère</a:t>
            </a:r>
            <a:r>
              <a:rPr lang="fr-FR" b="1" dirty="0">
                <a:solidFill>
                  <a:srgbClr val="0000FF"/>
                </a:solidFill>
              </a:rPr>
              <a:t> destination mondiale, 3</a:t>
            </a:r>
            <a:r>
              <a:rPr lang="fr-FR" b="1" baseline="30000" dirty="0">
                <a:solidFill>
                  <a:srgbClr val="0000FF"/>
                </a:solidFill>
              </a:rPr>
              <a:t>ème</a:t>
            </a:r>
            <a:r>
              <a:rPr lang="fr-FR" b="1" dirty="0">
                <a:solidFill>
                  <a:srgbClr val="0000FF"/>
                </a:solidFill>
              </a:rPr>
              <a:t> activité touristique mondiale </a:t>
            </a:r>
            <a:r>
              <a:rPr lang="fr-FR" dirty="0"/>
              <a:t>(10 MM euros, 7% PIB)</a:t>
            </a:r>
          </a:p>
          <a:p>
            <a:pPr marL="268288" indent="-268288" algn="just">
              <a:buNone/>
            </a:pPr>
            <a:r>
              <a:rPr lang="fr-FR" dirty="0"/>
              <a:t>• </a:t>
            </a:r>
            <a:r>
              <a:rPr lang="fr-FR" dirty="0">
                <a:solidFill>
                  <a:srgbClr val="0000FF"/>
                </a:solidFill>
              </a:rPr>
              <a:t>0,8 M </a:t>
            </a:r>
            <a:r>
              <a:rPr lang="fr-FR" b="1" dirty="0">
                <a:solidFill>
                  <a:srgbClr val="0000FF"/>
                </a:solidFill>
              </a:rPr>
              <a:t>emplois directs</a:t>
            </a:r>
            <a:r>
              <a:rPr lang="fr-FR" dirty="0"/>
              <a:t> + 2M emplois </a:t>
            </a:r>
            <a:r>
              <a:rPr lang="fr-FR" b="1" dirty="0"/>
              <a:t>indirects</a:t>
            </a:r>
          </a:p>
          <a:p>
            <a:pPr marL="268288" indent="-268288" algn="just"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0432FF"/>
                </a:solidFill>
              </a:rPr>
              <a:t>des espaces productifs organisés </a:t>
            </a:r>
            <a:r>
              <a:rPr lang="fr-FR" dirty="0"/>
              <a:t>avec des </a:t>
            </a:r>
            <a:r>
              <a:rPr lang="fr-FR" b="1" dirty="0">
                <a:solidFill>
                  <a:srgbClr val="0432FF"/>
                </a:solidFill>
              </a:rPr>
              <a:t>acteurs multiples</a:t>
            </a:r>
            <a:r>
              <a:rPr lang="fr-FR" dirty="0"/>
              <a:t> : touristes, entreprises du secteur touristique, acteurs institutionnels (Etat, collectivités territoriales), habitants sédentaires</a:t>
            </a:r>
          </a:p>
          <a:p>
            <a:pPr marL="268288" indent="-268288" algn="just">
              <a:buNone/>
            </a:pPr>
            <a:endParaRPr lang="fr-FR" b="1" dirty="0"/>
          </a:p>
          <a:p>
            <a:pPr marL="0" indent="0" algn="just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373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6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C) Les notions en jeu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78" y="613180"/>
            <a:ext cx="8921721" cy="617017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dirty="0"/>
              <a:t>2. </a:t>
            </a:r>
            <a:r>
              <a:rPr lang="fr-FR" u="sng" dirty="0"/>
              <a:t>« dans un espace touristique »</a:t>
            </a:r>
          </a:p>
          <a:p>
            <a:pPr>
              <a:buNone/>
            </a:pPr>
            <a:r>
              <a:rPr lang="fr-FR" b="1" dirty="0"/>
              <a:t>Différents types de tourisme</a:t>
            </a:r>
          </a:p>
          <a:p>
            <a:pPr marL="268288" indent="-268288" algn="just">
              <a:buNone/>
            </a:pPr>
            <a:endParaRPr lang="fr-FR" b="1" dirty="0"/>
          </a:p>
          <a:p>
            <a:pPr marL="0" indent="0" algn="just">
              <a:buNone/>
            </a:pP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5F61C32-CF36-3845-A386-0E5A60226A1E}"/>
              </a:ext>
            </a:extLst>
          </p:cNvPr>
          <p:cNvSpPr txBox="1">
            <a:spLocks/>
          </p:cNvSpPr>
          <p:nvPr/>
        </p:nvSpPr>
        <p:spPr>
          <a:xfrm>
            <a:off x="1" y="1847460"/>
            <a:ext cx="4151764" cy="508518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>
              <a:buFont typeface="Arial"/>
              <a:buNone/>
            </a:pPr>
            <a:r>
              <a:rPr lang="fr-FR" dirty="0"/>
              <a:t>• Le </a:t>
            </a:r>
            <a:r>
              <a:rPr lang="fr-FR" dirty="0">
                <a:solidFill>
                  <a:srgbClr val="0000FF"/>
                </a:solidFill>
              </a:rPr>
              <a:t>tourisme balnéaire</a:t>
            </a:r>
          </a:p>
          <a:p>
            <a:pPr marL="179388" indent="-179388">
              <a:buFont typeface="Arial"/>
              <a:buNone/>
            </a:pPr>
            <a:r>
              <a:rPr lang="fr-FR" dirty="0"/>
              <a:t>(stations très anciennes, « intégrées » à partir des    années 1960-1970)</a:t>
            </a:r>
          </a:p>
          <a:p>
            <a:pPr marL="179388" indent="-179388">
              <a:buFont typeface="Arial"/>
              <a:buNone/>
            </a:pPr>
            <a:r>
              <a:rPr lang="fr-FR" dirty="0"/>
              <a:t>• Le </a:t>
            </a:r>
            <a:r>
              <a:rPr lang="fr-FR" dirty="0">
                <a:solidFill>
                  <a:srgbClr val="0000FF"/>
                </a:solidFill>
              </a:rPr>
              <a:t>tourisme de montagne (</a:t>
            </a:r>
            <a:r>
              <a:rPr lang="fr-FR" dirty="0" err="1">
                <a:solidFill>
                  <a:srgbClr val="0000FF"/>
                </a:solidFill>
              </a:rPr>
              <a:t>hiver+été</a:t>
            </a:r>
            <a:r>
              <a:rPr lang="fr-FR" dirty="0">
                <a:solidFill>
                  <a:srgbClr val="0000FF"/>
                </a:solidFill>
              </a:rPr>
              <a:t>) </a:t>
            </a:r>
          </a:p>
          <a:p>
            <a:pPr marL="179388" indent="-179388">
              <a:buFont typeface="Arial"/>
              <a:buNone/>
            </a:pPr>
            <a:r>
              <a:rPr lang="fr-FR" dirty="0"/>
              <a:t>• Le </a:t>
            </a:r>
            <a:r>
              <a:rPr lang="fr-FR" dirty="0">
                <a:solidFill>
                  <a:srgbClr val="0000FF"/>
                </a:solidFill>
              </a:rPr>
              <a:t>tourisme vert </a:t>
            </a:r>
            <a:r>
              <a:rPr lang="fr-FR" dirty="0"/>
              <a:t>(en              campagne)</a:t>
            </a:r>
          </a:p>
          <a:p>
            <a:pPr marL="179388" indent="-179388">
              <a:buFont typeface="Arial"/>
              <a:buNone/>
            </a:pPr>
            <a:r>
              <a:rPr lang="fr-FR" dirty="0"/>
              <a:t>• Le </a:t>
            </a:r>
            <a:r>
              <a:rPr lang="fr-FR" dirty="0">
                <a:solidFill>
                  <a:srgbClr val="0000FF"/>
                </a:solidFill>
              </a:rPr>
              <a:t>tourisme thématique   </a:t>
            </a:r>
            <a:r>
              <a:rPr lang="fr-FR" dirty="0"/>
              <a:t>(culturel, religieux, </a:t>
            </a:r>
            <a:r>
              <a:rPr lang="fr-FR" dirty="0" err="1"/>
              <a:t>patrimonial,œnologique</a:t>
            </a:r>
            <a:r>
              <a:rPr lang="fr-FR" dirty="0"/>
              <a:t>, sportif, …)</a:t>
            </a:r>
          </a:p>
        </p:txBody>
      </p:sp>
      <p:pic>
        <p:nvPicPr>
          <p:cNvPr id="5" name="Image 4" descr="EspacesTouriCM1Hach2016CarteFrance_050.jpg">
            <a:extLst>
              <a:ext uri="{FF2B5EF4-FFF2-40B4-BE49-F238E27FC236}">
                <a16:creationId xmlns:a16="http://schemas.microsoft.com/office/drawing/2014/main" id="{7BA2FB19-893F-CB47-8E8D-FE0256B7B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1766" y="1772243"/>
            <a:ext cx="5214510" cy="508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7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rteFranceEspacestouristiqu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3" y="0"/>
            <a:ext cx="8752114" cy="551285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45DBD12-E2C8-0047-A4DD-A4225DCE259C}"/>
              </a:ext>
            </a:extLst>
          </p:cNvPr>
          <p:cNvSpPr txBox="1"/>
          <p:nvPr/>
        </p:nvSpPr>
        <p:spPr>
          <a:xfrm>
            <a:off x="186614" y="5473005"/>
            <a:ext cx="91626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US" sz="2800" b="1" dirty="0">
                <a:solidFill>
                  <a:srgbClr val="0432FF"/>
                </a:solidFill>
              </a:rPr>
              <a:t>Un impact du tourisme sur l’espace concerné </a:t>
            </a:r>
            <a:r>
              <a:rPr lang="fr-US" sz="2800" dirty="0"/>
              <a:t>: paysages, environnement, investissements avec des retombées inégales, conflits d’acteurs </a:t>
            </a:r>
            <a:r>
              <a:rPr lang="fr-US" sz="2800" b="1" dirty="0">
                <a:sym typeface="Wingdings" pitchFamily="2" charset="2"/>
              </a:rPr>
              <a:t> législation régulatrice</a:t>
            </a:r>
            <a:endParaRPr lang="fr-US" sz="2800" b="1" dirty="0"/>
          </a:p>
        </p:txBody>
      </p:sp>
    </p:spTree>
    <p:extLst>
      <p:ext uri="{BB962C8B-B14F-4D97-AF65-F5344CB8AC3E}">
        <p14:creationId xmlns:p14="http://schemas.microsoft.com/office/powerpoint/2010/main" val="1107253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4674"/>
          </a:xfrm>
        </p:spPr>
        <p:txBody>
          <a:bodyPr/>
          <a:lstStyle/>
          <a:p>
            <a:r>
              <a:rPr lang="fr-FR" b="1" dirty="0"/>
              <a:t>E) Deux séquences sur le thème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87" y="924674"/>
            <a:ext cx="9026013" cy="600259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fr-FR" sz="2400" dirty="0"/>
              <a:t>La première séquence s’appuie sur une </a:t>
            </a:r>
            <a:r>
              <a:rPr lang="fr-FR" sz="2400" b="1" dirty="0"/>
              <a:t>analyse des pratiques spatiales “fonctionnelles” dans les espaces urbains</a:t>
            </a:r>
            <a:r>
              <a:rPr lang="fr-FR" sz="2400" dirty="0"/>
              <a:t> (se loger, travailler, se cultiver et avoir des loisirs) </a:t>
            </a:r>
            <a:r>
              <a:rPr lang="fr-FR" sz="2400" b="1" dirty="0"/>
              <a:t>à partir du vécu quotidien des élèves (et de leurs parents) </a:t>
            </a:r>
            <a:r>
              <a:rPr lang="fr-FR" sz="2400" dirty="0"/>
              <a:t>en correspondance avec les entrées thématiques. </a:t>
            </a:r>
            <a:endParaRPr lang="fr-US" sz="2400" dirty="0"/>
          </a:p>
          <a:p>
            <a:pPr marL="0" indent="0" algn="just">
              <a:buNone/>
            </a:pPr>
            <a:r>
              <a:rPr lang="fr-FR" sz="2400" b="1" dirty="0">
                <a:solidFill>
                  <a:srgbClr val="0432FF"/>
                </a:solidFill>
              </a:rPr>
              <a:t>PROPOSITION DE SEQUENCE : Habiter à Bourges, Habiter à Châteauroux</a:t>
            </a:r>
          </a:p>
          <a:p>
            <a:pPr marL="0" indent="0" algn="just">
              <a:buNone/>
            </a:pPr>
            <a:r>
              <a:rPr lang="fr-FR" sz="2400" u="sng" dirty="0">
                <a:solidFill>
                  <a:srgbClr val="7030A0"/>
                </a:solidFill>
              </a:rPr>
              <a:t>Séance n° 1</a:t>
            </a:r>
            <a:r>
              <a:rPr lang="fr-FR" sz="2400" dirty="0">
                <a:solidFill>
                  <a:srgbClr val="7030A0"/>
                </a:solidFill>
              </a:rPr>
              <a:t>  Le paysage urbain (de Bourges, de Châteauroux)</a:t>
            </a:r>
          </a:p>
          <a:p>
            <a:pPr marL="0" indent="0" algn="just">
              <a:buNone/>
            </a:pPr>
            <a:r>
              <a:rPr lang="fr-FR" sz="2400" dirty="0">
                <a:solidFill>
                  <a:srgbClr val="0432FF"/>
                </a:solidFill>
              </a:rPr>
              <a:t>(qu’est-ce qu’une ville ? Unité et diversité des paysages urbains : trois types) </a:t>
            </a:r>
          </a:p>
          <a:p>
            <a:pPr marL="0" indent="0" algn="just">
              <a:buNone/>
            </a:pPr>
            <a:r>
              <a:rPr lang="fr-FR" sz="2400" u="sng" dirty="0">
                <a:solidFill>
                  <a:srgbClr val="7030A0"/>
                </a:solidFill>
              </a:rPr>
              <a:t>Séance n°2 </a:t>
            </a:r>
            <a:r>
              <a:rPr lang="fr-FR" sz="2400" dirty="0">
                <a:solidFill>
                  <a:srgbClr val="7030A0"/>
                </a:solidFill>
              </a:rPr>
              <a:t>: Se loger en ville</a:t>
            </a:r>
          </a:p>
          <a:p>
            <a:pPr marL="0" indent="0" algn="just">
              <a:buNone/>
            </a:pPr>
            <a:r>
              <a:rPr lang="fr-FR" sz="2400" dirty="0">
                <a:solidFill>
                  <a:srgbClr val="0432FF"/>
                </a:solidFill>
              </a:rPr>
              <a:t>Étude et localisation des logements en relation avec centre-ville, banlieue, village périurbain -&gt; SCHEMA GLOBAL</a:t>
            </a:r>
            <a:endParaRPr lang="fr-US" sz="2400" dirty="0">
              <a:solidFill>
                <a:srgbClr val="0432FF"/>
              </a:solidFill>
            </a:endParaRPr>
          </a:p>
          <a:p>
            <a:pPr marL="0" indent="0" algn="just">
              <a:buNone/>
            </a:pPr>
            <a:r>
              <a:rPr lang="fr-FR" sz="2400" u="sng" dirty="0">
                <a:solidFill>
                  <a:srgbClr val="7030A0"/>
                </a:solidFill>
              </a:rPr>
              <a:t>Séance n° 3</a:t>
            </a:r>
            <a:r>
              <a:rPr lang="fr-FR" sz="2400" dirty="0">
                <a:solidFill>
                  <a:srgbClr val="7030A0"/>
                </a:solidFill>
              </a:rPr>
              <a:t> Travailler en ville </a:t>
            </a:r>
          </a:p>
          <a:p>
            <a:pPr marL="0" indent="0" algn="just">
              <a:buNone/>
            </a:pPr>
            <a:r>
              <a:rPr lang="fr-FR" sz="2400" dirty="0">
                <a:solidFill>
                  <a:srgbClr val="0432FF"/>
                </a:solidFill>
              </a:rPr>
              <a:t>(étude de trois témoignages fabriqués avec des déplacements : commerce centre-ville ou zone commerciale, industrie avec usine, services d’une autre nature dans un bureau) -&gt; LOCALISATION SCHEMA GLOBAL</a:t>
            </a:r>
            <a:endParaRPr lang="fr-US" sz="2400" dirty="0">
              <a:solidFill>
                <a:srgbClr val="0432FF"/>
              </a:solidFill>
            </a:endParaRPr>
          </a:p>
          <a:p>
            <a:pPr marL="0" indent="0" algn="just">
              <a:buNone/>
            </a:pPr>
            <a:r>
              <a:rPr lang="fr-FR" sz="2400" u="sng" dirty="0">
                <a:solidFill>
                  <a:srgbClr val="7030A0"/>
                </a:solidFill>
              </a:rPr>
              <a:t>Séance n° 4</a:t>
            </a:r>
            <a:r>
              <a:rPr lang="fr-FR" sz="2400" dirty="0">
                <a:solidFill>
                  <a:srgbClr val="7030A0"/>
                </a:solidFill>
              </a:rPr>
              <a:t> Avoir des loisirs en ville </a:t>
            </a:r>
          </a:p>
          <a:p>
            <a:pPr marL="0" indent="0" algn="just">
              <a:buNone/>
            </a:pPr>
            <a:r>
              <a:rPr lang="fr-FR" sz="2400" dirty="0">
                <a:solidFill>
                  <a:srgbClr val="0432FF"/>
                </a:solidFill>
              </a:rPr>
              <a:t>(enfants, parents, grands-parents) – transition avec séquence suivante (tourisme) -&gt; TYPOLOGIE, ANALYSE QUALITATIVE, LOCALISATION si possible</a:t>
            </a:r>
            <a:endParaRPr lang="fr-US" sz="2400" dirty="0">
              <a:solidFill>
                <a:srgbClr val="0432FF"/>
              </a:solidFill>
            </a:endParaRPr>
          </a:p>
          <a:p>
            <a:pPr marL="0" indent="0" algn="just">
              <a:buNone/>
            </a:pPr>
            <a:r>
              <a:rPr lang="fr-FR" sz="2400" dirty="0"/>
              <a:t>Chaque séance prend en compte les trois types d’espaces urbains (centre-ville, banlieue, couronne périurbaine) matérialisé sur le SCHEMA GLOBAL).</a:t>
            </a:r>
            <a:endParaRPr lang="fr-US" sz="2400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10377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4674"/>
          </a:xfrm>
        </p:spPr>
        <p:txBody>
          <a:bodyPr/>
          <a:lstStyle/>
          <a:p>
            <a:r>
              <a:rPr lang="fr-FR" b="1" dirty="0"/>
              <a:t>E) Deux séquences sur le thème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540" y="924674"/>
            <a:ext cx="8890460" cy="5626359"/>
          </a:xfrm>
        </p:spPr>
        <p:txBody>
          <a:bodyPr>
            <a:noAutofit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fr-FR" sz="2000" dirty="0"/>
              <a:t>La 2ème séquence  concerne un </a:t>
            </a:r>
            <a:r>
              <a:rPr lang="fr-FR" sz="2000" b="1" dirty="0"/>
              <a:t>espace touristique conçu comme un espace productif (organisé). Il faut choisir un cas précis.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fr-FR" sz="2000" dirty="0">
                <a:solidFill>
                  <a:srgbClr val="0432FF"/>
                </a:solidFill>
              </a:rPr>
              <a:t>Ex : Habiter la station touristique de la Grande Motte</a:t>
            </a:r>
            <a:endParaRPr lang="fr-US" sz="2000" dirty="0">
              <a:solidFill>
                <a:srgbClr val="0432FF"/>
              </a:solidFill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fr-FR" sz="2000" dirty="0"/>
              <a:t>Les instructions officielles valorisent la </a:t>
            </a:r>
            <a:r>
              <a:rPr lang="fr-FR" sz="2000" b="1" dirty="0"/>
              <a:t>prise en compte des éléments suivants</a:t>
            </a:r>
            <a:r>
              <a:rPr lang="fr-FR" sz="2000" dirty="0"/>
              <a:t> :</a:t>
            </a:r>
            <a:endParaRPr lang="fr-US" sz="2000" dirty="0"/>
          </a:p>
          <a:p>
            <a:pPr marL="0" indent="0">
              <a:spcBef>
                <a:spcPts val="800"/>
              </a:spcBef>
              <a:buNone/>
            </a:pPr>
            <a:r>
              <a:rPr lang="fr-FR" sz="2000" dirty="0"/>
              <a:t>- l’entrée par les paysages (habitat)	- l’étude de cas (localisée à l’échelle du pays)</a:t>
            </a:r>
            <a:endParaRPr lang="fr-US" sz="2000" dirty="0"/>
          </a:p>
          <a:p>
            <a:pPr marL="0" indent="0">
              <a:spcBef>
                <a:spcPts val="800"/>
              </a:spcBef>
              <a:buNone/>
            </a:pPr>
            <a:r>
              <a:rPr lang="fr-FR" sz="2000" dirty="0"/>
              <a:t>- les fonctions et l’organisation		- l’utilisation d’outils de géolocalisation (SIG)</a:t>
            </a:r>
            <a:endParaRPr lang="fr-US" sz="2000" dirty="0"/>
          </a:p>
          <a:p>
            <a:pPr marL="0" indent="0">
              <a:spcBef>
                <a:spcPts val="800"/>
              </a:spcBef>
              <a:buNone/>
            </a:pPr>
            <a:r>
              <a:rPr lang="fr-FR" sz="2000" dirty="0"/>
              <a:t>- la production graphique (croquis)	- la mise à jour des pratiques dans un lieu</a:t>
            </a:r>
            <a:endParaRPr lang="fr-US" sz="2000" dirty="0"/>
          </a:p>
          <a:p>
            <a:pPr marL="0" indent="0">
              <a:spcBef>
                <a:spcPts val="800"/>
              </a:spcBef>
              <a:buNone/>
            </a:pPr>
            <a:r>
              <a:rPr lang="fr-FR" sz="2000" dirty="0"/>
              <a:t>- des documents divers (paysages, témoignages, plans, brochures touristiques...)</a:t>
            </a:r>
            <a:endParaRPr lang="fr-US" sz="2000" dirty="0"/>
          </a:p>
          <a:p>
            <a:pPr marL="0" indent="0">
              <a:spcBef>
                <a:spcPts val="800"/>
              </a:spcBef>
              <a:buNone/>
            </a:pPr>
            <a:r>
              <a:rPr lang="fr-FR" sz="2000" b="1" u="sng" dirty="0">
                <a:sym typeface="Wingdings" pitchFamily="2" charset="2"/>
              </a:rPr>
              <a:t></a:t>
            </a:r>
            <a:r>
              <a:rPr lang="fr-FR" sz="2000" b="1" u="sng" dirty="0"/>
              <a:t> progression observée dans plusieurs manuels (du subjectif-élève à l’objectif) :</a:t>
            </a:r>
            <a:endParaRPr lang="fr-US" sz="2000" dirty="0"/>
          </a:p>
          <a:p>
            <a:pPr marL="0" indent="0">
              <a:spcBef>
                <a:spcPts val="800"/>
              </a:spcBef>
              <a:buNone/>
            </a:pPr>
            <a:r>
              <a:rPr lang="fr-FR" sz="2000" b="1" dirty="0">
                <a:solidFill>
                  <a:srgbClr val="0432FF"/>
                </a:solidFill>
              </a:rPr>
              <a:t>PROPOSITION DE SEQUENCE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fr-FR" sz="2000" u="sng" dirty="0">
                <a:solidFill>
                  <a:srgbClr val="0432FF"/>
                </a:solidFill>
              </a:rPr>
              <a:t>Séance n°1 </a:t>
            </a:r>
            <a:r>
              <a:rPr lang="fr-FR" sz="2000" dirty="0">
                <a:solidFill>
                  <a:srgbClr val="0432FF"/>
                </a:solidFill>
              </a:rPr>
              <a:t>: Avoir des loisirs dans un espace touristique (littoral ou montagne)</a:t>
            </a:r>
            <a:endParaRPr lang="fr-US" sz="2000" dirty="0">
              <a:solidFill>
                <a:srgbClr val="0432FF"/>
              </a:solidFill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fr-FR" sz="2000" u="sng" dirty="0">
                <a:solidFill>
                  <a:srgbClr val="0432FF"/>
                </a:solidFill>
              </a:rPr>
              <a:t>Séance n°2 </a:t>
            </a:r>
            <a:r>
              <a:rPr lang="fr-FR" sz="2000" dirty="0">
                <a:solidFill>
                  <a:srgbClr val="0432FF"/>
                </a:solidFill>
              </a:rPr>
              <a:t>: Se loger (sur un littoral touristique, dans un espace montagnard touristique)</a:t>
            </a:r>
            <a:endParaRPr lang="fr-US" sz="2000" dirty="0">
              <a:solidFill>
                <a:srgbClr val="0432FF"/>
              </a:solidFill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fr-FR" sz="2000" u="sng" dirty="0">
                <a:solidFill>
                  <a:srgbClr val="0432FF"/>
                </a:solidFill>
              </a:rPr>
              <a:t>Séance n°3 </a:t>
            </a:r>
            <a:r>
              <a:rPr lang="fr-FR" sz="2000" dirty="0">
                <a:solidFill>
                  <a:srgbClr val="0432FF"/>
                </a:solidFill>
              </a:rPr>
              <a:t>: Travailler dans un espace touristique (littoral et/ou montagne)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fr-FR" sz="2000" u="sng" dirty="0">
                <a:solidFill>
                  <a:srgbClr val="0432FF"/>
                </a:solidFill>
              </a:rPr>
              <a:t>Séance n°4 </a:t>
            </a:r>
            <a:r>
              <a:rPr lang="fr-FR" sz="2000" dirty="0">
                <a:solidFill>
                  <a:srgbClr val="0432FF"/>
                </a:solidFill>
              </a:rPr>
              <a:t>: Préserver l’environnement dans un espace touristique</a:t>
            </a:r>
            <a:endParaRPr lang="fr-US" sz="2000" dirty="0">
              <a:solidFill>
                <a:srgbClr val="0432FF"/>
              </a:solidFill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429331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8976"/>
            <a:ext cx="8229600" cy="686955"/>
          </a:xfrm>
        </p:spPr>
        <p:txBody>
          <a:bodyPr>
            <a:normAutofit fontScale="90000"/>
          </a:bodyPr>
          <a:lstStyle/>
          <a:p>
            <a:r>
              <a:rPr lang="fr-FR" dirty="0"/>
              <a:t>Calendrier S2-S8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CABD27A-1F86-C04C-BC50-E9206E155198}"/>
              </a:ext>
            </a:extLst>
          </p:cNvPr>
          <p:cNvSpPr txBox="1"/>
          <p:nvPr/>
        </p:nvSpPr>
        <p:spPr>
          <a:xfrm>
            <a:off x="315532" y="1043189"/>
            <a:ext cx="3694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dirty="0"/>
              <a:t>Calendrier de l’INSPE de Châteauroux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D1670D6D-D539-D944-E124-5786B977F3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4184386"/>
              </p:ext>
            </p:extLst>
          </p:nvPr>
        </p:nvGraphicFramePr>
        <p:xfrm>
          <a:off x="457200" y="1619779"/>
          <a:ext cx="8229601" cy="46836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1927">
                  <a:extLst>
                    <a:ext uri="{9D8B030D-6E8A-4147-A177-3AD203B41FA5}">
                      <a16:colId xmlns:a16="http://schemas.microsoft.com/office/drawing/2014/main" val="2214018863"/>
                    </a:ext>
                  </a:extLst>
                </a:gridCol>
                <a:gridCol w="905795">
                  <a:extLst>
                    <a:ext uri="{9D8B030D-6E8A-4147-A177-3AD203B41FA5}">
                      <a16:colId xmlns:a16="http://schemas.microsoft.com/office/drawing/2014/main" val="2538944613"/>
                    </a:ext>
                  </a:extLst>
                </a:gridCol>
                <a:gridCol w="2046457">
                  <a:extLst>
                    <a:ext uri="{9D8B030D-6E8A-4147-A177-3AD203B41FA5}">
                      <a16:colId xmlns:a16="http://schemas.microsoft.com/office/drawing/2014/main" val="1838411119"/>
                    </a:ext>
                  </a:extLst>
                </a:gridCol>
                <a:gridCol w="1891562">
                  <a:extLst>
                    <a:ext uri="{9D8B030D-6E8A-4147-A177-3AD203B41FA5}">
                      <a16:colId xmlns:a16="http://schemas.microsoft.com/office/drawing/2014/main" val="1750751200"/>
                    </a:ext>
                  </a:extLst>
                </a:gridCol>
                <a:gridCol w="1553151">
                  <a:extLst>
                    <a:ext uri="{9D8B030D-6E8A-4147-A177-3AD203B41FA5}">
                      <a16:colId xmlns:a16="http://schemas.microsoft.com/office/drawing/2014/main" val="3062048676"/>
                    </a:ext>
                  </a:extLst>
                </a:gridCol>
                <a:gridCol w="1310709">
                  <a:extLst>
                    <a:ext uri="{9D8B030D-6E8A-4147-A177-3AD203B41FA5}">
                      <a16:colId xmlns:a16="http://schemas.microsoft.com/office/drawing/2014/main" val="72925025"/>
                    </a:ext>
                  </a:extLst>
                </a:gridCol>
              </a:tblGrid>
              <a:tr h="355579"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 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Date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Thématiques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Thème(s) du progr. de cycle 3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Notions principales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Domaine professionnel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2188864616"/>
                  </a:ext>
                </a:extLst>
              </a:tr>
              <a:tr h="711158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TD1</a:t>
                      </a:r>
                      <a:endParaRPr lang="fr-US" sz="12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24/01/2024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matin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chemeClr val="tx1"/>
                          </a:solidFill>
                          <a:effectLst/>
                        </a:rPr>
                        <a:t>Découper l’espace : le paysage et la carte en géographie</a:t>
                      </a:r>
                      <a:endParaRPr lang="fr-US" sz="1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</a:rPr>
                        <a:t>(Espace en cycle 2)</a:t>
                      </a:r>
                      <a:endParaRPr lang="fr-US" sz="1200" b="0" dirty="0">
                        <a:effectLst/>
                      </a:endParaRPr>
                    </a:p>
                    <a:p>
                      <a:r>
                        <a:rPr lang="fr-FR" sz="1200" b="0" dirty="0">
                          <a:effectLst/>
                        </a:rPr>
                        <a:t>Découvrir le(s) lieu(x) où j’habite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</a:rPr>
                        <a:t>Habiter</a:t>
                      </a:r>
                      <a:endParaRPr lang="fr-US" sz="1200" b="0" dirty="0">
                        <a:effectLst/>
                      </a:endParaRPr>
                    </a:p>
                    <a:p>
                      <a:r>
                        <a:rPr lang="fr-FR" sz="1200" b="0" dirty="0">
                          <a:effectLst/>
                        </a:rPr>
                        <a:t>Paysage</a:t>
                      </a:r>
                      <a:endParaRPr lang="fr-US" sz="1200" b="0" dirty="0">
                        <a:effectLst/>
                      </a:endParaRPr>
                    </a:p>
                    <a:p>
                      <a:r>
                        <a:rPr lang="fr-FR" sz="1200" b="0" dirty="0">
                          <a:effectLst/>
                        </a:rPr>
                        <a:t>Carte</a:t>
                      </a:r>
                      <a:endParaRPr lang="fr-US" sz="1200" b="0" dirty="0">
                        <a:effectLst/>
                      </a:endParaRPr>
                    </a:p>
                    <a:p>
                      <a:r>
                        <a:rPr lang="fr-FR" sz="1200" b="0" dirty="0">
                          <a:effectLst/>
                        </a:rPr>
                        <a:t>(Échelle)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</a:rPr>
                        <a:t>Analyse de paysages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4201284027"/>
                  </a:ext>
                </a:extLst>
              </a:tr>
              <a:tr h="1066737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FFFF00"/>
                          </a:solidFill>
                          <a:effectLst/>
                        </a:rPr>
                        <a:t>TD2</a:t>
                      </a:r>
                      <a:endParaRPr lang="fr-US" sz="12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 6/02/2024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Après-midi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rgbClr val="0432FF"/>
                          </a:solidFill>
                          <a:effectLst/>
                        </a:rPr>
                        <a:t>Habiter la ville / un lieu touristique</a:t>
                      </a:r>
                      <a:endParaRPr lang="fr-US" sz="1200" b="1" dirty="0">
                        <a:solidFill>
                          <a:srgbClr val="0432FF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>
                          <a:effectLst/>
                        </a:rPr>
                        <a:t>Se loger, travailler, avoir des loisirs, se cultiver en France (dans des espaces urbains et dans un espace touristique)</a:t>
                      </a:r>
                      <a:endParaRPr lang="fr-US" sz="12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</a:rPr>
                        <a:t>Zonage en aires urbaines</a:t>
                      </a:r>
                      <a:endParaRPr lang="fr-US" sz="1200" b="1" dirty="0">
                        <a:effectLst/>
                      </a:endParaRPr>
                    </a:p>
                    <a:p>
                      <a:r>
                        <a:rPr lang="fr-FR" sz="1200" b="1" dirty="0">
                          <a:effectLst/>
                        </a:rPr>
                        <a:t>Centre-ville, banlieue, couronne périurbaine</a:t>
                      </a:r>
                      <a:endParaRPr lang="fr-US" sz="1200" b="1" dirty="0">
                        <a:effectLst/>
                      </a:endParaRPr>
                    </a:p>
                    <a:p>
                      <a:r>
                        <a:rPr lang="fr-FR" sz="1200" b="1" dirty="0">
                          <a:effectLst/>
                        </a:rPr>
                        <a:t>Tourisme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</a:rPr>
                        <a:t>Analyse de cartes</a:t>
                      </a:r>
                      <a:endParaRPr lang="fr-US" sz="1200" b="1" dirty="0">
                        <a:effectLst/>
                      </a:endParaRPr>
                    </a:p>
                    <a:p>
                      <a:r>
                        <a:rPr lang="fr-FR" sz="1200" b="1" dirty="0">
                          <a:effectLst/>
                        </a:rPr>
                        <a:t>Scénario de séance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3902577088"/>
                  </a:ext>
                </a:extLst>
              </a:tr>
              <a:tr h="533368"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TD3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 27/02/2024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Après-midi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</a:rPr>
                        <a:t>Consommer/produire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Consommer (satisfaire ses besoins en eau, en aliments, en énergie)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Production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Consommation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Échelle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Étude d’un dossier documentaire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3115968428"/>
                  </a:ext>
                </a:extLst>
              </a:tr>
              <a:tr h="533368"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TD4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 11/03/2024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Après-midi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</a:rPr>
                        <a:t>Se déplacer 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Se déplacer en France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Mobilité, 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Réseau, transport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(Migration)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Utilisation d’application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099636165"/>
                  </a:ext>
                </a:extLst>
              </a:tr>
              <a:tr h="711158"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TD5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 15/03/2024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Matin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>
                          <a:effectLst/>
                        </a:rPr>
                        <a:t>Communiquer</a:t>
                      </a:r>
                      <a:endParaRPr lang="fr-US" sz="12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Communiquer d’un bout à l’autre du monde grâce à l’Internet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Communication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Réseau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Internet/Web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Fabrication d’une séquence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3973148420"/>
                  </a:ext>
                </a:extLst>
              </a:tr>
              <a:tr h="711158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</a:rPr>
                        <a:t>TD6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 9 ou 16/03/2024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</a:rPr>
                        <a:t>Mieux habiter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</a:rPr>
                        <a:t>Mieux habiter (la nature en ville, recycler, habiter un </a:t>
                      </a:r>
                      <a:r>
                        <a:rPr lang="fr-FR" sz="1200" dirty="0" err="1">
                          <a:effectLst/>
                        </a:rPr>
                        <a:t>éco-quartier</a:t>
                      </a:r>
                      <a:r>
                        <a:rPr lang="fr-FR" sz="1200" dirty="0">
                          <a:effectLst/>
                        </a:rPr>
                        <a:t>)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Ville durable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Recyclage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Prospective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</a:rPr>
                        <a:t>Construction d’une évaluation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064186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5626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4674"/>
          </a:xfrm>
        </p:spPr>
        <p:txBody>
          <a:bodyPr/>
          <a:lstStyle/>
          <a:p>
            <a:r>
              <a:rPr lang="fr-FR" b="1" dirty="0"/>
              <a:t>D) La construction d’une séance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1641"/>
            <a:ext cx="8686800" cy="562635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2800" dirty="0"/>
              <a:t>A partir de l’exemple de séance fourni, répondez aux questions suivantes :</a:t>
            </a:r>
          </a:p>
          <a:p>
            <a:pPr marL="514350" indent="-514350" algn="just">
              <a:buAutoNum type="arabicParenR"/>
            </a:pPr>
            <a:r>
              <a:rPr lang="fr-FR" sz="2800" dirty="0"/>
              <a:t>Établissez la relation entre la séance concernée et le programme de géographie de cycle 3 (CM)</a:t>
            </a:r>
          </a:p>
          <a:p>
            <a:pPr marL="514350" indent="-514350" algn="just">
              <a:buAutoNum type="arabicParenR"/>
            </a:pPr>
            <a:r>
              <a:rPr lang="fr-FR" sz="2800" b="1" dirty="0">
                <a:solidFill>
                  <a:srgbClr val="0432FF"/>
                </a:solidFill>
              </a:rPr>
              <a:t>Réalisez un schéma de l’organisation de la séance avec ses différentes phases</a:t>
            </a:r>
          </a:p>
          <a:p>
            <a:pPr marL="514350" indent="-514350" algn="just">
              <a:buAutoNum type="arabicParenR"/>
            </a:pPr>
            <a:r>
              <a:rPr lang="fr-FR" sz="2800" i="1" dirty="0">
                <a:solidFill>
                  <a:srgbClr val="0432FF"/>
                </a:solidFill>
              </a:rPr>
              <a:t>Identifiez les notions travaillées dans la séance</a:t>
            </a:r>
          </a:p>
          <a:p>
            <a:pPr marL="514350" indent="-514350" algn="just">
              <a:buAutoNum type="arabicParenR"/>
            </a:pPr>
            <a:r>
              <a:rPr lang="fr-FR" sz="2800" i="1" dirty="0"/>
              <a:t>Indiquez les compétences mobilisées chez les élèves</a:t>
            </a:r>
          </a:p>
          <a:p>
            <a:pPr marL="514350" indent="-514350" algn="just">
              <a:buAutoNum type="arabicParenR"/>
            </a:pPr>
            <a:r>
              <a:rPr lang="fr-FR" sz="2800" b="1" dirty="0">
                <a:solidFill>
                  <a:srgbClr val="0432FF"/>
                </a:solidFill>
              </a:rPr>
              <a:t>À votre avis, quels sont les points forts et les points faibles du projet de séance ?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06331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E3C36C9-DB9C-7C93-2FDD-EB7AC7BBF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408" y="0"/>
            <a:ext cx="5085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590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4674"/>
          </a:xfrm>
        </p:spPr>
        <p:txBody>
          <a:bodyPr>
            <a:noAutofit/>
          </a:bodyPr>
          <a:lstStyle/>
          <a:p>
            <a:r>
              <a:rPr lang="fr-FR" sz="3400" b="1" dirty="0"/>
              <a:t>Etude d’un paysage touristique dans la diachronie</a:t>
            </a:r>
            <a:endParaRPr lang="fr-FR" sz="3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370" y="1063156"/>
            <a:ext cx="8433260" cy="5634507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30000"/>
              </a:lnSpc>
              <a:spcBef>
                <a:spcPts val="800"/>
              </a:spcBef>
              <a:buNone/>
            </a:pPr>
            <a:r>
              <a:rPr lang="fr-FR" dirty="0"/>
              <a:t>1) Prenez connaissance du dossier : quel est l’intérêt de l’étude d’un même lieu photographié à deux dates différentes ? Quelle pertinence cette étude a-t-elle avec des élèves de cycle 2 et 3 ?</a:t>
            </a:r>
            <a:endParaRPr lang="fr-US" dirty="0"/>
          </a:p>
          <a:p>
            <a:pPr marL="0" indent="0" algn="just">
              <a:lnSpc>
                <a:spcPct val="130000"/>
              </a:lnSpc>
              <a:spcBef>
                <a:spcPts val="800"/>
              </a:spcBef>
              <a:buNone/>
            </a:pPr>
            <a:r>
              <a:rPr lang="fr-FR" dirty="0"/>
              <a:t>2°) Pages 7 et 8 : choisissez deux photographies sur les quatre proposées. Justifiez votre choix.</a:t>
            </a:r>
            <a:endParaRPr lang="fr-US" dirty="0"/>
          </a:p>
          <a:p>
            <a:pPr marL="0" indent="0" algn="just">
              <a:lnSpc>
                <a:spcPct val="130000"/>
              </a:lnSpc>
              <a:spcBef>
                <a:spcPts val="800"/>
              </a:spcBef>
              <a:buNone/>
            </a:pPr>
            <a:r>
              <a:rPr lang="fr-FR" dirty="0"/>
              <a:t>3°) Quel questionnement proposeriez-vous à des élèves de cycle 3 sur ces deux photographies ?</a:t>
            </a:r>
            <a:endParaRPr lang="fr-US" dirty="0"/>
          </a:p>
          <a:p>
            <a:pPr marL="0" indent="0" algn="just">
              <a:lnSpc>
                <a:spcPct val="130000"/>
              </a:lnSpc>
              <a:spcBef>
                <a:spcPts val="800"/>
              </a:spcBef>
              <a:buNone/>
            </a:pPr>
            <a:r>
              <a:rPr lang="fr-FR" dirty="0"/>
              <a:t>4°) Un croquis est-il possible ? Si oui, comment le réaliser matériellement ?</a:t>
            </a:r>
            <a:endParaRPr lang="fr-US" dirty="0"/>
          </a:p>
          <a:p>
            <a:pPr marL="0" indent="0" algn="just">
              <a:lnSpc>
                <a:spcPct val="130000"/>
              </a:lnSpc>
              <a:spcBef>
                <a:spcPts val="800"/>
              </a:spcBef>
              <a:buNone/>
            </a:pPr>
            <a:r>
              <a:rPr lang="fr-FR" dirty="0"/>
              <a:t>5°) L’étude de ces deux photographies du même lieu se suffit-elle à elle-même ? Faut-il des informations supplémentaires et complémentaires ? Pourquoi ?</a:t>
            </a:r>
          </a:p>
          <a:p>
            <a:pPr marL="0" indent="0" algn="just">
              <a:buNone/>
            </a:pPr>
            <a:endParaRPr lang="fr-FR" i="1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48054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/>
              <a:t>Plan du TD2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A31C01-F4A1-EA43-8B73-1CE98EDE4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500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1368"/>
              </a:spcBef>
              <a:buNone/>
            </a:pPr>
            <a:r>
              <a:rPr lang="fr-FR" b="1" dirty="0"/>
              <a:t>A) Retour sur la carte (et les notions de région et d’échelles)</a:t>
            </a:r>
          </a:p>
          <a:p>
            <a:pPr marL="0" indent="0">
              <a:spcBef>
                <a:spcPts val="1368"/>
              </a:spcBef>
              <a:buNone/>
            </a:pPr>
            <a:r>
              <a:rPr lang="fr-FR" b="1" dirty="0"/>
              <a:t>B) Le thème : Se loger, travailler, avoir des loisirs, se cultiver</a:t>
            </a:r>
          </a:p>
          <a:p>
            <a:pPr marL="0" indent="0">
              <a:spcBef>
                <a:spcPts val="1368"/>
              </a:spcBef>
              <a:buNone/>
            </a:pPr>
            <a:r>
              <a:rPr lang="fr-FR" b="1" dirty="0"/>
              <a:t>C) Les notions en jeu</a:t>
            </a:r>
          </a:p>
          <a:p>
            <a:pPr marL="0" indent="0" algn="just">
              <a:buNone/>
            </a:pPr>
            <a:r>
              <a:rPr lang="fr-FR" dirty="0"/>
              <a:t>Le zonage en aires urbaines</a:t>
            </a:r>
          </a:p>
          <a:p>
            <a:pPr marL="0" indent="0" algn="just">
              <a:buNone/>
            </a:pPr>
            <a:r>
              <a:rPr lang="fr-FR" dirty="0"/>
              <a:t>Les paysages urbains</a:t>
            </a:r>
          </a:p>
          <a:p>
            <a:pPr marL="0" indent="0" algn="just">
              <a:buNone/>
            </a:pPr>
            <a:r>
              <a:rPr lang="fr-FR" dirty="0"/>
              <a:t>Le tourisme</a:t>
            </a:r>
          </a:p>
          <a:p>
            <a:pPr marL="0" indent="0" algn="just">
              <a:buNone/>
            </a:pPr>
            <a:r>
              <a:rPr lang="fr-FR" b="1" dirty="0"/>
              <a:t>D) Examen de séances : la construction de séances</a:t>
            </a:r>
          </a:p>
          <a:p>
            <a:pPr marL="0" indent="0" algn="just">
              <a:buNone/>
            </a:pPr>
            <a:r>
              <a:rPr lang="fr-FR" b="1" dirty="0"/>
              <a:t>E) Deux séquences sur le thème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3415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68458"/>
          </a:xfrm>
        </p:spPr>
        <p:txBody>
          <a:bodyPr>
            <a:noAutofit/>
          </a:bodyPr>
          <a:lstStyle/>
          <a:p>
            <a:r>
              <a:rPr lang="fr-FR" sz="3600" b="1" dirty="0"/>
              <a:t>B) Le thème : Se loger, travailler, se cultiver avoir des loisirs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59FE908-95CE-9A4D-A537-585EC645DC3C}"/>
              </a:ext>
            </a:extLst>
          </p:cNvPr>
          <p:cNvSpPr txBox="1"/>
          <p:nvPr/>
        </p:nvSpPr>
        <p:spPr>
          <a:xfrm>
            <a:off x="457201" y="1168458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/>
              <a:t>Les programmes de cycle 2 (des apprentissages fondamentaux)</a:t>
            </a:r>
            <a:endParaRPr lang="fr-US" sz="2000" dirty="0"/>
          </a:p>
          <a:p>
            <a:endParaRPr lang="fr-US" sz="2000" dirty="0"/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4A5CCD0C-CA55-4C42-9659-812ED00F39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595235"/>
              </p:ext>
            </p:extLst>
          </p:nvPr>
        </p:nvGraphicFramePr>
        <p:xfrm>
          <a:off x="457200" y="1876344"/>
          <a:ext cx="8229600" cy="45732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94040">
                  <a:extLst>
                    <a:ext uri="{9D8B030D-6E8A-4147-A177-3AD203B41FA5}">
                      <a16:colId xmlns:a16="http://schemas.microsoft.com/office/drawing/2014/main" val="1730351939"/>
                    </a:ext>
                  </a:extLst>
                </a:gridCol>
                <a:gridCol w="2335560">
                  <a:extLst>
                    <a:ext uri="{9D8B030D-6E8A-4147-A177-3AD203B41FA5}">
                      <a16:colId xmlns:a16="http://schemas.microsoft.com/office/drawing/2014/main" val="3556200710"/>
                    </a:ext>
                  </a:extLst>
                </a:gridCol>
              </a:tblGrid>
              <a:tr h="326659">
                <a:tc gridSpan="2"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Comprendre qu’un espace est organisé</a:t>
                      </a:r>
                      <a:endParaRPr lang="fr-US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681547"/>
                  </a:ext>
                </a:extLst>
              </a:tr>
              <a:tr h="2613271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solidFill>
                            <a:srgbClr val="FFFF00"/>
                          </a:solidFill>
                          <a:effectLst/>
                        </a:rPr>
                        <a:t>Découvrir</a:t>
                      </a:r>
                      <a:r>
                        <a:rPr lang="fr-FR" sz="1400" dirty="0">
                          <a:effectLst/>
                        </a:rPr>
                        <a:t> le quartier, le village, la </a:t>
                      </a:r>
                      <a:r>
                        <a:rPr lang="fr-FR" sz="1400" dirty="0">
                          <a:solidFill>
                            <a:srgbClr val="FFFF00"/>
                          </a:solidFill>
                          <a:effectLst/>
                        </a:rPr>
                        <a:t>ville</a:t>
                      </a:r>
                      <a:r>
                        <a:rPr lang="fr-FR" sz="1400" dirty="0">
                          <a:effectLst/>
                        </a:rPr>
                        <a:t> : ses principaux espaces et ses principales fonctions. </a:t>
                      </a:r>
                      <a:endParaRPr lang="fr-US" sz="1400" dirty="0">
                        <a:effectLst/>
                      </a:endParaRPr>
                    </a:p>
                    <a:p>
                      <a:pPr marL="342900" lvl="0" indent="-342900" algn="just">
                        <a:buFont typeface="Wingdings" pitchFamily="2" charset="2"/>
                        <a:buChar char=""/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</a:rPr>
                        <a:t>Des espaces très proches (école, parc, parcours régulier...) puis proches et plus complexes (quartier, village, centre-ville, centre commercial...), en construisant progressivement des légendes.</a:t>
                      </a:r>
                      <a:endParaRPr lang="fr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buFont typeface="Wingdings" pitchFamily="2" charset="2"/>
                        <a:buChar char=""/>
                      </a:pPr>
                      <a:r>
                        <a:rPr lang="fr-FR" sz="1400" dirty="0">
                          <a:solidFill>
                            <a:srgbClr val="FFFF00"/>
                          </a:solidFill>
                          <a:effectLst/>
                        </a:rPr>
                        <a:t>Des organisations spatiales, à partir de photographies paysagères de terrain et aériennes; à partir de documents cartographiques.</a:t>
                      </a:r>
                      <a:endParaRPr lang="fr-US" sz="14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buFont typeface="Wingdings" pitchFamily="2" charset="2"/>
                        <a:buChar char=""/>
                      </a:pPr>
                      <a:r>
                        <a:rPr lang="fr-FR" sz="1400" dirty="0">
                          <a:solidFill>
                            <a:srgbClr val="FFFF00"/>
                          </a:solidFill>
                          <a:effectLst/>
                        </a:rPr>
                        <a:t>Une carte thématique simple des villes en France. </a:t>
                      </a:r>
                      <a:endParaRPr lang="fr-US" sz="14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buFont typeface="Wingdings" pitchFamily="2" charset="2"/>
                        <a:buChar char=""/>
                      </a:pPr>
                      <a:r>
                        <a:rPr lang="fr-FR" sz="1400" dirty="0">
                          <a:solidFill>
                            <a:srgbClr val="FFFF00"/>
                          </a:solidFill>
                          <a:effectLst/>
                        </a:rPr>
                        <a:t>Le rôle de certains acteurs urbains </a:t>
                      </a:r>
                      <a:r>
                        <a:rPr lang="fr-FR" sz="1400" dirty="0">
                          <a:effectLst/>
                        </a:rPr>
                        <a:t>: la municipalité, les habitants, les commerçants …</a:t>
                      </a:r>
                      <a:endParaRPr lang="fr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b="1" dirty="0">
                          <a:effectLst/>
                        </a:rPr>
                        <a:t>Photographies</a:t>
                      </a:r>
                      <a:r>
                        <a:rPr lang="fr-FR" sz="1400" dirty="0">
                          <a:effectLst/>
                        </a:rPr>
                        <a:t> prises sur le terrain, dessins ; photographies aériennes obliques (schématisations), puis verticales ; </a:t>
                      </a:r>
                    </a:p>
                    <a:p>
                      <a:pPr algn="just"/>
                      <a:r>
                        <a:rPr lang="fr-FR" sz="1400" b="1" dirty="0">
                          <a:effectLst/>
                        </a:rPr>
                        <a:t>plans, cartes topographiques </a:t>
                      </a:r>
                      <a:r>
                        <a:rPr lang="fr-FR" sz="1400" dirty="0">
                          <a:effectLst/>
                        </a:rPr>
                        <a:t>(schématisations); </a:t>
                      </a:r>
                    </a:p>
                    <a:p>
                      <a:pPr algn="just"/>
                      <a:r>
                        <a:rPr lang="fr-FR" sz="1400" b="1" u="none" dirty="0">
                          <a:effectLst/>
                        </a:rPr>
                        <a:t>tableau de chiffres (population des grandes villes)</a:t>
                      </a:r>
                      <a:r>
                        <a:rPr lang="fr-FR" sz="1400" dirty="0">
                          <a:effectLst/>
                        </a:rPr>
                        <a:t>. [CE2]</a:t>
                      </a:r>
                      <a:endParaRPr lang="fr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2254368"/>
                  </a:ext>
                </a:extLst>
              </a:tr>
              <a:tr h="326659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Identifier des paysages </a:t>
                      </a:r>
                      <a:endParaRPr lang="fr-US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182092"/>
                  </a:ext>
                </a:extLst>
              </a:tr>
              <a:tr h="1306635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solidFill>
                            <a:srgbClr val="FFFF00"/>
                          </a:solidFill>
                          <a:effectLst/>
                        </a:rPr>
                        <a:t>Reconnaitre différents paysages </a:t>
                      </a:r>
                      <a:r>
                        <a:rPr lang="fr-FR" sz="1400" dirty="0">
                          <a:effectLst/>
                        </a:rPr>
                        <a:t>: les littoraux, les massifs montagneux, les campagnes, les villes, les déserts...</a:t>
                      </a:r>
                      <a:endParaRPr lang="fr-US" sz="1400" dirty="0">
                        <a:effectLst/>
                      </a:endParaRPr>
                    </a:p>
                    <a:p>
                      <a:pPr marL="342900" lvl="0" indent="-342900" algn="just">
                        <a:buFont typeface="Wingdings" pitchFamily="2" charset="2"/>
                        <a:buChar char=""/>
                      </a:pPr>
                      <a:r>
                        <a:rPr lang="fr-FR" sz="1400" dirty="0">
                          <a:solidFill>
                            <a:srgbClr val="FFFF00"/>
                          </a:solidFill>
                          <a:effectLst/>
                        </a:rPr>
                        <a:t>Les principaux paysages français en s'appuyant sur des lieux de vie.</a:t>
                      </a:r>
                      <a:endParaRPr lang="fr-US" sz="14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marL="342900" lvl="0" indent="-342900">
                        <a:buFont typeface="Wingdings" pitchFamily="2" charset="2"/>
                        <a:buChar char=""/>
                      </a:pPr>
                      <a:r>
                        <a:rPr lang="fr-FR" sz="1400" dirty="0">
                          <a:effectLst/>
                        </a:rPr>
                        <a:t>Quelques paysages de la planète et leurs caractéristiques.</a:t>
                      </a:r>
                      <a:endParaRPr lang="fr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b="1" dirty="0">
                          <a:effectLst/>
                        </a:rPr>
                        <a:t>Photographies</a:t>
                      </a:r>
                      <a:r>
                        <a:rPr lang="fr-FR" sz="1400" dirty="0">
                          <a:effectLst/>
                        </a:rPr>
                        <a:t> paysagères, de terrain, vues aériennes, </a:t>
                      </a:r>
                    </a:p>
                    <a:p>
                      <a:pPr algn="just"/>
                      <a:r>
                        <a:rPr lang="fr-FR" sz="1400" b="1" dirty="0">
                          <a:effectLst/>
                        </a:rPr>
                        <a:t>globe terrestre, planisphère</a:t>
                      </a:r>
                      <a:r>
                        <a:rPr lang="fr-FR" sz="1400" dirty="0">
                          <a:effectLst/>
                        </a:rPr>
                        <a:t>, </a:t>
                      </a:r>
                      <a:r>
                        <a:rPr lang="fr-FR" sz="1400" u="sng" dirty="0">
                          <a:effectLst/>
                        </a:rPr>
                        <a:t>films documentaires</a:t>
                      </a:r>
                      <a:r>
                        <a:rPr lang="fr-FR" sz="1400" dirty="0">
                          <a:effectLst/>
                        </a:rPr>
                        <a:t>.</a:t>
                      </a:r>
                      <a:endParaRPr lang="fr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17091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7238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"/>
            <a:ext cx="8778240" cy="1168458"/>
          </a:xfrm>
        </p:spPr>
        <p:txBody>
          <a:bodyPr>
            <a:noAutofit/>
          </a:bodyPr>
          <a:lstStyle/>
          <a:p>
            <a:r>
              <a:rPr lang="fr-FR" sz="3600" b="1" dirty="0"/>
              <a:t>B) Le thème : Se loger, travailler, se cultiver avoir des loisirs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59FE908-95CE-9A4D-A537-585EC645DC3C}"/>
              </a:ext>
            </a:extLst>
          </p:cNvPr>
          <p:cNvSpPr txBox="1"/>
          <p:nvPr/>
        </p:nvSpPr>
        <p:spPr>
          <a:xfrm>
            <a:off x="457201" y="1168458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/>
              <a:t>Les programmes de cycle 3 (de consolidation)</a:t>
            </a:r>
            <a:endParaRPr lang="fr-US" sz="2000" dirty="0"/>
          </a:p>
          <a:p>
            <a:endParaRPr lang="fr-US" sz="2000" dirty="0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293FC77-A594-EA45-916F-2C137D96DF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132483"/>
              </p:ext>
            </p:extLst>
          </p:nvPr>
        </p:nvGraphicFramePr>
        <p:xfrm>
          <a:off x="457199" y="1656887"/>
          <a:ext cx="8229600" cy="52011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3203">
                  <a:extLst>
                    <a:ext uri="{9D8B030D-6E8A-4147-A177-3AD203B41FA5}">
                      <a16:colId xmlns:a16="http://schemas.microsoft.com/office/drawing/2014/main" val="70933704"/>
                    </a:ext>
                  </a:extLst>
                </a:gridCol>
                <a:gridCol w="5576397">
                  <a:extLst>
                    <a:ext uri="{9D8B030D-6E8A-4147-A177-3AD203B41FA5}">
                      <a16:colId xmlns:a16="http://schemas.microsoft.com/office/drawing/2014/main" val="2759790997"/>
                    </a:ext>
                  </a:extLst>
                </a:gridCol>
              </a:tblGrid>
              <a:tr h="46966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074160" algn="l"/>
                        </a:tabLst>
                      </a:pPr>
                      <a:r>
                        <a:rPr lang="fr-FR" sz="1600" dirty="0">
                          <a:effectLst/>
                        </a:rPr>
                        <a:t>Classe de CM1</a:t>
                      </a:r>
                      <a:endParaRPr lang="fr-US" sz="16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10" marR="34925" marT="0" marB="0"/>
                </a:tc>
                <a:tc hMerge="1">
                  <a:txBody>
                    <a:bodyPr/>
                    <a:lstStyle/>
                    <a:p>
                      <a:endParaRPr lang="fr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026912"/>
                  </a:ext>
                </a:extLst>
              </a:tr>
              <a:tr h="469662">
                <a:tc>
                  <a:txBody>
                    <a:bodyPr/>
                    <a:lstStyle/>
                    <a:p>
                      <a:r>
                        <a:rPr lang="fr-FR" sz="1600">
                          <a:effectLst/>
                        </a:rPr>
                        <a:t>Repères annuels 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810" marR="349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074160" algn="l"/>
                        </a:tabLst>
                      </a:pPr>
                      <a:r>
                        <a:rPr lang="fr-FR" sz="1600">
                          <a:effectLst/>
                        </a:rPr>
                        <a:t>Démarches et contenus d’enseignement</a:t>
                      </a:r>
                      <a:endParaRPr lang="fr-US" sz="16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10" marR="34925" marT="0" marB="0"/>
                </a:tc>
                <a:extLst>
                  <a:ext uri="{0D108BD9-81ED-4DB2-BD59-A6C34878D82A}">
                    <a16:rowId xmlns:a16="http://schemas.microsoft.com/office/drawing/2014/main" val="2891438565"/>
                  </a:ext>
                </a:extLst>
              </a:tr>
              <a:tr h="4261788">
                <a:tc>
                  <a:txBody>
                    <a:bodyPr/>
                    <a:lstStyle/>
                    <a:p>
                      <a:pPr algn="ctr"/>
                      <a:endParaRPr lang="fr-FR" sz="1600" dirty="0">
                        <a:effectLst/>
                      </a:endParaRPr>
                    </a:p>
                    <a:p>
                      <a:pPr algn="ctr"/>
                      <a:r>
                        <a:rPr lang="fr-FR" sz="1600" dirty="0">
                          <a:effectLst/>
                        </a:rPr>
                        <a:t> </a:t>
                      </a:r>
                      <a:endParaRPr lang="fr-US" sz="1600" dirty="0">
                        <a:effectLst/>
                      </a:endParaRPr>
                    </a:p>
                    <a:p>
                      <a:pPr algn="ctr"/>
                      <a:r>
                        <a:rPr lang="fr-FR" sz="1600" b="1" dirty="0">
                          <a:effectLst/>
                        </a:rPr>
                        <a:t>Thème 2</a:t>
                      </a:r>
                      <a:endParaRPr lang="fr-US" sz="1600" b="1" dirty="0">
                        <a:effectLst/>
                      </a:endParaRP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432FF"/>
                          </a:solidFill>
                          <a:effectLst/>
                        </a:rPr>
                        <a:t>Se loger, travailler, se cultiver, avoir des loisirs en France</a:t>
                      </a:r>
                      <a:endParaRPr lang="fr-US" sz="1600" b="1" dirty="0">
                        <a:solidFill>
                          <a:srgbClr val="0432FF"/>
                        </a:solidFill>
                        <a:effectLst/>
                      </a:endParaRPr>
                    </a:p>
                    <a:p>
                      <a:pPr algn="ctr"/>
                      <a:endParaRPr lang="fr-US" sz="1600" b="1" dirty="0">
                        <a:solidFill>
                          <a:srgbClr val="0432FF"/>
                        </a:solidFill>
                        <a:effectLst/>
                      </a:endParaRPr>
                    </a:p>
                    <a:p>
                      <a:pPr algn="ctr"/>
                      <a:endParaRPr lang="fr-US" sz="1600" b="1" dirty="0">
                        <a:solidFill>
                          <a:srgbClr val="0432FF"/>
                        </a:solidFill>
                        <a:effectLst/>
                      </a:endParaRPr>
                    </a:p>
                    <a:p>
                      <a:pPr algn="l"/>
                      <a:r>
                        <a:rPr lang="fr-FR" sz="1600" dirty="0">
                          <a:effectLst/>
                        </a:rPr>
                        <a:t>• </a:t>
                      </a:r>
                      <a:r>
                        <a:rPr lang="fr-FR" sz="1600" b="1" dirty="0">
                          <a:effectLst/>
                        </a:rPr>
                        <a:t>Dans des espaces urbains.</a:t>
                      </a:r>
                      <a:endParaRPr lang="fr-US" sz="1600" b="1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302760" algn="l"/>
                        </a:tabLst>
                      </a:pPr>
                      <a:r>
                        <a:rPr lang="fr-FR" sz="1600" dirty="0">
                          <a:effectLst/>
                        </a:rPr>
                        <a:t> </a:t>
                      </a:r>
                      <a:endParaRPr lang="fr-US" sz="16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4302760" algn="l"/>
                        </a:tabLst>
                      </a:pPr>
                      <a:r>
                        <a:rPr lang="fr-US" sz="1600" dirty="0">
                          <a:effectLst/>
                        </a:rPr>
                        <a:t>• </a:t>
                      </a:r>
                      <a:r>
                        <a:rPr lang="fr-FR" sz="1600" b="1" dirty="0">
                          <a:effectLst/>
                        </a:rPr>
                        <a:t>Dans un espace touristique</a:t>
                      </a:r>
                      <a:r>
                        <a:rPr lang="fr-FR" sz="1600" dirty="0">
                          <a:effectLst/>
                        </a:rPr>
                        <a:t>.</a:t>
                      </a:r>
                      <a:endParaRPr lang="fr-US" sz="1600" dirty="0">
                        <a:solidFill>
                          <a:srgbClr val="00000A"/>
                        </a:solidFill>
                        <a:effectLst/>
                        <a:latin typeface="Symbol" pitchFamily="2" charset="2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10" marR="349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6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600" dirty="0">
                          <a:effectLst/>
                        </a:rPr>
                        <a:t>Le thème permet aux élèves </a:t>
                      </a:r>
                      <a:r>
                        <a:rPr lang="fr-FR" sz="1600" u="sng" dirty="0">
                          <a:effectLst/>
                        </a:rPr>
                        <a:t>de sortir de l’espace vécu et d’appréhender d’autres espaces</a:t>
                      </a:r>
                      <a:r>
                        <a:rPr lang="fr-FR" sz="1600" dirty="0">
                          <a:effectLst/>
                        </a:rPr>
                        <a:t>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600" dirty="0">
                          <a:effectLst/>
                        </a:rPr>
                        <a:t>En privilégiant les </a:t>
                      </a:r>
                      <a:r>
                        <a:rPr lang="fr-FR" sz="1600" b="1" dirty="0">
                          <a:effectLst/>
                        </a:rPr>
                        <a:t>outils du géographe (documents cartographiques, photographies, systèmes d’information géographique), </a:t>
                      </a:r>
                      <a:r>
                        <a:rPr lang="fr-FR" sz="1600" dirty="0">
                          <a:effectLst/>
                        </a:rPr>
                        <a:t>les élèves apprennent à identifier et à </a:t>
                      </a:r>
                      <a:r>
                        <a:rPr lang="fr-FR" sz="1600" b="1" dirty="0">
                          <a:effectLst/>
                          <a:highlight>
                            <a:srgbClr val="FFFF00"/>
                          </a:highlight>
                        </a:rPr>
                        <a:t>caractériser des espaces et leurs fonctions</a:t>
                      </a:r>
                      <a:r>
                        <a:rPr lang="fr-FR" sz="1600" dirty="0">
                          <a:effectLst/>
                        </a:rPr>
                        <a:t>. Ils comprennent que les actes du quotidien s’accomplissent dans des </a:t>
                      </a:r>
                      <a:r>
                        <a:rPr lang="fr-FR" sz="1600" b="1" dirty="0">
                          <a:effectLst/>
                        </a:rPr>
                        <a:t>espaces</a:t>
                      </a:r>
                      <a:r>
                        <a:rPr lang="fr-FR" sz="1600" dirty="0">
                          <a:effectLst/>
                        </a:rPr>
                        <a:t> qui sont </a:t>
                      </a:r>
                      <a:r>
                        <a:rPr lang="fr-FR" sz="1600" b="1" dirty="0">
                          <a:effectLst/>
                          <a:highlight>
                            <a:srgbClr val="FFFF00"/>
                          </a:highlight>
                        </a:rPr>
                        <a:t>organisés</a:t>
                      </a:r>
                      <a:r>
                        <a:rPr lang="fr-FR" sz="1600" dirty="0">
                          <a:effectLst/>
                        </a:rPr>
                        <a:t> selon différentes logiques et nécessitent des </a:t>
                      </a:r>
                      <a:r>
                        <a:rPr lang="fr-FR" sz="1600" b="1" dirty="0">
                          <a:effectLst/>
                        </a:rPr>
                        <a:t>déplacements</a:t>
                      </a:r>
                      <a:r>
                        <a:rPr lang="fr-FR" sz="1600" dirty="0">
                          <a:effectLst/>
                        </a:rPr>
                        <a:t>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600" dirty="0">
                          <a:effectLst/>
                        </a:rPr>
                        <a:t>Le </a:t>
                      </a:r>
                      <a:r>
                        <a:rPr lang="fr-FR" sz="1600" b="1" dirty="0">
                          <a:effectLst/>
                        </a:rPr>
                        <a:t>travail sur un </a:t>
                      </a:r>
                      <a:r>
                        <a:rPr lang="fr-FR" sz="1600" b="1" dirty="0">
                          <a:effectLst/>
                          <a:highlight>
                            <a:srgbClr val="FFFF00"/>
                          </a:highlight>
                        </a:rPr>
                        <a:t>espace touristique </a:t>
                      </a:r>
                      <a:r>
                        <a:rPr lang="fr-FR" sz="1600" dirty="0">
                          <a:effectLst/>
                        </a:rPr>
                        <a:t>montre par ailleurs qu’on peut </a:t>
                      </a:r>
                      <a:r>
                        <a:rPr lang="fr-FR" sz="1600" b="1" dirty="0">
                          <a:effectLst/>
                        </a:rPr>
                        <a:t>habiter un lieu de façon temporaire </a:t>
                      </a:r>
                      <a:r>
                        <a:rPr lang="fr-FR" sz="1600" dirty="0">
                          <a:effectLst/>
                        </a:rPr>
                        <a:t>et il permet d’observer la </a:t>
                      </a:r>
                      <a:r>
                        <a:rPr lang="fr-FR" sz="1600" b="1" dirty="0">
                          <a:effectLst/>
                        </a:rPr>
                        <a:t>cohabitation de </a:t>
                      </a:r>
                      <a:r>
                        <a:rPr lang="fr-FR" sz="1600" b="1" dirty="0">
                          <a:effectLst/>
                          <a:highlight>
                            <a:srgbClr val="FFFF00"/>
                          </a:highlight>
                        </a:rPr>
                        <a:t>divers acteurs</a:t>
                      </a:r>
                      <a:r>
                        <a:rPr lang="fr-FR" sz="1600" dirty="0">
                          <a:effectLst/>
                        </a:rPr>
                        <a:t>. Ils découvrent la spécificité des </a:t>
                      </a:r>
                      <a:r>
                        <a:rPr lang="fr-FR" sz="1600" b="1" dirty="0">
                          <a:effectLst/>
                          <a:highlight>
                            <a:srgbClr val="FFFF00"/>
                          </a:highlight>
                        </a:rPr>
                        <a:t>espaces de production</a:t>
                      </a:r>
                      <a:r>
                        <a:rPr lang="fr-FR" sz="1600" dirty="0">
                          <a:effectLst/>
                        </a:rPr>
                        <a:t>.</a:t>
                      </a:r>
                      <a:endParaRPr lang="fr-US" sz="16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10" marR="34925" marT="0" marB="0"/>
                </a:tc>
                <a:extLst>
                  <a:ext uri="{0D108BD9-81ED-4DB2-BD59-A6C34878D82A}">
                    <a16:rowId xmlns:a16="http://schemas.microsoft.com/office/drawing/2014/main" val="3512140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8707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6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C) Les notions en jeu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31836"/>
            <a:ext cx="8433260" cy="6126164"/>
          </a:xfrm>
        </p:spPr>
        <p:txBody>
          <a:bodyPr>
            <a:normAutofit fontScale="85000" lnSpcReduction="10000"/>
          </a:bodyPr>
          <a:lstStyle/>
          <a:p>
            <a:pPr marL="514350" indent="-514350" algn="just">
              <a:buAutoNum type="arabicPeriod"/>
            </a:pPr>
            <a:r>
              <a:rPr lang="fr-FR" u="sng" dirty="0"/>
              <a:t>« dans des espaces urbains »</a:t>
            </a:r>
          </a:p>
          <a:p>
            <a:pPr>
              <a:buNone/>
            </a:pPr>
            <a:r>
              <a:rPr lang="fr-FR" b="1" dirty="0"/>
              <a:t>Qu’est-ce qu’une ville ? </a:t>
            </a:r>
          </a:p>
          <a:p>
            <a:pPr>
              <a:buNone/>
            </a:pPr>
            <a:r>
              <a:rPr lang="fr-FR" dirty="0"/>
              <a:t>	</a:t>
            </a:r>
            <a:r>
              <a:rPr lang="fr-FR" dirty="0">
                <a:solidFill>
                  <a:srgbClr val="FF0000"/>
                </a:solidFill>
              </a:rPr>
              <a:t>4 propositions possibles </a:t>
            </a:r>
            <a:r>
              <a:rPr lang="fr-FR" dirty="0"/>
              <a:t>pour répondre (selon une approche classique)</a:t>
            </a:r>
          </a:p>
          <a:p>
            <a:pPr>
              <a:buFontTx/>
              <a:buChar char="-"/>
            </a:pPr>
            <a:r>
              <a:rPr lang="fr-FR" i="1" u="sng" dirty="0"/>
              <a:t>un ensemble important de bâtiments contigus </a:t>
            </a:r>
          </a:p>
          <a:p>
            <a:pPr>
              <a:buNone/>
            </a:pPr>
            <a:r>
              <a:rPr lang="fr-FR" dirty="0">
                <a:solidFill>
                  <a:srgbClr val="0000FF"/>
                </a:solidFill>
              </a:rPr>
              <a:t>(APPROCHE VISUELLE)</a:t>
            </a:r>
          </a:p>
          <a:p>
            <a:pPr>
              <a:buFontTx/>
              <a:buChar char="-"/>
            </a:pPr>
            <a:r>
              <a:rPr lang="fr-FR" i="1" u="sng" dirty="0"/>
              <a:t>une commune (« urbaine ») possédant plus de 2000 </a:t>
            </a:r>
            <a:r>
              <a:rPr lang="fr-FR" i="1" u="sng" dirty="0" err="1"/>
              <a:t>hab</a:t>
            </a:r>
            <a:r>
              <a:rPr lang="fr-FR" i="1" u="sng" dirty="0"/>
              <a:t> agglomérés </a:t>
            </a:r>
            <a:r>
              <a:rPr lang="fr-FR" i="1" dirty="0"/>
              <a:t>(UNITE URBAINE) </a:t>
            </a:r>
          </a:p>
          <a:p>
            <a:pPr>
              <a:buNone/>
            </a:pPr>
            <a:r>
              <a:rPr lang="fr-FR" dirty="0">
                <a:solidFill>
                  <a:srgbClr val="0000FF"/>
                </a:solidFill>
              </a:rPr>
              <a:t>(APPROCHE DEMOGRAPHIQUE)</a:t>
            </a:r>
          </a:p>
          <a:p>
            <a:pPr>
              <a:buFontTx/>
              <a:buChar char="-"/>
            </a:pPr>
            <a:r>
              <a:rPr lang="fr-FR" i="1" dirty="0"/>
              <a:t>un lieu qui concentre </a:t>
            </a:r>
            <a:r>
              <a:rPr lang="fr-FR" i="1" u="sng" dirty="0"/>
              <a:t>des activités de services </a:t>
            </a:r>
          </a:p>
          <a:p>
            <a:pPr>
              <a:buNone/>
            </a:pPr>
            <a:r>
              <a:rPr lang="fr-FR" dirty="0">
                <a:solidFill>
                  <a:srgbClr val="0000FF"/>
                </a:solidFill>
              </a:rPr>
              <a:t>(APPROCHE ECONOMIQUE)</a:t>
            </a:r>
          </a:p>
          <a:p>
            <a:pPr>
              <a:buFontTx/>
              <a:buChar char="-"/>
            </a:pPr>
            <a:r>
              <a:rPr lang="fr-FR" i="1" dirty="0"/>
              <a:t>c’est une mentalité et une pratique sociale marquées par </a:t>
            </a:r>
            <a:r>
              <a:rPr lang="fr-FR" i="1" u="sng" dirty="0"/>
              <a:t>l’intensité relationnelle</a:t>
            </a:r>
          </a:p>
          <a:p>
            <a:pPr>
              <a:buNone/>
            </a:pPr>
            <a:r>
              <a:rPr lang="fr-FR" dirty="0">
                <a:solidFill>
                  <a:srgbClr val="0000FF"/>
                </a:solidFill>
              </a:rPr>
              <a:t>(APPROCHE CULTURELLE)</a:t>
            </a:r>
          </a:p>
          <a:p>
            <a:pPr marL="0" indent="0" algn="just">
              <a:buNone/>
            </a:pP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43491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ine_Louis_Vuitton_dans_la_champagne_berrichonne_pres_d_Issoudun-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725" y="0"/>
            <a:ext cx="4232275" cy="3174206"/>
          </a:xfrm>
          <a:prstGeom prst="rect">
            <a:avLst/>
          </a:prstGeom>
        </p:spPr>
      </p:pic>
      <p:pic>
        <p:nvPicPr>
          <p:cNvPr id="4" name="Image 3" descr="UsineLouisVuitton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11725" cy="6858000"/>
          </a:xfrm>
          <a:prstGeom prst="rect">
            <a:avLst/>
          </a:prstGeom>
        </p:spPr>
      </p:pic>
      <p:pic>
        <p:nvPicPr>
          <p:cNvPr id="5" name="Image 4" descr="UsineLouisVuittonConde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229" y="3174206"/>
            <a:ext cx="5734771" cy="3683794"/>
          </a:xfrm>
          <a:prstGeom prst="rect">
            <a:avLst/>
          </a:prstGeom>
        </p:spPr>
      </p:pic>
      <p:pic>
        <p:nvPicPr>
          <p:cNvPr id="6" name="Image 5" descr="UsineLouisVuittonConde2Panneau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573385"/>
            <a:ext cx="1219182" cy="171247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0" y="2598003"/>
            <a:ext cx="8401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</a:rPr>
              <a:t>Ne pas associer l’activité industrielle à la « ville ».</a:t>
            </a:r>
          </a:p>
          <a:p>
            <a:r>
              <a:rPr lang="fr-FR" sz="2400" dirty="0">
                <a:solidFill>
                  <a:srgbClr val="FFFF00"/>
                </a:solidFill>
              </a:rPr>
              <a:t>Exemple d’une usine en campagne : Louis Vuitton près d’Issoudun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rot="10800000" flipV="1">
            <a:off x="2326847" y="3428999"/>
            <a:ext cx="899220" cy="69646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5534374" y="3428999"/>
            <a:ext cx="1835521" cy="12712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4937607" y="1733621"/>
            <a:ext cx="1533068" cy="101050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797246" y="139060"/>
            <a:ext cx="1030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Issoudun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6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C) Les notions en jeu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31836"/>
            <a:ext cx="8686800" cy="5482352"/>
          </a:xfrm>
        </p:spPr>
        <p:txBody>
          <a:bodyPr>
            <a:normAutofit fontScale="92500" lnSpcReduction="20000"/>
          </a:bodyPr>
          <a:lstStyle/>
          <a:p>
            <a:pPr marL="514350" indent="-514350" algn="just">
              <a:buAutoNum type="arabicPeriod"/>
            </a:pPr>
            <a:r>
              <a:rPr lang="fr-FR" u="sng" dirty="0"/>
              <a:t>« dans des espaces urbains »</a:t>
            </a:r>
          </a:p>
          <a:p>
            <a:pPr>
              <a:buNone/>
            </a:pPr>
            <a:r>
              <a:rPr lang="fr-FR" b="1" dirty="0"/>
              <a:t>Le zonage en aires urbaines</a:t>
            </a:r>
          </a:p>
          <a:p>
            <a:pPr>
              <a:buNone/>
            </a:pPr>
            <a:r>
              <a:rPr lang="fr-FR" b="1" dirty="0">
                <a:solidFill>
                  <a:srgbClr val="008000"/>
                </a:solidFill>
              </a:rPr>
              <a:t>AIRE URBAINE </a:t>
            </a:r>
            <a:r>
              <a:rPr lang="fr-FR" dirty="0"/>
              <a:t>= </a:t>
            </a:r>
            <a:r>
              <a:rPr lang="fr-FR" dirty="0">
                <a:solidFill>
                  <a:srgbClr val="0000FF"/>
                </a:solidFill>
              </a:rPr>
              <a:t>PÔLE URBAIN (1) + COURONNE (2)</a:t>
            </a:r>
          </a:p>
          <a:p>
            <a:pPr>
              <a:buNone/>
            </a:pPr>
            <a:r>
              <a:rPr lang="fr-FR" dirty="0">
                <a:solidFill>
                  <a:srgbClr val="0000FF"/>
                </a:solidFill>
              </a:rPr>
              <a:t>(1) PÔLE URBAIN </a:t>
            </a:r>
            <a:r>
              <a:rPr lang="fr-FR" dirty="0"/>
              <a:t>: unité urbaine rassemblant plus de 1500 emplois</a:t>
            </a:r>
          </a:p>
          <a:p>
            <a:pPr>
              <a:buNone/>
            </a:pPr>
            <a:r>
              <a:rPr lang="fr-FR" dirty="0">
                <a:solidFill>
                  <a:srgbClr val="0000FF"/>
                </a:solidFill>
              </a:rPr>
              <a:t>(2) COURONNE (PERI)URBAINE </a:t>
            </a:r>
            <a:r>
              <a:rPr lang="fr-FR" dirty="0"/>
              <a:t>: communes (parfois unités urbaines) ayant plus de 40% de population résidente ayant un emploi dans le pôle urbain</a:t>
            </a:r>
          </a:p>
          <a:p>
            <a:pPr>
              <a:buNone/>
            </a:pPr>
            <a:r>
              <a:rPr lang="fr-FR" b="1" dirty="0">
                <a:solidFill>
                  <a:srgbClr val="008000"/>
                </a:solidFill>
              </a:rPr>
              <a:t>COMMUNES MULTIPOLARISEES </a:t>
            </a:r>
            <a:r>
              <a:rPr lang="fr-FR" dirty="0"/>
              <a:t>: communes où au moins 40% de la population résidente a un emploi dans plusieurs aires urbaines</a:t>
            </a:r>
          </a:p>
          <a:p>
            <a:pPr>
              <a:buNone/>
            </a:pPr>
            <a:r>
              <a:rPr lang="fr-FR" b="1" dirty="0">
                <a:solidFill>
                  <a:srgbClr val="008000"/>
                </a:solidFill>
              </a:rPr>
              <a:t>COMMUNES ISOLEES </a:t>
            </a:r>
            <a:r>
              <a:rPr lang="fr-FR" sz="3027" dirty="0"/>
              <a:t>hors de l’influence des pôles urbains</a:t>
            </a:r>
          </a:p>
          <a:p>
            <a:pPr marL="0" indent="0" algn="just">
              <a:buNone/>
            </a:pP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64FA554-E063-2C46-B57B-B0BE48137298}"/>
              </a:ext>
            </a:extLst>
          </p:cNvPr>
          <p:cNvSpPr txBox="1"/>
          <p:nvPr/>
        </p:nvSpPr>
        <p:spPr>
          <a:xfrm>
            <a:off x="209905" y="6223502"/>
            <a:ext cx="893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>
                <a:solidFill>
                  <a:srgbClr val="FF0000"/>
                </a:solidFill>
                <a:sym typeface="Wingdings"/>
              </a:rPr>
              <a:t></a:t>
            </a:r>
            <a:r>
              <a:rPr lang="fr-FR" sz="2800" dirty="0">
                <a:solidFill>
                  <a:srgbClr val="FF0000"/>
                </a:solidFill>
                <a:sym typeface="Wingdings"/>
              </a:rPr>
              <a:t> </a:t>
            </a:r>
            <a:r>
              <a:rPr lang="fr-FR" sz="2800" b="1" dirty="0">
                <a:solidFill>
                  <a:srgbClr val="FF0000"/>
                </a:solidFill>
              </a:rPr>
              <a:t>95% de la population française sous l’influence urbaine</a:t>
            </a:r>
          </a:p>
        </p:txBody>
      </p:sp>
    </p:spTree>
    <p:extLst>
      <p:ext uri="{BB962C8B-B14F-4D97-AF65-F5344CB8AC3E}">
        <p14:creationId xmlns:p14="http://schemas.microsoft.com/office/powerpoint/2010/main" val="250431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4582</TotalTime>
  <Words>2437</Words>
  <Application>Microsoft Macintosh PowerPoint</Application>
  <PresentationFormat>Affichage à l'écran (4:3)</PresentationFormat>
  <Paragraphs>332</Paragraphs>
  <Slides>32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Cambria</vt:lpstr>
      <vt:lpstr>Symbol</vt:lpstr>
      <vt:lpstr>Times New Roman</vt:lpstr>
      <vt:lpstr>Wingdings</vt:lpstr>
      <vt:lpstr>Thème Office</vt:lpstr>
      <vt:lpstr>Habiter  - une ville (des espaces urbains) - un espace touristique</vt:lpstr>
      <vt:lpstr>Calendrier S2-S8</vt:lpstr>
      <vt:lpstr>Calendrier S2-S8</vt:lpstr>
      <vt:lpstr>Plan du TD2</vt:lpstr>
      <vt:lpstr>B) Le thème : Se loger, travailler, se cultiver avoir des loisirs</vt:lpstr>
      <vt:lpstr>B) Le thème : Se loger, travailler, se cultiver avoir des loisirs</vt:lpstr>
      <vt:lpstr>C) Les notions en jeu</vt:lpstr>
      <vt:lpstr>Présentation PowerPoint</vt:lpstr>
      <vt:lpstr>C) Les notions en jeu</vt:lpstr>
      <vt:lpstr>Présentation PowerPoint</vt:lpstr>
      <vt:lpstr>C) Les notions en jeu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C) Les notions en jeu</vt:lpstr>
      <vt:lpstr>C) Les notions en jeu</vt:lpstr>
      <vt:lpstr>C) Les notions en jeu</vt:lpstr>
      <vt:lpstr>C) Les notions en jeu</vt:lpstr>
      <vt:lpstr>C) Les notions en jeu</vt:lpstr>
      <vt:lpstr>C) Les notions en jeu</vt:lpstr>
      <vt:lpstr>Présentation PowerPoint</vt:lpstr>
      <vt:lpstr>E) Deux séquences sur le thème</vt:lpstr>
      <vt:lpstr>E) Deux séquences sur le thème</vt:lpstr>
      <vt:lpstr>D) La construction d’une séance</vt:lpstr>
      <vt:lpstr>Présentation PowerPoint</vt:lpstr>
      <vt:lpstr>Etude d’un paysage touristique dans la diachronie</vt:lpstr>
    </vt:vector>
  </TitlesOfParts>
  <Company>Iufm Orléans-Tours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Préhistoire</dc:title>
  <dc:creator>Jean-Louis LAUBRY</dc:creator>
  <cp:lastModifiedBy>Jean-Louis Laubry</cp:lastModifiedBy>
  <cp:revision>233</cp:revision>
  <cp:lastPrinted>2017-09-04T10:56:21Z</cp:lastPrinted>
  <dcterms:created xsi:type="dcterms:W3CDTF">2020-09-06T15:52:41Z</dcterms:created>
  <dcterms:modified xsi:type="dcterms:W3CDTF">2024-01-20T23:17:59Z</dcterms:modified>
</cp:coreProperties>
</file>