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85" r:id="rId3"/>
    <p:sldId id="265" r:id="rId4"/>
    <p:sldId id="262" r:id="rId5"/>
    <p:sldId id="263" r:id="rId6"/>
    <p:sldId id="283" r:id="rId7"/>
    <p:sldId id="282" r:id="rId8"/>
    <p:sldId id="264" r:id="rId9"/>
    <p:sldId id="287" r:id="rId10"/>
    <p:sldId id="288" r:id="rId11"/>
    <p:sldId id="258" r:id="rId12"/>
    <p:sldId id="289" r:id="rId13"/>
    <p:sldId id="259" r:id="rId14"/>
    <p:sldId id="290" r:id="rId15"/>
    <p:sldId id="291" r:id="rId16"/>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8" d="100"/>
          <a:sy n="78" d="100"/>
        </p:scale>
        <p:origin x="1598"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B4EABA6D-38A9-47F1-8C87-61DFAD4A7D00}" type="datetimeFigureOut">
              <a:rPr lang="fr-FR"/>
              <a:pPr>
                <a:defRPr/>
              </a:pPr>
              <a:t>08/09/2025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9DD12AB-BB58-4585-A00F-5EC7B593F84B}"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D445F10C-9E05-4CA4-AC81-5DD296EE941D}" type="datetimeFigureOut">
              <a:rPr lang="fr-FR"/>
              <a:pPr>
                <a:defRPr/>
              </a:pPr>
              <a:t>08/09/2025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84863E3-B8F7-409D-A99F-91EC17C69752}"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E0FD9D5B-D291-4CB0-9C69-BD9C203CC75E}" type="datetimeFigureOut">
              <a:rPr lang="fr-FR"/>
              <a:pPr>
                <a:defRPr/>
              </a:pPr>
              <a:t>08/09/2025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7101269E-C99B-42E1-95D8-71FEBBF273BA}"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76D42E81-A91B-40E5-A334-1A294293DE35}" type="datetimeFigureOut">
              <a:rPr lang="fr-FR"/>
              <a:pPr>
                <a:defRPr/>
              </a:pPr>
              <a:t>08/09/2025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F8C80C22-D046-4FAA-B53F-D010171CE70E}"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39A6BA1F-0491-4431-ACD2-E5E11971967C}" type="datetimeFigureOut">
              <a:rPr lang="fr-FR"/>
              <a:pPr>
                <a:defRPr/>
              </a:pPr>
              <a:t>08/09/2025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E27CB84-6CFE-4EEA-A868-8351BAC56FA2}"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22F74419-F6CB-46C9-A1F8-CC052BB9595D}" type="datetimeFigureOut">
              <a:rPr lang="fr-FR"/>
              <a:pPr>
                <a:defRPr/>
              </a:pPr>
              <a:t>08/09/2025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16F46492-2682-426E-8CD4-C61A4D984F59}"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A11C8780-E641-43A9-AD9D-C0AFF55AAF31}" type="datetimeFigureOut">
              <a:rPr lang="fr-FR"/>
              <a:pPr>
                <a:defRPr/>
              </a:pPr>
              <a:t>08/09/2025</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7BC13E8C-E455-404B-89B8-A15E982A50E2}"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p:cNvSpPr>
            <a:spLocks noGrp="1"/>
          </p:cNvSpPr>
          <p:nvPr>
            <p:ph type="dt" sz="half" idx="10"/>
          </p:nvPr>
        </p:nvSpPr>
        <p:spPr/>
        <p:txBody>
          <a:bodyPr/>
          <a:lstStyle>
            <a:lvl1pPr>
              <a:defRPr/>
            </a:lvl1pPr>
          </a:lstStyle>
          <a:p>
            <a:pPr>
              <a:defRPr/>
            </a:pPr>
            <a:fld id="{C8804F41-3F26-4D25-B351-54E392DF5FDF}" type="datetimeFigureOut">
              <a:rPr lang="fr-FR"/>
              <a:pPr>
                <a:defRPr/>
              </a:pPr>
              <a:t>08/09/2025</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7C7668BB-F91E-40EE-9F11-D5E96ECE28CF}"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D2E8616D-78C5-4B58-92B3-83DB729C3950}" type="datetimeFigureOut">
              <a:rPr lang="fr-FR"/>
              <a:pPr>
                <a:defRPr/>
              </a:pPr>
              <a:t>08/09/2025</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45F2996A-D874-425E-B359-A7473E30B9F4}"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4C74B4F-6619-4FF7-AABD-42C001C04296}" type="datetimeFigureOut">
              <a:rPr lang="fr-FR"/>
              <a:pPr>
                <a:defRPr/>
              </a:pPr>
              <a:t>08/09/2025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F241C6D3-E1F2-446B-8595-435219668FC7}"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3FC298E3-D8F9-4490-B6DA-916620DBEA51}" type="datetimeFigureOut">
              <a:rPr lang="fr-FR"/>
              <a:pPr>
                <a:defRPr/>
              </a:pPr>
              <a:t>08/09/2025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A22739E2-13F9-4067-B6AF-C2D6BCDB69CD}"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Modifiez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6FF8148-EA71-4820-9B35-5822168B5B4B}" type="datetimeFigureOut">
              <a:rPr lang="fr-FR"/>
              <a:pPr>
                <a:defRPr/>
              </a:pPr>
              <a:t>08/09/2025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D1FB06A-E4EA-43AD-B925-7F8E12628E03}"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38D47D8-D95F-492E-A9A6-79581C8096C3}"/>
              </a:ext>
            </a:extLst>
          </p:cNvPr>
          <p:cNvSpPr txBox="1"/>
          <p:nvPr/>
        </p:nvSpPr>
        <p:spPr>
          <a:xfrm>
            <a:off x="1763688" y="2276872"/>
            <a:ext cx="6336704" cy="1446550"/>
          </a:xfrm>
          <a:prstGeom prst="rect">
            <a:avLst/>
          </a:prstGeom>
          <a:noFill/>
        </p:spPr>
        <p:txBody>
          <a:bodyPr wrap="square" rtlCol="0">
            <a:spAutoFit/>
          </a:bodyPr>
          <a:lstStyle/>
          <a:p>
            <a:pPr algn="ctr"/>
            <a:r>
              <a:rPr lang="fr-FR" sz="4400" b="1" dirty="0"/>
              <a:t>TD - </a:t>
            </a:r>
            <a:r>
              <a:rPr lang="fr-FR" sz="4400" b="1" dirty="0" err="1"/>
              <a:t>answers</a:t>
            </a:r>
            <a:endParaRPr lang="fr-FR" sz="4400" b="1" dirty="0"/>
          </a:p>
          <a:p>
            <a:pPr algn="ctr"/>
            <a:r>
              <a:rPr lang="fr-FR" sz="4400" b="1" dirty="0" err="1"/>
              <a:t>Writing</a:t>
            </a:r>
            <a:r>
              <a:rPr lang="fr-FR" sz="4400" b="1" dirty="0"/>
              <a:t> a cover </a:t>
            </a:r>
            <a:r>
              <a:rPr lang="fr-FR" sz="4400" b="1" dirty="0" err="1"/>
              <a:t>letter</a:t>
            </a:r>
            <a:endParaRPr lang="fr-FR" sz="4400" b="1" dirty="0"/>
          </a:p>
        </p:txBody>
      </p:sp>
    </p:spTree>
    <p:extLst>
      <p:ext uri="{BB962C8B-B14F-4D97-AF65-F5344CB8AC3E}">
        <p14:creationId xmlns:p14="http://schemas.microsoft.com/office/powerpoint/2010/main" val="7849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988840"/>
            <a:ext cx="7992888" cy="1754326"/>
          </a:xfrm>
          <a:prstGeom prst="rect">
            <a:avLst/>
          </a:prstGeom>
        </p:spPr>
        <p:txBody>
          <a:bodyPr wrap="square">
            <a:spAutoFit/>
          </a:bodyPr>
          <a:lstStyle/>
          <a:p>
            <a:r>
              <a:rPr lang="en-US" sz="3600" b="1" dirty="0"/>
              <a:t> </a:t>
            </a:r>
            <a:endParaRPr lang="fr-FR" sz="3600" b="1" dirty="0"/>
          </a:p>
          <a:p>
            <a:r>
              <a:rPr lang="en-US" sz="3600" b="1" u="sng" dirty="0"/>
              <a:t>Common abbreviations used in letters</a:t>
            </a:r>
            <a:endParaRPr lang="fr-FR" sz="2000" b="1" dirty="0"/>
          </a:p>
        </p:txBody>
      </p:sp>
    </p:spTree>
    <p:extLst>
      <p:ext uri="{BB962C8B-B14F-4D97-AF65-F5344CB8AC3E}">
        <p14:creationId xmlns:p14="http://schemas.microsoft.com/office/powerpoint/2010/main" val="2810632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95288" y="476250"/>
            <a:ext cx="8424862" cy="3908762"/>
          </a:xfrm>
          <a:prstGeom prst="rect">
            <a:avLst/>
          </a:prstGeom>
          <a:noFill/>
          <a:ln w="9525">
            <a:noFill/>
            <a:miter lim="800000"/>
            <a:headEnd/>
            <a:tailEnd/>
          </a:ln>
        </p:spPr>
        <p:txBody>
          <a:bodyPr>
            <a:spAutoFit/>
          </a:bodyPr>
          <a:lstStyle/>
          <a:p>
            <a:r>
              <a:rPr lang="en-US" sz="3200" b="1" u="sng" dirty="0">
                <a:solidFill>
                  <a:srgbClr val="7030A0"/>
                </a:solidFill>
                <a:latin typeface="Calibri" pitchFamily="34" charset="0"/>
              </a:rPr>
              <a:t>3.  Abbreviations Used in Letters </a:t>
            </a:r>
            <a:endParaRPr lang="fr-FR" sz="3200" b="1" u="sng" dirty="0">
              <a:solidFill>
                <a:srgbClr val="7030A0"/>
              </a:solidFill>
              <a:latin typeface="Calibri" pitchFamily="34" charset="0"/>
            </a:endParaRPr>
          </a:p>
          <a:p>
            <a:r>
              <a:rPr lang="en-US" sz="2400" dirty="0">
                <a:latin typeface="Calibri" pitchFamily="34" charset="0"/>
              </a:rPr>
              <a:t>The following abbreviations are widely used in letters:</a:t>
            </a:r>
          </a:p>
          <a:p>
            <a:endParaRPr lang="fr-FR" sz="2400" dirty="0">
              <a:latin typeface="Calibri" pitchFamily="34" charset="0"/>
            </a:endParaRPr>
          </a:p>
          <a:p>
            <a:endParaRPr lang="fr-FR" sz="2400" dirty="0">
              <a:latin typeface="Calibri" pitchFamily="34" charset="0"/>
            </a:endParaRPr>
          </a:p>
          <a:p>
            <a:pPr algn="just"/>
            <a:endParaRPr lang="fr-FR" sz="2400" dirty="0">
              <a:latin typeface="Calibri" pitchFamily="34" charset="0"/>
            </a:endParaRPr>
          </a:p>
          <a:p>
            <a:pPr algn="just"/>
            <a:r>
              <a:rPr lang="en-US" sz="2400" dirty="0">
                <a:latin typeface="Calibri" pitchFamily="34" charset="0"/>
              </a:rPr>
              <a:t>				</a:t>
            </a:r>
          </a:p>
          <a:p>
            <a:pPr algn="just"/>
            <a:endParaRPr lang="fr-FR" sz="2400" dirty="0">
              <a:latin typeface="Calibri" pitchFamily="34" charset="0"/>
            </a:endParaRPr>
          </a:p>
          <a:p>
            <a:pPr algn="just"/>
            <a:endParaRPr lang="fr-FR" sz="2400" dirty="0">
              <a:latin typeface="Calibri" pitchFamily="34" charset="0"/>
            </a:endParaRPr>
          </a:p>
          <a:p>
            <a:pPr algn="just"/>
            <a:endParaRPr lang="en-US" sz="2400" dirty="0">
              <a:latin typeface="Calibri" pitchFamily="34" charset="0"/>
            </a:endParaRPr>
          </a:p>
          <a:p>
            <a:pPr algn="just"/>
            <a:endParaRPr lang="fr-FR" sz="2400" dirty="0">
              <a:latin typeface="Calibri" pitchFamily="34" charset="0"/>
            </a:endParaRPr>
          </a:p>
        </p:txBody>
      </p:sp>
      <p:sp>
        <p:nvSpPr>
          <p:cNvPr id="8" name="ZoneTexte 7"/>
          <p:cNvSpPr txBox="1">
            <a:spLocks noChangeArrowheads="1"/>
          </p:cNvSpPr>
          <p:nvPr/>
        </p:nvSpPr>
        <p:spPr bwMode="auto">
          <a:xfrm>
            <a:off x="395288" y="1916113"/>
            <a:ext cx="3097212" cy="523875"/>
          </a:xfrm>
          <a:prstGeom prst="rect">
            <a:avLst/>
          </a:prstGeom>
          <a:noFill/>
          <a:ln w="9525">
            <a:noFill/>
            <a:miter lim="800000"/>
            <a:headEnd/>
            <a:tailEnd/>
          </a:ln>
        </p:spPr>
        <p:txBody>
          <a:bodyPr>
            <a:spAutoFit/>
          </a:bodyPr>
          <a:lstStyle/>
          <a:p>
            <a:r>
              <a:rPr lang="en-US" sz="2800" b="1">
                <a:latin typeface="Calibri" pitchFamily="34" charset="0"/>
              </a:rPr>
              <a:t>Enc.</a:t>
            </a:r>
            <a:r>
              <a:rPr lang="en-US" sz="2800">
                <a:latin typeface="Calibri" pitchFamily="34" charset="0"/>
              </a:rPr>
              <a:t>	=    </a:t>
            </a:r>
            <a:r>
              <a:rPr lang="fr-FR" sz="2800" b="1">
                <a:solidFill>
                  <a:srgbClr val="FF0000"/>
                </a:solidFill>
                <a:latin typeface="Calibri" pitchFamily="34" charset="0"/>
              </a:rPr>
              <a:t>Enclosure</a:t>
            </a:r>
          </a:p>
        </p:txBody>
      </p:sp>
      <p:sp>
        <p:nvSpPr>
          <p:cNvPr id="9" name="ZoneTexte 8"/>
          <p:cNvSpPr txBox="1">
            <a:spLocks noChangeArrowheads="1"/>
          </p:cNvSpPr>
          <p:nvPr/>
        </p:nvSpPr>
        <p:spPr bwMode="auto">
          <a:xfrm>
            <a:off x="395288" y="2708275"/>
            <a:ext cx="4456112" cy="523875"/>
          </a:xfrm>
          <a:prstGeom prst="rect">
            <a:avLst/>
          </a:prstGeom>
          <a:noFill/>
          <a:ln w="9525">
            <a:noFill/>
            <a:miter lim="800000"/>
            <a:headEnd/>
            <a:tailEnd/>
          </a:ln>
        </p:spPr>
        <p:txBody>
          <a:bodyPr>
            <a:spAutoFit/>
          </a:bodyPr>
          <a:lstStyle/>
          <a:p>
            <a:r>
              <a:rPr lang="en-US" sz="2800" b="1" dirty="0">
                <a:latin typeface="Calibri" pitchFamily="34" charset="0"/>
              </a:rPr>
              <a:t>Pp.</a:t>
            </a:r>
            <a:r>
              <a:rPr lang="en-US" sz="2800" dirty="0">
                <a:latin typeface="Calibri" pitchFamily="34" charset="0"/>
              </a:rPr>
              <a:t>	=    </a:t>
            </a:r>
            <a:r>
              <a:rPr lang="fr-FR" sz="2800" b="1" dirty="0">
                <a:solidFill>
                  <a:srgbClr val="FF0000"/>
                </a:solidFill>
                <a:latin typeface="Calibri" pitchFamily="34" charset="0"/>
              </a:rPr>
              <a:t>Per </a:t>
            </a:r>
            <a:r>
              <a:rPr lang="fr-FR" sz="2800" b="1" dirty="0" err="1">
                <a:solidFill>
                  <a:srgbClr val="FF0000"/>
                </a:solidFill>
                <a:latin typeface="Calibri" pitchFamily="34" charset="0"/>
              </a:rPr>
              <a:t>procurationem</a:t>
            </a:r>
            <a:endParaRPr lang="fr-FR" sz="2800" b="1" dirty="0">
              <a:solidFill>
                <a:srgbClr val="FF0000"/>
              </a:solidFill>
              <a:latin typeface="Calibri" pitchFamily="34" charset="0"/>
            </a:endParaRPr>
          </a:p>
        </p:txBody>
      </p:sp>
      <p:sp>
        <p:nvSpPr>
          <p:cNvPr id="10" name="ZoneTexte 9"/>
          <p:cNvSpPr txBox="1">
            <a:spLocks noChangeArrowheads="1"/>
          </p:cNvSpPr>
          <p:nvPr/>
        </p:nvSpPr>
        <p:spPr bwMode="auto">
          <a:xfrm>
            <a:off x="395288" y="3357563"/>
            <a:ext cx="4529137" cy="522287"/>
          </a:xfrm>
          <a:prstGeom prst="rect">
            <a:avLst/>
          </a:prstGeom>
          <a:noFill/>
          <a:ln w="9525">
            <a:noFill/>
            <a:miter lim="800000"/>
            <a:headEnd/>
            <a:tailEnd/>
          </a:ln>
        </p:spPr>
        <p:txBody>
          <a:bodyPr>
            <a:spAutoFit/>
          </a:bodyPr>
          <a:lstStyle/>
          <a:p>
            <a:r>
              <a:rPr lang="en-US" sz="2800" b="1" dirty="0">
                <a:latin typeface="Calibri" pitchFamily="34" charset="0"/>
              </a:rPr>
              <a:t>Ps.       =   </a:t>
            </a:r>
            <a:r>
              <a:rPr lang="fr-FR" sz="2800" b="1" dirty="0">
                <a:solidFill>
                  <a:srgbClr val="FF0000"/>
                </a:solidFill>
                <a:latin typeface="Calibri" pitchFamily="34" charset="0"/>
              </a:rPr>
              <a:t>Post script</a:t>
            </a:r>
          </a:p>
        </p:txBody>
      </p:sp>
      <p:sp>
        <p:nvSpPr>
          <p:cNvPr id="11" name="ZoneTexte 10"/>
          <p:cNvSpPr txBox="1">
            <a:spLocks noChangeArrowheads="1"/>
          </p:cNvSpPr>
          <p:nvPr/>
        </p:nvSpPr>
        <p:spPr bwMode="auto">
          <a:xfrm>
            <a:off x="395288" y="4076700"/>
            <a:ext cx="4529137" cy="523875"/>
          </a:xfrm>
          <a:prstGeom prst="rect">
            <a:avLst/>
          </a:prstGeom>
          <a:noFill/>
          <a:ln w="9525">
            <a:noFill/>
            <a:miter lim="800000"/>
            <a:headEnd/>
            <a:tailEnd/>
          </a:ln>
        </p:spPr>
        <p:txBody>
          <a:bodyPr>
            <a:spAutoFit/>
          </a:bodyPr>
          <a:lstStyle/>
          <a:p>
            <a:r>
              <a:rPr lang="en-US" sz="2800" b="1" dirty="0" err="1">
                <a:latin typeface="Calibri" pitchFamily="34" charset="0"/>
              </a:rPr>
              <a:t>Pto</a:t>
            </a:r>
            <a:r>
              <a:rPr lang="en-US" sz="2800" b="1" dirty="0">
                <a:latin typeface="Calibri" pitchFamily="34" charset="0"/>
              </a:rPr>
              <a:t>.   =</a:t>
            </a:r>
            <a:r>
              <a:rPr lang="en-US" sz="2800" dirty="0">
                <a:latin typeface="Calibri" pitchFamily="34" charset="0"/>
              </a:rPr>
              <a:t>    </a:t>
            </a:r>
            <a:r>
              <a:rPr lang="fr-FR" sz="2800" b="1" dirty="0" err="1">
                <a:solidFill>
                  <a:srgbClr val="FF0000"/>
                </a:solidFill>
                <a:latin typeface="Calibri" pitchFamily="34" charset="0"/>
              </a:rPr>
              <a:t>Please</a:t>
            </a:r>
            <a:r>
              <a:rPr lang="fr-FR" sz="2800" b="1" dirty="0">
                <a:solidFill>
                  <a:srgbClr val="FF0000"/>
                </a:solidFill>
                <a:latin typeface="Calibri" pitchFamily="34" charset="0"/>
              </a:rPr>
              <a:t> </a:t>
            </a:r>
            <a:r>
              <a:rPr lang="fr-FR" sz="2800" b="1" dirty="0" err="1">
                <a:solidFill>
                  <a:srgbClr val="FF0000"/>
                </a:solidFill>
                <a:latin typeface="Calibri" pitchFamily="34" charset="0"/>
              </a:rPr>
              <a:t>turn</a:t>
            </a:r>
            <a:r>
              <a:rPr lang="fr-FR" sz="2800" b="1" dirty="0">
                <a:solidFill>
                  <a:srgbClr val="FF0000"/>
                </a:solidFill>
                <a:latin typeface="Calibri" pitchFamily="34" charset="0"/>
              </a:rPr>
              <a:t> over</a:t>
            </a:r>
          </a:p>
        </p:txBody>
      </p:sp>
      <p:sp>
        <p:nvSpPr>
          <p:cNvPr id="12" name="ZoneTexte 11"/>
          <p:cNvSpPr txBox="1">
            <a:spLocks noChangeArrowheads="1"/>
          </p:cNvSpPr>
          <p:nvPr/>
        </p:nvSpPr>
        <p:spPr bwMode="auto">
          <a:xfrm>
            <a:off x="395288" y="4797425"/>
            <a:ext cx="4529137" cy="522288"/>
          </a:xfrm>
          <a:prstGeom prst="rect">
            <a:avLst/>
          </a:prstGeom>
          <a:noFill/>
          <a:ln w="9525">
            <a:noFill/>
            <a:miter lim="800000"/>
            <a:headEnd/>
            <a:tailEnd/>
          </a:ln>
        </p:spPr>
        <p:txBody>
          <a:bodyPr>
            <a:spAutoFit/>
          </a:bodyPr>
          <a:lstStyle/>
          <a:p>
            <a:r>
              <a:rPr lang="fr-FR" sz="2800" b="1">
                <a:latin typeface="Calibri" pitchFamily="34" charset="0"/>
              </a:rPr>
              <a:t>RSVP</a:t>
            </a:r>
            <a:r>
              <a:rPr lang="fr-FR" sz="2800">
                <a:latin typeface="Calibri" pitchFamily="34" charset="0"/>
              </a:rPr>
              <a:t>	=    </a:t>
            </a:r>
            <a:r>
              <a:rPr lang="fr-FR" sz="2800" b="1">
                <a:solidFill>
                  <a:srgbClr val="FF0000"/>
                </a:solidFill>
                <a:latin typeface="Calibri" pitchFamily="34" charset="0"/>
              </a:rPr>
              <a:t>Please reply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988840"/>
            <a:ext cx="7992888" cy="1200329"/>
          </a:xfrm>
          <a:prstGeom prst="rect">
            <a:avLst/>
          </a:prstGeom>
        </p:spPr>
        <p:txBody>
          <a:bodyPr wrap="square">
            <a:spAutoFit/>
          </a:bodyPr>
          <a:lstStyle/>
          <a:p>
            <a:r>
              <a:rPr lang="en-US" sz="3600" b="1" dirty="0"/>
              <a:t> </a:t>
            </a:r>
            <a:endParaRPr lang="fr-FR" sz="3600" b="1" dirty="0"/>
          </a:p>
          <a:p>
            <a:r>
              <a:rPr lang="fr-FR" sz="3600" b="1" u="sng" dirty="0"/>
              <a:t>Practice. Translate </a:t>
            </a:r>
            <a:r>
              <a:rPr lang="fr-FR" sz="3600" b="1" u="sng" dirty="0" err="1"/>
              <a:t>into</a:t>
            </a:r>
            <a:r>
              <a:rPr lang="fr-FR" sz="3600" b="1" u="sng" dirty="0"/>
              <a:t> English</a:t>
            </a:r>
            <a:endParaRPr lang="fr-FR" sz="3600" dirty="0"/>
          </a:p>
        </p:txBody>
      </p:sp>
    </p:spTree>
    <p:extLst>
      <p:ext uri="{BB962C8B-B14F-4D97-AF65-F5344CB8AC3E}">
        <p14:creationId xmlns:p14="http://schemas.microsoft.com/office/powerpoint/2010/main" val="2512483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468313" y="612775"/>
            <a:ext cx="8351837" cy="5632311"/>
          </a:xfrm>
          <a:prstGeom prst="rect">
            <a:avLst/>
          </a:prstGeom>
          <a:noFill/>
          <a:ln w="9525">
            <a:noFill/>
            <a:miter lim="800000"/>
            <a:headEnd/>
            <a:tailEnd/>
          </a:ln>
        </p:spPr>
        <p:txBody>
          <a:bodyPr>
            <a:spAutoFit/>
          </a:bodyPr>
          <a:lstStyle/>
          <a:p>
            <a:r>
              <a:rPr lang="fr-FR" sz="2000" dirty="0">
                <a:latin typeface="Calibri" pitchFamily="34" charset="0"/>
              </a:rPr>
              <a:t>Je me permets de vous écrire :</a:t>
            </a:r>
          </a:p>
          <a:p>
            <a:endParaRPr lang="fr-FR" sz="2000" dirty="0">
              <a:latin typeface="Calibri" pitchFamily="34" charset="0"/>
            </a:endParaRPr>
          </a:p>
          <a:p>
            <a:r>
              <a:rPr lang="fr-FR" sz="2000" dirty="0">
                <a:latin typeface="Calibri" pitchFamily="34" charset="0"/>
              </a:rPr>
              <a:t>Je souhaite postuler pour le stage de (…) dont vous avez publié l’annonce dans… :</a:t>
            </a:r>
          </a:p>
          <a:p>
            <a:endParaRPr lang="fr-FR" sz="2000" dirty="0">
              <a:latin typeface="Calibri" pitchFamily="34" charset="0"/>
            </a:endParaRPr>
          </a:p>
          <a:p>
            <a:endParaRPr lang="fr-FR" sz="2000" dirty="0">
              <a:latin typeface="Calibri" pitchFamily="34" charset="0"/>
            </a:endParaRPr>
          </a:p>
          <a:p>
            <a:endParaRPr lang="fr-FR" sz="2000" dirty="0">
              <a:latin typeface="Calibri" pitchFamily="34" charset="0"/>
            </a:endParaRPr>
          </a:p>
          <a:p>
            <a:r>
              <a:rPr lang="fr-FR" sz="2000" dirty="0">
                <a:latin typeface="Calibri" pitchFamily="34" charset="0"/>
              </a:rPr>
              <a:t>Je suis disponible pour un entretien le… :</a:t>
            </a:r>
          </a:p>
          <a:p>
            <a:endParaRPr lang="fr-FR" sz="2000" dirty="0">
              <a:latin typeface="Calibri" pitchFamily="34" charset="0"/>
            </a:endParaRPr>
          </a:p>
          <a:p>
            <a:endParaRPr lang="fr-FR" sz="2000" dirty="0">
              <a:latin typeface="Calibri" pitchFamily="34" charset="0"/>
            </a:endParaRPr>
          </a:p>
          <a:p>
            <a:r>
              <a:rPr lang="fr-FR" sz="2000" dirty="0">
                <a:latin typeface="Calibri" pitchFamily="34" charset="0"/>
              </a:rPr>
              <a:t>Veuillez trouver mon CV ci-joint:</a:t>
            </a:r>
          </a:p>
          <a:p>
            <a:endParaRPr lang="fr-FR" sz="2000" dirty="0">
              <a:latin typeface="Calibri" pitchFamily="34" charset="0"/>
            </a:endParaRPr>
          </a:p>
          <a:p>
            <a:r>
              <a:rPr lang="fr-FR" sz="2000" dirty="0">
                <a:latin typeface="Calibri" pitchFamily="34" charset="0"/>
              </a:rPr>
              <a:t>J'attends avec impatience la possibilité de pouvoir discuter avec vous :</a:t>
            </a:r>
          </a:p>
          <a:p>
            <a:r>
              <a:rPr lang="fr-FR" sz="2000" dirty="0">
                <a:latin typeface="Calibri" pitchFamily="34" charset="0"/>
              </a:rPr>
              <a:t> </a:t>
            </a:r>
          </a:p>
          <a:p>
            <a:endParaRPr lang="fr-FR" sz="2000" dirty="0">
              <a:latin typeface="Calibri" pitchFamily="34" charset="0"/>
            </a:endParaRPr>
          </a:p>
          <a:p>
            <a:endParaRPr lang="fr-FR" sz="2000" dirty="0">
              <a:latin typeface="Calibri" pitchFamily="34" charset="0"/>
            </a:endParaRPr>
          </a:p>
          <a:p>
            <a:endParaRPr lang="fr-FR" sz="2000" dirty="0">
              <a:latin typeface="Calibri" pitchFamily="34" charset="0"/>
            </a:endParaRPr>
          </a:p>
          <a:p>
            <a:r>
              <a:rPr lang="fr-FR" sz="2000" dirty="0">
                <a:latin typeface="Calibri" pitchFamily="34" charset="0"/>
              </a:rPr>
              <a:t>Dans l’attente d’une réponse de votre part :</a:t>
            </a:r>
          </a:p>
        </p:txBody>
      </p:sp>
      <p:sp>
        <p:nvSpPr>
          <p:cNvPr id="3" name="ZoneTexte 2"/>
          <p:cNvSpPr txBox="1">
            <a:spLocks noChangeArrowheads="1"/>
          </p:cNvSpPr>
          <p:nvPr/>
        </p:nvSpPr>
        <p:spPr bwMode="auto">
          <a:xfrm>
            <a:off x="4211638" y="612775"/>
            <a:ext cx="3024187" cy="400050"/>
          </a:xfrm>
          <a:prstGeom prst="rect">
            <a:avLst/>
          </a:prstGeom>
          <a:noFill/>
          <a:ln w="9525">
            <a:noFill/>
            <a:miter lim="800000"/>
            <a:headEnd/>
            <a:tailEnd/>
          </a:ln>
        </p:spPr>
        <p:txBody>
          <a:bodyPr>
            <a:spAutoFit/>
          </a:bodyPr>
          <a:lstStyle/>
          <a:p>
            <a:r>
              <a:rPr lang="fr-FR" sz="2000" b="1">
                <a:solidFill>
                  <a:srgbClr val="FF0000"/>
                </a:solidFill>
                <a:latin typeface="Calibri" pitchFamily="34" charset="0"/>
              </a:rPr>
              <a:t>I am writing (to you)</a:t>
            </a:r>
          </a:p>
        </p:txBody>
      </p:sp>
      <p:sp>
        <p:nvSpPr>
          <p:cNvPr id="4" name="ZoneTexte 3"/>
          <p:cNvSpPr txBox="1">
            <a:spLocks noChangeArrowheads="1"/>
          </p:cNvSpPr>
          <p:nvPr/>
        </p:nvSpPr>
        <p:spPr bwMode="auto">
          <a:xfrm>
            <a:off x="468313" y="1954213"/>
            <a:ext cx="8351837" cy="708025"/>
          </a:xfrm>
          <a:prstGeom prst="rect">
            <a:avLst/>
          </a:prstGeom>
          <a:noFill/>
          <a:ln w="9525">
            <a:noFill/>
            <a:miter lim="800000"/>
            <a:headEnd/>
            <a:tailEnd/>
          </a:ln>
        </p:spPr>
        <p:txBody>
          <a:bodyPr>
            <a:spAutoFit/>
          </a:bodyPr>
          <a:lstStyle/>
          <a:p>
            <a:r>
              <a:rPr lang="en-US" sz="2000" b="1" dirty="0">
                <a:solidFill>
                  <a:srgbClr val="FF0000"/>
                </a:solidFill>
                <a:latin typeface="Calibri" pitchFamily="34" charset="0"/>
              </a:rPr>
              <a:t>I wish to (I would like to) apply for the training period (UK)/ internship (US) of… (which/that) you advertised in / at / on… .</a:t>
            </a:r>
          </a:p>
        </p:txBody>
      </p:sp>
      <p:sp>
        <p:nvSpPr>
          <p:cNvPr id="5" name="ZoneTexte 4"/>
          <p:cNvSpPr txBox="1">
            <a:spLocks noChangeArrowheads="1"/>
          </p:cNvSpPr>
          <p:nvPr/>
        </p:nvSpPr>
        <p:spPr bwMode="auto">
          <a:xfrm>
            <a:off x="5167313" y="5845175"/>
            <a:ext cx="3889375" cy="707886"/>
          </a:xfrm>
          <a:prstGeom prst="rect">
            <a:avLst/>
          </a:prstGeom>
          <a:noFill/>
          <a:ln w="9525">
            <a:noFill/>
            <a:miter lim="800000"/>
            <a:headEnd/>
            <a:tailEnd/>
          </a:ln>
        </p:spPr>
        <p:txBody>
          <a:bodyPr>
            <a:spAutoFit/>
          </a:bodyPr>
          <a:lstStyle/>
          <a:p>
            <a:r>
              <a:rPr lang="en-US" sz="2000" b="1" dirty="0">
                <a:solidFill>
                  <a:srgbClr val="FF0000"/>
                </a:solidFill>
                <a:latin typeface="Calibri" pitchFamily="34" charset="0"/>
              </a:rPr>
              <a:t>I look (I </a:t>
            </a:r>
            <a:r>
              <a:rPr lang="en-US" sz="2000" b="1">
                <a:solidFill>
                  <a:srgbClr val="FF0000"/>
                </a:solidFill>
                <a:latin typeface="Calibri" pitchFamily="34" charset="0"/>
              </a:rPr>
              <a:t>am looking) </a:t>
            </a:r>
            <a:r>
              <a:rPr lang="en-US" sz="2000" b="1" dirty="0">
                <a:solidFill>
                  <a:srgbClr val="FF0000"/>
                </a:solidFill>
                <a:latin typeface="Calibri" pitchFamily="34" charset="0"/>
              </a:rPr>
              <a:t>forward to hearing from you.</a:t>
            </a:r>
            <a:endParaRPr lang="fr-FR" sz="2000" b="1" dirty="0">
              <a:solidFill>
                <a:srgbClr val="FF0000"/>
              </a:solidFill>
              <a:latin typeface="Calibri" pitchFamily="34" charset="0"/>
            </a:endParaRPr>
          </a:p>
        </p:txBody>
      </p:sp>
      <p:sp>
        <p:nvSpPr>
          <p:cNvPr id="6" name="ZoneTexte 5"/>
          <p:cNvSpPr txBox="1">
            <a:spLocks noChangeArrowheads="1"/>
          </p:cNvSpPr>
          <p:nvPr/>
        </p:nvSpPr>
        <p:spPr bwMode="auto">
          <a:xfrm>
            <a:off x="576263" y="4653136"/>
            <a:ext cx="6983412" cy="707886"/>
          </a:xfrm>
          <a:prstGeom prst="rect">
            <a:avLst/>
          </a:prstGeom>
          <a:noFill/>
          <a:ln w="9525">
            <a:noFill/>
            <a:miter lim="800000"/>
            <a:headEnd/>
            <a:tailEnd/>
          </a:ln>
        </p:spPr>
        <p:txBody>
          <a:bodyPr>
            <a:spAutoFit/>
          </a:bodyPr>
          <a:lstStyle/>
          <a:p>
            <a:r>
              <a:rPr lang="fr-FR" sz="2000" b="1" dirty="0">
                <a:solidFill>
                  <a:srgbClr val="FF0000"/>
                </a:solidFill>
                <a:latin typeface="Calibri" pitchFamily="34" charset="0"/>
              </a:rPr>
              <a:t>I look </a:t>
            </a:r>
            <a:r>
              <a:rPr lang="fr-FR" sz="2000" b="1" dirty="0" err="1">
                <a:solidFill>
                  <a:srgbClr val="FF0000"/>
                </a:solidFill>
                <a:latin typeface="Calibri" pitchFamily="34" charset="0"/>
              </a:rPr>
              <a:t>forward</a:t>
            </a:r>
            <a:r>
              <a:rPr lang="fr-FR" sz="2000" b="1" dirty="0">
                <a:solidFill>
                  <a:srgbClr val="FF0000"/>
                </a:solidFill>
                <a:latin typeface="Calibri" pitchFamily="34" charset="0"/>
              </a:rPr>
              <a:t> to </a:t>
            </a:r>
            <a:r>
              <a:rPr lang="fr-FR" sz="2000" b="1" dirty="0" err="1">
                <a:solidFill>
                  <a:srgbClr val="FF0000"/>
                </a:solidFill>
                <a:latin typeface="Calibri" pitchFamily="34" charset="0"/>
              </a:rPr>
              <a:t>discussing</a:t>
            </a:r>
            <a:r>
              <a:rPr lang="fr-FR" sz="2000" b="1" dirty="0">
                <a:solidFill>
                  <a:srgbClr val="FF0000"/>
                </a:solidFill>
                <a:latin typeface="Calibri" pitchFamily="34" charset="0"/>
              </a:rPr>
              <a:t> </a:t>
            </a:r>
            <a:r>
              <a:rPr lang="fr-FR" sz="2000" b="1" dirty="0" err="1">
                <a:solidFill>
                  <a:srgbClr val="FF0000"/>
                </a:solidFill>
                <a:latin typeface="Calibri" pitchFamily="34" charset="0"/>
              </a:rPr>
              <a:t>with</a:t>
            </a:r>
            <a:r>
              <a:rPr lang="fr-FR" sz="2000" b="1" dirty="0">
                <a:solidFill>
                  <a:srgbClr val="FF0000"/>
                </a:solidFill>
                <a:latin typeface="Calibri" pitchFamily="34" charset="0"/>
              </a:rPr>
              <a:t> </a:t>
            </a:r>
            <a:r>
              <a:rPr lang="fr-FR" sz="2000" b="1" dirty="0" err="1">
                <a:solidFill>
                  <a:srgbClr val="FF0000"/>
                </a:solidFill>
                <a:latin typeface="Calibri" pitchFamily="34" charset="0"/>
              </a:rPr>
              <a:t>you</a:t>
            </a:r>
            <a:r>
              <a:rPr lang="fr-FR" sz="2000" b="1" dirty="0">
                <a:solidFill>
                  <a:srgbClr val="FF0000"/>
                </a:solidFill>
                <a:latin typeface="Calibri" pitchFamily="34" charset="0"/>
              </a:rPr>
              <a:t>.</a:t>
            </a:r>
          </a:p>
          <a:p>
            <a:r>
              <a:rPr lang="fr-FR" sz="2000" b="1" dirty="0">
                <a:solidFill>
                  <a:srgbClr val="FF0000"/>
                </a:solidFill>
                <a:latin typeface="Calibri" pitchFamily="34" charset="0"/>
              </a:rPr>
              <a:t>I </a:t>
            </a:r>
            <a:r>
              <a:rPr lang="fr-FR" sz="2000" b="1" dirty="0" err="1">
                <a:solidFill>
                  <a:srgbClr val="FF0000"/>
                </a:solidFill>
                <a:latin typeface="Calibri" pitchFamily="34" charset="0"/>
              </a:rPr>
              <a:t>am</a:t>
            </a:r>
            <a:r>
              <a:rPr lang="fr-FR" sz="2000" b="1" dirty="0">
                <a:solidFill>
                  <a:srgbClr val="FF0000"/>
                </a:solidFill>
                <a:latin typeface="Calibri" pitchFamily="34" charset="0"/>
              </a:rPr>
              <a:t> </a:t>
            </a:r>
            <a:r>
              <a:rPr lang="fr-FR" sz="2000" b="1" dirty="0" err="1">
                <a:solidFill>
                  <a:srgbClr val="FF0000"/>
                </a:solidFill>
                <a:latin typeface="Calibri" pitchFamily="34" charset="0"/>
              </a:rPr>
              <a:t>looking</a:t>
            </a:r>
            <a:r>
              <a:rPr lang="fr-FR" sz="2000" b="1" dirty="0">
                <a:solidFill>
                  <a:srgbClr val="FF0000"/>
                </a:solidFill>
                <a:latin typeface="Calibri" pitchFamily="34" charset="0"/>
              </a:rPr>
              <a:t> </a:t>
            </a:r>
            <a:r>
              <a:rPr lang="fr-FR" sz="2000" b="1" dirty="0" err="1">
                <a:solidFill>
                  <a:srgbClr val="FF0000"/>
                </a:solidFill>
                <a:latin typeface="Calibri" pitchFamily="34" charset="0"/>
              </a:rPr>
              <a:t>forward</a:t>
            </a:r>
            <a:r>
              <a:rPr lang="fr-FR" sz="2000" b="1" dirty="0">
                <a:solidFill>
                  <a:srgbClr val="FF0000"/>
                </a:solidFill>
                <a:latin typeface="Calibri" pitchFamily="34" charset="0"/>
              </a:rPr>
              <a:t> to meeting </a:t>
            </a:r>
            <a:r>
              <a:rPr lang="fr-FR" sz="2000" b="1" dirty="0" err="1">
                <a:solidFill>
                  <a:srgbClr val="FF0000"/>
                </a:solidFill>
                <a:latin typeface="Calibri" pitchFamily="34" charset="0"/>
              </a:rPr>
              <a:t>you</a:t>
            </a:r>
            <a:r>
              <a:rPr lang="fr-FR" sz="2000" b="1">
                <a:solidFill>
                  <a:srgbClr val="FF0000"/>
                </a:solidFill>
                <a:latin typeface="Calibri" pitchFamily="34" charset="0"/>
              </a:rPr>
              <a:t>.</a:t>
            </a:r>
            <a:endParaRPr lang="fr-FR" sz="2000" b="1" dirty="0">
              <a:solidFill>
                <a:srgbClr val="FF0000"/>
              </a:solidFill>
              <a:latin typeface="Calibri" pitchFamily="34" charset="0"/>
            </a:endParaRPr>
          </a:p>
        </p:txBody>
      </p:sp>
      <p:sp>
        <p:nvSpPr>
          <p:cNvPr id="7" name="ZoneTexte 6"/>
          <p:cNvSpPr txBox="1">
            <a:spLocks noChangeArrowheads="1"/>
          </p:cNvSpPr>
          <p:nvPr/>
        </p:nvSpPr>
        <p:spPr bwMode="auto">
          <a:xfrm>
            <a:off x="3924300" y="3644900"/>
            <a:ext cx="5132388" cy="400050"/>
          </a:xfrm>
          <a:prstGeom prst="rect">
            <a:avLst/>
          </a:prstGeom>
          <a:noFill/>
          <a:ln w="9525">
            <a:noFill/>
            <a:miter lim="800000"/>
            <a:headEnd/>
            <a:tailEnd/>
          </a:ln>
        </p:spPr>
        <p:txBody>
          <a:bodyPr>
            <a:spAutoFit/>
          </a:bodyPr>
          <a:lstStyle/>
          <a:p>
            <a:r>
              <a:rPr lang="fr-FR" sz="2000" b="1" dirty="0" err="1">
                <a:solidFill>
                  <a:srgbClr val="FF0000"/>
                </a:solidFill>
                <a:latin typeface="Calibri" pitchFamily="34" charset="0"/>
              </a:rPr>
              <a:t>Please</a:t>
            </a:r>
            <a:r>
              <a:rPr lang="fr-FR" sz="2000" b="1" dirty="0">
                <a:solidFill>
                  <a:srgbClr val="FF0000"/>
                </a:solidFill>
                <a:latin typeface="Calibri" pitchFamily="34" charset="0"/>
              </a:rPr>
              <a:t> </a:t>
            </a:r>
            <a:r>
              <a:rPr lang="fr-FR" sz="2000" b="1" dirty="0" err="1">
                <a:solidFill>
                  <a:srgbClr val="FF0000"/>
                </a:solidFill>
                <a:latin typeface="Calibri" pitchFamily="34" charset="0"/>
              </a:rPr>
              <a:t>find</a:t>
            </a:r>
            <a:r>
              <a:rPr lang="fr-FR" sz="2000" b="1" dirty="0">
                <a:solidFill>
                  <a:srgbClr val="FF0000"/>
                </a:solidFill>
                <a:latin typeface="Calibri" pitchFamily="34" charset="0"/>
              </a:rPr>
              <a:t> </a:t>
            </a:r>
            <a:r>
              <a:rPr lang="fr-FR" sz="2000" b="1" dirty="0" err="1">
                <a:solidFill>
                  <a:srgbClr val="FF0000"/>
                </a:solidFill>
                <a:latin typeface="Calibri" pitchFamily="34" charset="0"/>
              </a:rPr>
              <a:t>my</a:t>
            </a:r>
            <a:r>
              <a:rPr lang="fr-FR" sz="2000" b="1" dirty="0">
                <a:solidFill>
                  <a:srgbClr val="FF0000"/>
                </a:solidFill>
                <a:latin typeface="Calibri" pitchFamily="34" charset="0"/>
              </a:rPr>
              <a:t> CV (UK) /</a:t>
            </a:r>
            <a:r>
              <a:rPr lang="fr-FR" sz="2000" b="1" dirty="0" err="1">
                <a:solidFill>
                  <a:srgbClr val="FF0000"/>
                </a:solidFill>
                <a:latin typeface="Calibri" pitchFamily="34" charset="0"/>
              </a:rPr>
              <a:t>resume</a:t>
            </a:r>
            <a:r>
              <a:rPr lang="fr-FR" sz="2000" b="1" dirty="0">
                <a:solidFill>
                  <a:srgbClr val="FF0000"/>
                </a:solidFill>
                <a:latin typeface="Calibri" pitchFamily="34" charset="0"/>
              </a:rPr>
              <a:t> (US) </a:t>
            </a:r>
            <a:r>
              <a:rPr lang="fr-FR" sz="2000" b="1" dirty="0" err="1">
                <a:solidFill>
                  <a:srgbClr val="FF0000"/>
                </a:solidFill>
                <a:latin typeface="Calibri" pitchFamily="34" charset="0"/>
              </a:rPr>
              <a:t>enclosed</a:t>
            </a:r>
            <a:r>
              <a:rPr lang="fr-FR" sz="2000" b="1" dirty="0">
                <a:solidFill>
                  <a:srgbClr val="FF0000"/>
                </a:solidFill>
                <a:latin typeface="Calibri" pitchFamily="34" charset="0"/>
              </a:rPr>
              <a:t>.</a:t>
            </a:r>
          </a:p>
        </p:txBody>
      </p:sp>
      <p:sp>
        <p:nvSpPr>
          <p:cNvPr id="8" name="ZoneTexte 7"/>
          <p:cNvSpPr txBox="1">
            <a:spLocks noChangeArrowheads="1"/>
          </p:cNvSpPr>
          <p:nvPr/>
        </p:nvSpPr>
        <p:spPr bwMode="auto">
          <a:xfrm>
            <a:off x="4849813" y="2754313"/>
            <a:ext cx="4198937" cy="400050"/>
          </a:xfrm>
          <a:prstGeom prst="rect">
            <a:avLst/>
          </a:prstGeom>
          <a:noFill/>
          <a:ln w="9525">
            <a:noFill/>
            <a:miter lim="800000"/>
            <a:headEnd/>
            <a:tailEnd/>
          </a:ln>
        </p:spPr>
        <p:txBody>
          <a:bodyPr>
            <a:spAutoFit/>
          </a:bodyPr>
          <a:lstStyle/>
          <a:p>
            <a:r>
              <a:rPr lang="fr-FR" sz="2000" b="1">
                <a:solidFill>
                  <a:srgbClr val="FF0000"/>
                </a:solidFill>
                <a:latin typeface="Calibri" pitchFamily="34" charset="0"/>
              </a:rPr>
              <a:t>I am available for an interview (on)…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988840"/>
            <a:ext cx="7992888" cy="1200329"/>
          </a:xfrm>
          <a:prstGeom prst="rect">
            <a:avLst/>
          </a:prstGeom>
        </p:spPr>
        <p:txBody>
          <a:bodyPr wrap="square">
            <a:spAutoFit/>
          </a:bodyPr>
          <a:lstStyle/>
          <a:p>
            <a:r>
              <a:rPr lang="en-US" sz="3600" b="1" dirty="0"/>
              <a:t> </a:t>
            </a:r>
            <a:endParaRPr lang="fr-FR" sz="3600" b="1" dirty="0"/>
          </a:p>
          <a:p>
            <a:r>
              <a:rPr lang="en-US" sz="3600" b="1" u="sng" dirty="0"/>
              <a:t>V. Important vocabulary</a:t>
            </a:r>
            <a:endParaRPr lang="fr-FR" sz="3600" dirty="0"/>
          </a:p>
        </p:txBody>
      </p:sp>
    </p:spTree>
    <p:extLst>
      <p:ext uri="{BB962C8B-B14F-4D97-AF65-F5344CB8AC3E}">
        <p14:creationId xmlns:p14="http://schemas.microsoft.com/office/powerpoint/2010/main" val="2104566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04664"/>
            <a:ext cx="7992888" cy="1200329"/>
          </a:xfrm>
          <a:prstGeom prst="rect">
            <a:avLst/>
          </a:prstGeom>
        </p:spPr>
        <p:txBody>
          <a:bodyPr wrap="square">
            <a:spAutoFit/>
          </a:bodyPr>
          <a:lstStyle/>
          <a:p>
            <a:pPr algn="ctr"/>
            <a:r>
              <a:rPr lang="en-US" sz="3600" b="1" dirty="0"/>
              <a:t>Useful adjectives you can use in your letter:</a:t>
            </a:r>
            <a:endParaRPr lang="fr-FR" sz="3600" dirty="0"/>
          </a:p>
        </p:txBody>
      </p:sp>
      <p:sp>
        <p:nvSpPr>
          <p:cNvPr id="3" name="ZoneTexte 2"/>
          <p:cNvSpPr txBox="1"/>
          <p:nvPr/>
        </p:nvSpPr>
        <p:spPr>
          <a:xfrm>
            <a:off x="395536" y="1916832"/>
            <a:ext cx="8424936" cy="4801314"/>
          </a:xfrm>
          <a:prstGeom prst="rect">
            <a:avLst/>
          </a:prstGeom>
          <a:noFill/>
        </p:spPr>
        <p:txBody>
          <a:bodyPr wrap="square" rtlCol="0">
            <a:spAutoFit/>
          </a:bodyPr>
          <a:lstStyle/>
          <a:p>
            <a:pPr>
              <a:lnSpc>
                <a:spcPct val="200000"/>
              </a:lnSpc>
            </a:pPr>
            <a:r>
              <a:rPr lang="en-US" sz="2400" b="1" dirty="0">
                <a:solidFill>
                  <a:srgbClr val="FF0000"/>
                </a:solidFill>
              </a:rPr>
              <a:t>Team oriented, flexible, adaptable, hard-working, open-minded, easy-going, creative, diligent, trustworthy, motivated, reliable, organized, autonomous, studious, attentive, conscientious, persistent, dynamic, energetic, enterprising, enthusiastic, consistent, professional, methodical, skillful… (feel free to find more at home)</a:t>
            </a:r>
            <a:endParaRPr lang="fr-FR" sz="2400" b="1" dirty="0">
              <a:solidFill>
                <a:srgbClr val="FF0000"/>
              </a:solidFill>
            </a:endParaRPr>
          </a:p>
          <a:p>
            <a:endParaRPr lang="fr-FR" dirty="0"/>
          </a:p>
        </p:txBody>
      </p:sp>
    </p:spTree>
    <p:extLst>
      <p:ext uri="{BB962C8B-B14F-4D97-AF65-F5344CB8AC3E}">
        <p14:creationId xmlns:p14="http://schemas.microsoft.com/office/powerpoint/2010/main" val="203158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146493"/>
            <a:ext cx="7992888" cy="1323439"/>
          </a:xfrm>
          <a:prstGeom prst="rect">
            <a:avLst/>
          </a:prstGeom>
        </p:spPr>
        <p:txBody>
          <a:bodyPr wrap="square">
            <a:spAutoFit/>
          </a:bodyPr>
          <a:lstStyle/>
          <a:p>
            <a:pPr marL="857250" indent="-857250" algn="ctr">
              <a:buAutoNum type="romanUcPeriod"/>
            </a:pPr>
            <a:r>
              <a:rPr lang="en-US" sz="4000" b="1" u="sng" dirty="0"/>
              <a:t>Common layout </a:t>
            </a:r>
          </a:p>
          <a:p>
            <a:pPr algn="ctr"/>
            <a:r>
              <a:rPr lang="en-US" sz="4000" b="1" u="sng" dirty="0"/>
              <a:t>of a formal cover letter</a:t>
            </a:r>
            <a:endParaRPr lang="fr-FR" sz="4000" b="1" dirty="0"/>
          </a:p>
        </p:txBody>
      </p:sp>
    </p:spTree>
    <p:extLst>
      <p:ext uri="{BB962C8B-B14F-4D97-AF65-F5344CB8AC3E}">
        <p14:creationId xmlns:p14="http://schemas.microsoft.com/office/powerpoint/2010/main" val="2518586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Image 1"/>
          <p:cNvPicPr>
            <a:picLocks noChangeAspect="1"/>
          </p:cNvPicPr>
          <p:nvPr/>
        </p:nvPicPr>
        <p:blipFill>
          <a:blip r:embed="rId2"/>
          <a:srcRect/>
          <a:stretch>
            <a:fillRect/>
          </a:stretch>
        </p:blipFill>
        <p:spPr bwMode="auto">
          <a:xfrm>
            <a:off x="6084888" y="260350"/>
            <a:ext cx="2862262" cy="1704975"/>
          </a:xfrm>
          <a:prstGeom prst="rect">
            <a:avLst/>
          </a:prstGeom>
          <a:noFill/>
          <a:ln w="9525">
            <a:noFill/>
            <a:miter lim="800000"/>
            <a:headEnd/>
            <a:tailEnd/>
          </a:ln>
        </p:spPr>
      </p:pic>
      <p:sp>
        <p:nvSpPr>
          <p:cNvPr id="3" name="Ellipse 2"/>
          <p:cNvSpPr/>
          <p:nvPr/>
        </p:nvSpPr>
        <p:spPr>
          <a:xfrm>
            <a:off x="6084888" y="404813"/>
            <a:ext cx="431800" cy="2873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4" name="Rectangle 3"/>
          <p:cNvSpPr/>
          <p:nvPr/>
        </p:nvSpPr>
        <p:spPr>
          <a:xfrm>
            <a:off x="607313" y="2130937"/>
            <a:ext cx="8208962" cy="4402138"/>
          </a:xfrm>
          <a:prstGeom prst="rect">
            <a:avLst/>
          </a:prstGeom>
        </p:spPr>
        <p:txBody>
          <a:bodyPr>
            <a:spAutoFit/>
          </a:bodyPr>
          <a:lstStyle/>
          <a:p>
            <a:pPr marL="514350" indent="-514350" fontAlgn="auto">
              <a:spcBef>
                <a:spcPts val="0"/>
              </a:spcBef>
              <a:spcAft>
                <a:spcPts val="0"/>
              </a:spcAft>
              <a:buFontTx/>
              <a:buAutoNum type="arabicPeriod"/>
              <a:defRPr/>
            </a:pPr>
            <a:r>
              <a:rPr lang="en-US" sz="2800" b="1" dirty="0">
                <a:latin typeface="+mn-lt"/>
                <a:cs typeface="+mn-cs"/>
              </a:rPr>
              <a:t>The 	           	of the person you are writing to</a:t>
            </a:r>
          </a:p>
          <a:p>
            <a:pPr fontAlgn="auto">
              <a:spcBef>
                <a:spcPts val="0"/>
              </a:spcBef>
              <a:spcAft>
                <a:spcPts val="0"/>
              </a:spcAft>
              <a:defRPr/>
            </a:pPr>
            <a:br>
              <a:rPr lang="en-US" sz="2800" dirty="0">
                <a:latin typeface="+mn-lt"/>
                <a:cs typeface="+mn-cs"/>
              </a:rPr>
            </a:br>
            <a:r>
              <a:rPr lang="en-US" sz="2800" dirty="0">
                <a:latin typeface="+mn-lt"/>
                <a:cs typeface="+mn-cs"/>
              </a:rPr>
              <a:t>The inside address should be written on the left, starting below your address.</a:t>
            </a:r>
          </a:p>
          <a:p>
            <a:pPr fontAlgn="auto">
              <a:spcBef>
                <a:spcPts val="0"/>
              </a:spcBef>
              <a:spcAft>
                <a:spcPts val="0"/>
              </a:spcAft>
              <a:defRPr/>
            </a:pPr>
            <a:endParaRPr lang="en-US" sz="2800" dirty="0">
              <a:latin typeface="+mn-lt"/>
              <a:cs typeface="+mn-cs"/>
            </a:endParaRPr>
          </a:p>
          <a:p>
            <a:pPr fontAlgn="auto">
              <a:spcBef>
                <a:spcPts val="0"/>
              </a:spcBef>
              <a:spcAft>
                <a:spcPts val="0"/>
              </a:spcAft>
              <a:defRPr/>
            </a:pPr>
            <a:r>
              <a:rPr lang="en-US" sz="2800" dirty="0">
                <a:latin typeface="+mn-lt"/>
                <a:cs typeface="+mn-cs"/>
              </a:rPr>
              <a:t>2. </a:t>
            </a:r>
            <a:r>
              <a:rPr lang="en-US" sz="2800" b="1" dirty="0">
                <a:latin typeface="+mn-lt"/>
                <a:cs typeface="+mn-cs"/>
              </a:rPr>
              <a:t>Your</a:t>
            </a:r>
            <a:endParaRPr lang="fr-FR" sz="2800" dirty="0">
              <a:latin typeface="+mn-lt"/>
              <a:cs typeface="+mn-cs"/>
            </a:endParaRPr>
          </a:p>
          <a:p>
            <a:pPr fontAlgn="auto">
              <a:spcBef>
                <a:spcPts val="0"/>
              </a:spcBef>
              <a:spcAft>
                <a:spcPts val="0"/>
              </a:spcAft>
              <a:defRPr/>
            </a:pPr>
            <a:r>
              <a:rPr lang="en-US" sz="2800" dirty="0">
                <a:latin typeface="+mn-lt"/>
                <a:cs typeface="+mn-cs"/>
              </a:rPr>
              <a:t>The return address should be written in the top right-hand corner of the letter.</a:t>
            </a:r>
          </a:p>
          <a:p>
            <a:pPr fontAlgn="auto">
              <a:spcBef>
                <a:spcPts val="0"/>
              </a:spcBef>
              <a:spcAft>
                <a:spcPts val="0"/>
              </a:spcAft>
              <a:defRPr/>
            </a:pPr>
            <a:endParaRPr lang="en-US" sz="2800" dirty="0">
              <a:latin typeface="+mn-lt"/>
              <a:cs typeface="+mn-cs"/>
            </a:endParaRPr>
          </a:p>
          <a:p>
            <a:pPr fontAlgn="auto">
              <a:spcBef>
                <a:spcPts val="0"/>
              </a:spcBef>
              <a:spcAft>
                <a:spcPts val="0"/>
              </a:spcAft>
              <a:defRPr/>
            </a:pPr>
            <a:r>
              <a:rPr lang="fr-FR" sz="2800" dirty="0">
                <a:latin typeface="+mn-lt"/>
                <a:cs typeface="+mn-cs"/>
              </a:rPr>
              <a:t>Tel:</a:t>
            </a:r>
          </a:p>
        </p:txBody>
      </p:sp>
      <p:sp>
        <p:nvSpPr>
          <p:cNvPr id="5" name="ZoneTexte 4"/>
          <p:cNvSpPr txBox="1">
            <a:spLocks noChangeArrowheads="1"/>
          </p:cNvSpPr>
          <p:nvPr/>
        </p:nvSpPr>
        <p:spPr bwMode="auto">
          <a:xfrm>
            <a:off x="1860550" y="2074863"/>
            <a:ext cx="1512888" cy="585787"/>
          </a:xfrm>
          <a:prstGeom prst="rect">
            <a:avLst/>
          </a:prstGeom>
          <a:noFill/>
          <a:ln w="9525">
            <a:noFill/>
            <a:miter lim="800000"/>
            <a:headEnd/>
            <a:tailEnd/>
          </a:ln>
        </p:spPr>
        <p:txBody>
          <a:bodyPr>
            <a:spAutoFit/>
          </a:bodyPr>
          <a:lstStyle/>
          <a:p>
            <a:r>
              <a:rPr lang="fr-FR" sz="3200" b="1" dirty="0" err="1">
                <a:solidFill>
                  <a:srgbClr val="FF0000"/>
                </a:solidFill>
                <a:latin typeface="Calibri" pitchFamily="34" charset="0"/>
              </a:rPr>
              <a:t>address</a:t>
            </a:r>
            <a:endParaRPr lang="fr-FR" sz="3200" b="1" dirty="0">
              <a:solidFill>
                <a:srgbClr val="FF0000"/>
              </a:solidFill>
              <a:latin typeface="Calibri" pitchFamily="34" charset="0"/>
            </a:endParaRPr>
          </a:p>
        </p:txBody>
      </p:sp>
      <p:sp>
        <p:nvSpPr>
          <p:cNvPr id="7" name="ZoneTexte 6"/>
          <p:cNvSpPr txBox="1">
            <a:spLocks noChangeArrowheads="1"/>
          </p:cNvSpPr>
          <p:nvPr/>
        </p:nvSpPr>
        <p:spPr bwMode="auto">
          <a:xfrm>
            <a:off x="1892300" y="4149725"/>
            <a:ext cx="1511300" cy="584200"/>
          </a:xfrm>
          <a:prstGeom prst="rect">
            <a:avLst/>
          </a:prstGeom>
          <a:noFill/>
          <a:ln w="9525">
            <a:noFill/>
            <a:miter lim="800000"/>
            <a:headEnd/>
            <a:tailEnd/>
          </a:ln>
        </p:spPr>
        <p:txBody>
          <a:bodyPr>
            <a:spAutoFit/>
          </a:bodyPr>
          <a:lstStyle/>
          <a:p>
            <a:r>
              <a:rPr lang="fr-FR" sz="3200" b="1">
                <a:solidFill>
                  <a:srgbClr val="FF0000"/>
                </a:solidFill>
                <a:latin typeface="Calibri" pitchFamily="34" charset="0"/>
              </a:rPr>
              <a:t>address</a:t>
            </a:r>
          </a:p>
        </p:txBody>
      </p:sp>
      <p:sp>
        <p:nvSpPr>
          <p:cNvPr id="8" name="Ellipse 7"/>
          <p:cNvSpPr/>
          <p:nvPr/>
        </p:nvSpPr>
        <p:spPr>
          <a:xfrm>
            <a:off x="8497888" y="252413"/>
            <a:ext cx="414337" cy="431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9" name="ZoneTexte 8"/>
          <p:cNvSpPr txBox="1">
            <a:spLocks noChangeArrowheads="1"/>
          </p:cNvSpPr>
          <p:nvPr/>
        </p:nvSpPr>
        <p:spPr bwMode="auto">
          <a:xfrm>
            <a:off x="1331913" y="5876925"/>
            <a:ext cx="5616351" cy="584775"/>
          </a:xfrm>
          <a:prstGeom prst="rect">
            <a:avLst/>
          </a:prstGeom>
          <a:noFill/>
          <a:ln w="9525">
            <a:noFill/>
            <a:miter lim="800000"/>
            <a:headEnd/>
            <a:tailEnd/>
          </a:ln>
        </p:spPr>
        <p:txBody>
          <a:bodyPr wrap="square">
            <a:spAutoFit/>
          </a:bodyPr>
          <a:lstStyle/>
          <a:p>
            <a:r>
              <a:rPr lang="fr-FR" sz="3200" b="1" dirty="0">
                <a:solidFill>
                  <a:srgbClr val="FF0000"/>
                </a:solidFill>
                <a:latin typeface="Calibri" pitchFamily="34" charset="0"/>
              </a:rPr>
              <a:t>+33 6- xx-xx-xx-xx (+ </a:t>
            </a:r>
            <a:r>
              <a:rPr lang="fr-FR" sz="3200" b="1">
                <a:solidFill>
                  <a:srgbClr val="FF0000"/>
                </a:solidFill>
                <a:latin typeface="Calibri" pitchFamily="34" charset="0"/>
              </a:rPr>
              <a:t>examples</a:t>
            </a:r>
            <a:r>
              <a:rPr lang="fr-FR" sz="3200" b="1" dirty="0">
                <a:solidFill>
                  <a:srgbClr val="FF0000"/>
                </a:solidFill>
                <a:latin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xit" presetSubtype="1" fill="hold" grpId="1" nodeType="clickEffect">
                                  <p:stCondLst>
                                    <p:cond delay="0"/>
                                  </p:stCondLst>
                                  <p:childTnLst>
                                    <p:animEffect transition="out" filter="wheel(1)">
                                      <p:cBhvr>
                                        <p:cTn id="16" dur="2000"/>
                                        <p:tgtEl>
                                          <p:spTgt spid="3"/>
                                        </p:tgtEl>
                                      </p:cBhvr>
                                    </p:animEffect>
                                    <p:set>
                                      <p:cBhvr>
                                        <p:cTn id="17" dur="1" fill="hold">
                                          <p:stCondLst>
                                            <p:cond delay="19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heel(1)">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5" grpId="0"/>
      <p:bldP spid="7" grpId="0"/>
      <p:bldP spid="8"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Image 1"/>
          <p:cNvPicPr>
            <a:picLocks noChangeAspect="1"/>
          </p:cNvPicPr>
          <p:nvPr/>
        </p:nvPicPr>
        <p:blipFill>
          <a:blip r:embed="rId2"/>
          <a:srcRect/>
          <a:stretch>
            <a:fillRect/>
          </a:stretch>
        </p:blipFill>
        <p:spPr bwMode="auto">
          <a:xfrm>
            <a:off x="6084888" y="260350"/>
            <a:ext cx="2862262" cy="1704975"/>
          </a:xfrm>
          <a:prstGeom prst="rect">
            <a:avLst/>
          </a:prstGeom>
          <a:noFill/>
          <a:ln w="9525">
            <a:noFill/>
            <a:miter lim="800000"/>
            <a:headEnd/>
            <a:tailEnd/>
          </a:ln>
        </p:spPr>
      </p:pic>
      <p:sp>
        <p:nvSpPr>
          <p:cNvPr id="14338" name="Rectangle 3"/>
          <p:cNvSpPr>
            <a:spLocks noChangeArrowheads="1"/>
          </p:cNvSpPr>
          <p:nvPr/>
        </p:nvSpPr>
        <p:spPr bwMode="auto">
          <a:xfrm>
            <a:off x="485775" y="1773238"/>
            <a:ext cx="7615238" cy="4154487"/>
          </a:xfrm>
          <a:prstGeom prst="rect">
            <a:avLst/>
          </a:prstGeom>
          <a:noFill/>
          <a:ln w="9525">
            <a:noFill/>
            <a:miter lim="800000"/>
            <a:headEnd/>
            <a:tailEnd/>
          </a:ln>
        </p:spPr>
        <p:txBody>
          <a:bodyPr>
            <a:spAutoFit/>
          </a:bodyPr>
          <a:lstStyle/>
          <a:p>
            <a:r>
              <a:rPr lang="en-US" sz="2400" b="1" dirty="0">
                <a:latin typeface="Calibri" pitchFamily="34" charset="0"/>
              </a:rPr>
              <a:t>3. Date</a:t>
            </a:r>
            <a:endParaRPr lang="fr-FR" sz="2400" dirty="0">
              <a:latin typeface="Calibri" pitchFamily="34" charset="0"/>
            </a:endParaRPr>
          </a:p>
          <a:p>
            <a:pPr algn="just"/>
            <a:r>
              <a:rPr lang="en-US" sz="2400" dirty="0">
                <a:latin typeface="Calibri" pitchFamily="34" charset="0"/>
              </a:rPr>
              <a:t>Different people put the date on different sides of the page. You can write this on the right or the left on the line after the address you are writing to. Write the 		    as a word.</a:t>
            </a:r>
          </a:p>
          <a:p>
            <a:endParaRPr lang="fr-FR" sz="2400" dirty="0">
              <a:latin typeface="Calibri" pitchFamily="34" charset="0"/>
            </a:endParaRPr>
          </a:p>
          <a:p>
            <a:r>
              <a:rPr lang="en-US" sz="2400" dirty="0">
                <a:latin typeface="Calibri" pitchFamily="34" charset="0"/>
              </a:rPr>
              <a:t>Write the following </a:t>
            </a:r>
            <a:r>
              <a:rPr lang="en-US" sz="2400" b="1" dirty="0">
                <a:latin typeface="Calibri" pitchFamily="34" charset="0"/>
              </a:rPr>
              <a:t>dates in English:</a:t>
            </a:r>
            <a:endParaRPr lang="fr-FR" sz="2400" b="1" dirty="0">
              <a:latin typeface="Calibri" pitchFamily="34" charset="0"/>
            </a:endParaRPr>
          </a:p>
          <a:p>
            <a:r>
              <a:rPr lang="en-US" sz="2400" b="1" dirty="0">
                <a:latin typeface="Calibri" pitchFamily="34" charset="0"/>
              </a:rPr>
              <a:t>12 </a:t>
            </a:r>
            <a:r>
              <a:rPr lang="en-US" sz="2400" b="1" dirty="0" err="1">
                <a:latin typeface="Calibri" pitchFamily="34" charset="0"/>
              </a:rPr>
              <a:t>octobre</a:t>
            </a:r>
            <a:r>
              <a:rPr lang="en-US" sz="2400" b="1" dirty="0">
                <a:latin typeface="Calibri" pitchFamily="34" charset="0"/>
              </a:rPr>
              <a:t> 2021 :</a:t>
            </a:r>
            <a:endParaRPr lang="fr-FR" sz="2400" b="1" dirty="0">
              <a:latin typeface="Calibri" pitchFamily="34" charset="0"/>
            </a:endParaRPr>
          </a:p>
          <a:p>
            <a:r>
              <a:rPr lang="en-US" sz="2400" b="1" dirty="0" err="1">
                <a:latin typeface="Calibri" pitchFamily="34" charset="0"/>
              </a:rPr>
              <a:t>mardi</a:t>
            </a:r>
            <a:r>
              <a:rPr lang="en-US" sz="2400" b="1" dirty="0">
                <a:latin typeface="Calibri" pitchFamily="34" charset="0"/>
              </a:rPr>
              <a:t> 5 </a:t>
            </a:r>
            <a:r>
              <a:rPr lang="en-US" sz="2400" b="1" dirty="0" err="1">
                <a:latin typeface="Calibri" pitchFamily="34" charset="0"/>
              </a:rPr>
              <a:t>juillet</a:t>
            </a:r>
            <a:r>
              <a:rPr lang="en-US" sz="2400" b="1" dirty="0">
                <a:latin typeface="Calibri" pitchFamily="34" charset="0"/>
              </a:rPr>
              <a:t> 2020 :</a:t>
            </a:r>
            <a:endParaRPr lang="fr-FR" sz="2400" b="1" dirty="0">
              <a:latin typeface="Calibri" pitchFamily="34" charset="0"/>
            </a:endParaRPr>
          </a:p>
          <a:p>
            <a:r>
              <a:rPr lang="en-US" sz="2400" b="1" dirty="0">
                <a:latin typeface="Calibri" pitchFamily="34" charset="0"/>
              </a:rPr>
              <a:t>21 </a:t>
            </a:r>
            <a:r>
              <a:rPr lang="en-US" sz="2400" b="1" dirty="0" err="1">
                <a:latin typeface="Calibri" pitchFamily="34" charset="0"/>
              </a:rPr>
              <a:t>février</a:t>
            </a:r>
            <a:r>
              <a:rPr lang="en-US" sz="2400" b="1" dirty="0">
                <a:latin typeface="Calibri" pitchFamily="34" charset="0"/>
              </a:rPr>
              <a:t> 1999 :</a:t>
            </a:r>
            <a:endParaRPr lang="fr-FR" sz="2400" b="1" dirty="0">
              <a:latin typeface="Calibri" pitchFamily="34" charset="0"/>
            </a:endParaRPr>
          </a:p>
          <a:p>
            <a:r>
              <a:rPr lang="en-US" sz="2400" b="1" dirty="0" err="1">
                <a:latin typeface="Calibri" pitchFamily="34" charset="0"/>
              </a:rPr>
              <a:t>mercredi</a:t>
            </a:r>
            <a:r>
              <a:rPr lang="en-US" sz="2400" b="1" dirty="0">
                <a:latin typeface="Calibri" pitchFamily="34" charset="0"/>
              </a:rPr>
              <a:t> 16 </a:t>
            </a:r>
            <a:r>
              <a:rPr lang="en-US" sz="2400" b="1" dirty="0" err="1">
                <a:latin typeface="Calibri" pitchFamily="34" charset="0"/>
              </a:rPr>
              <a:t>juin</a:t>
            </a:r>
            <a:r>
              <a:rPr lang="en-US" sz="2400" b="1" dirty="0">
                <a:latin typeface="Calibri" pitchFamily="34" charset="0"/>
              </a:rPr>
              <a:t> :</a:t>
            </a:r>
            <a:endParaRPr lang="fr-FR" sz="2400" b="1" dirty="0">
              <a:latin typeface="Calibri" pitchFamily="34" charset="0"/>
            </a:endParaRPr>
          </a:p>
        </p:txBody>
      </p:sp>
      <p:sp>
        <p:nvSpPr>
          <p:cNvPr id="5" name="ZoneTexte 4"/>
          <p:cNvSpPr txBox="1">
            <a:spLocks noChangeArrowheads="1"/>
          </p:cNvSpPr>
          <p:nvPr/>
        </p:nvSpPr>
        <p:spPr bwMode="auto">
          <a:xfrm>
            <a:off x="5795963" y="2882900"/>
            <a:ext cx="1296987" cy="460375"/>
          </a:xfrm>
          <a:prstGeom prst="rect">
            <a:avLst/>
          </a:prstGeom>
          <a:noFill/>
          <a:ln w="9525">
            <a:noFill/>
            <a:miter lim="800000"/>
            <a:headEnd/>
            <a:tailEnd/>
          </a:ln>
        </p:spPr>
        <p:txBody>
          <a:bodyPr>
            <a:spAutoFit/>
          </a:bodyPr>
          <a:lstStyle/>
          <a:p>
            <a:r>
              <a:rPr lang="fr-FR" sz="2400" b="1">
                <a:solidFill>
                  <a:srgbClr val="FF0000"/>
                </a:solidFill>
                <a:latin typeface="Calibri" pitchFamily="34" charset="0"/>
              </a:rPr>
              <a:t>month</a:t>
            </a:r>
          </a:p>
        </p:txBody>
      </p:sp>
      <p:sp>
        <p:nvSpPr>
          <p:cNvPr id="6" name="ZoneTexte 5"/>
          <p:cNvSpPr txBox="1">
            <a:spLocks noChangeArrowheads="1"/>
          </p:cNvSpPr>
          <p:nvPr/>
        </p:nvSpPr>
        <p:spPr bwMode="auto">
          <a:xfrm>
            <a:off x="2843212" y="5103813"/>
            <a:ext cx="3673003" cy="400110"/>
          </a:xfrm>
          <a:prstGeom prst="rect">
            <a:avLst/>
          </a:prstGeom>
          <a:noFill/>
          <a:ln w="9525">
            <a:noFill/>
            <a:miter lim="800000"/>
            <a:headEnd/>
            <a:tailEnd/>
          </a:ln>
        </p:spPr>
        <p:txBody>
          <a:bodyPr wrap="square">
            <a:spAutoFit/>
          </a:bodyPr>
          <a:lstStyle/>
          <a:p>
            <a:r>
              <a:rPr lang="fr-FR" sz="2000" b="1" dirty="0" err="1">
                <a:solidFill>
                  <a:srgbClr val="FF0000"/>
                </a:solidFill>
                <a:latin typeface="Calibri" pitchFamily="34" charset="0"/>
              </a:rPr>
              <a:t>February</a:t>
            </a:r>
            <a:r>
              <a:rPr lang="fr-FR" sz="2000" b="1" dirty="0">
                <a:solidFill>
                  <a:srgbClr val="FF0000"/>
                </a:solidFill>
                <a:latin typeface="Calibri" pitchFamily="34" charset="0"/>
              </a:rPr>
              <a:t> 21(</a:t>
            </a:r>
            <a:r>
              <a:rPr lang="fr-FR" sz="2000" b="1" baseline="30000" dirty="0">
                <a:solidFill>
                  <a:srgbClr val="FF0000"/>
                </a:solidFill>
                <a:latin typeface="Calibri" pitchFamily="34" charset="0"/>
              </a:rPr>
              <a:t>st)</a:t>
            </a:r>
            <a:r>
              <a:rPr lang="fr-FR" sz="2000" b="1" dirty="0">
                <a:solidFill>
                  <a:srgbClr val="FF0000"/>
                </a:solidFill>
                <a:latin typeface="Calibri" pitchFamily="34" charset="0"/>
              </a:rPr>
              <a:t>, 1999</a:t>
            </a:r>
          </a:p>
        </p:txBody>
      </p:sp>
      <p:sp>
        <p:nvSpPr>
          <p:cNvPr id="7" name="ZoneTexte 6"/>
          <p:cNvSpPr txBox="1">
            <a:spLocks noChangeArrowheads="1"/>
          </p:cNvSpPr>
          <p:nvPr/>
        </p:nvSpPr>
        <p:spPr bwMode="auto">
          <a:xfrm>
            <a:off x="2881313" y="5492750"/>
            <a:ext cx="2986087" cy="400050"/>
          </a:xfrm>
          <a:prstGeom prst="rect">
            <a:avLst/>
          </a:prstGeom>
          <a:noFill/>
          <a:ln w="9525">
            <a:noFill/>
            <a:miter lim="800000"/>
            <a:headEnd/>
            <a:tailEnd/>
          </a:ln>
        </p:spPr>
        <p:txBody>
          <a:bodyPr>
            <a:spAutoFit/>
          </a:bodyPr>
          <a:lstStyle/>
          <a:p>
            <a:r>
              <a:rPr lang="fr-FR" sz="2000" b="1" dirty="0" err="1">
                <a:solidFill>
                  <a:srgbClr val="FF0000"/>
                </a:solidFill>
                <a:latin typeface="Calibri" pitchFamily="34" charset="0"/>
              </a:rPr>
              <a:t>Wednesday</a:t>
            </a:r>
            <a:r>
              <a:rPr lang="fr-FR" sz="2000" b="1" dirty="0">
                <a:solidFill>
                  <a:srgbClr val="FF0000"/>
                </a:solidFill>
                <a:latin typeface="Calibri" pitchFamily="34" charset="0"/>
              </a:rPr>
              <a:t>, </a:t>
            </a:r>
            <a:r>
              <a:rPr lang="fr-FR" sz="2000" b="1" dirty="0" err="1">
                <a:solidFill>
                  <a:srgbClr val="FF0000"/>
                </a:solidFill>
                <a:latin typeface="Calibri" pitchFamily="34" charset="0"/>
              </a:rPr>
              <a:t>June</a:t>
            </a:r>
            <a:r>
              <a:rPr lang="fr-FR" sz="2000" b="1" dirty="0">
                <a:solidFill>
                  <a:srgbClr val="FF0000"/>
                </a:solidFill>
                <a:latin typeface="Calibri" pitchFamily="34" charset="0"/>
              </a:rPr>
              <a:t> 16(th)</a:t>
            </a:r>
            <a:endParaRPr lang="fr-FR" sz="2000" b="1" baseline="30000" dirty="0">
              <a:solidFill>
                <a:srgbClr val="FF0000"/>
              </a:solidFill>
              <a:latin typeface="Calibri" pitchFamily="34" charset="0"/>
            </a:endParaRPr>
          </a:p>
        </p:txBody>
      </p:sp>
      <p:sp>
        <p:nvSpPr>
          <p:cNvPr id="8" name="ZoneTexte 7"/>
          <p:cNvSpPr txBox="1">
            <a:spLocks noChangeArrowheads="1"/>
          </p:cNvSpPr>
          <p:nvPr/>
        </p:nvSpPr>
        <p:spPr bwMode="auto">
          <a:xfrm>
            <a:off x="3347864" y="4734689"/>
            <a:ext cx="3959226" cy="400110"/>
          </a:xfrm>
          <a:prstGeom prst="rect">
            <a:avLst/>
          </a:prstGeom>
          <a:noFill/>
          <a:ln w="9525">
            <a:noFill/>
            <a:miter lim="800000"/>
            <a:headEnd/>
            <a:tailEnd/>
          </a:ln>
        </p:spPr>
        <p:txBody>
          <a:bodyPr wrap="square">
            <a:spAutoFit/>
          </a:bodyPr>
          <a:lstStyle/>
          <a:p>
            <a:r>
              <a:rPr lang="fr-FR" sz="2000" b="1" dirty="0">
                <a:solidFill>
                  <a:srgbClr val="FF0000"/>
                </a:solidFill>
                <a:latin typeface="Calibri" pitchFamily="34" charset="0"/>
              </a:rPr>
              <a:t>Tuesday, July 5(</a:t>
            </a:r>
            <a:r>
              <a:rPr lang="fr-FR" sz="2000" b="1" baseline="30000" dirty="0">
                <a:solidFill>
                  <a:srgbClr val="FF0000"/>
                </a:solidFill>
                <a:latin typeface="Calibri" pitchFamily="34" charset="0"/>
              </a:rPr>
              <a:t>th)</a:t>
            </a:r>
            <a:r>
              <a:rPr lang="fr-FR" sz="2000" b="1" dirty="0">
                <a:solidFill>
                  <a:srgbClr val="FF0000"/>
                </a:solidFill>
                <a:latin typeface="Calibri" pitchFamily="34" charset="0"/>
              </a:rPr>
              <a:t>, 2020</a:t>
            </a:r>
          </a:p>
        </p:txBody>
      </p:sp>
      <p:sp>
        <p:nvSpPr>
          <p:cNvPr id="9" name="ZoneTexte 8"/>
          <p:cNvSpPr txBox="1">
            <a:spLocks noChangeArrowheads="1"/>
          </p:cNvSpPr>
          <p:nvPr/>
        </p:nvSpPr>
        <p:spPr bwMode="auto">
          <a:xfrm>
            <a:off x="2852738" y="4365625"/>
            <a:ext cx="2303462" cy="400110"/>
          </a:xfrm>
          <a:prstGeom prst="rect">
            <a:avLst/>
          </a:prstGeom>
          <a:noFill/>
          <a:ln w="9525">
            <a:noFill/>
            <a:miter lim="800000"/>
            <a:headEnd/>
            <a:tailEnd/>
          </a:ln>
        </p:spPr>
        <p:txBody>
          <a:bodyPr>
            <a:spAutoFit/>
          </a:bodyPr>
          <a:lstStyle/>
          <a:p>
            <a:r>
              <a:rPr lang="fr-FR" sz="2000" b="1" dirty="0" err="1">
                <a:solidFill>
                  <a:srgbClr val="FF0000"/>
                </a:solidFill>
                <a:latin typeface="Calibri" pitchFamily="34" charset="0"/>
              </a:rPr>
              <a:t>October</a:t>
            </a:r>
            <a:r>
              <a:rPr lang="fr-FR" sz="2000" b="1" dirty="0">
                <a:solidFill>
                  <a:srgbClr val="FF0000"/>
                </a:solidFill>
                <a:latin typeface="Calibri" pitchFamily="34" charset="0"/>
              </a:rPr>
              <a:t> 12(</a:t>
            </a:r>
            <a:r>
              <a:rPr lang="fr-FR" sz="2000" b="1" baseline="30000" dirty="0">
                <a:solidFill>
                  <a:srgbClr val="FF0000"/>
                </a:solidFill>
                <a:latin typeface="Calibri" pitchFamily="34" charset="0"/>
              </a:rPr>
              <a:t>th)</a:t>
            </a:r>
            <a:r>
              <a:rPr lang="fr-FR" sz="2000" b="1" dirty="0">
                <a:solidFill>
                  <a:srgbClr val="FF0000"/>
                </a:solidFill>
                <a:latin typeface="Calibri" pitchFamily="34" charset="0"/>
              </a:rPr>
              <a:t>, 2021</a:t>
            </a:r>
          </a:p>
        </p:txBody>
      </p:sp>
      <p:sp>
        <p:nvSpPr>
          <p:cNvPr id="10" name="Ellipse 9"/>
          <p:cNvSpPr/>
          <p:nvPr/>
        </p:nvSpPr>
        <p:spPr>
          <a:xfrm>
            <a:off x="8509000" y="620713"/>
            <a:ext cx="431800" cy="3603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Image 1"/>
          <p:cNvPicPr>
            <a:picLocks noChangeAspect="1"/>
          </p:cNvPicPr>
          <p:nvPr/>
        </p:nvPicPr>
        <p:blipFill>
          <a:blip r:embed="rId2"/>
          <a:srcRect/>
          <a:stretch>
            <a:fillRect/>
          </a:stretch>
        </p:blipFill>
        <p:spPr bwMode="auto">
          <a:xfrm>
            <a:off x="6084888" y="260350"/>
            <a:ext cx="2862262" cy="1704975"/>
          </a:xfrm>
          <a:prstGeom prst="rect">
            <a:avLst/>
          </a:prstGeom>
          <a:noFill/>
          <a:ln w="9525">
            <a:noFill/>
            <a:miter lim="800000"/>
            <a:headEnd/>
            <a:tailEnd/>
          </a:ln>
        </p:spPr>
      </p:pic>
      <p:sp>
        <p:nvSpPr>
          <p:cNvPr id="15362" name="Rectangle 2"/>
          <p:cNvSpPr>
            <a:spLocks noChangeArrowheads="1"/>
          </p:cNvSpPr>
          <p:nvPr/>
        </p:nvSpPr>
        <p:spPr bwMode="auto">
          <a:xfrm>
            <a:off x="684213" y="1582738"/>
            <a:ext cx="8064500" cy="4893647"/>
          </a:xfrm>
          <a:prstGeom prst="rect">
            <a:avLst/>
          </a:prstGeom>
          <a:noFill/>
          <a:ln w="9525">
            <a:noFill/>
            <a:miter lim="800000"/>
            <a:headEnd/>
            <a:tailEnd/>
          </a:ln>
        </p:spPr>
        <p:txBody>
          <a:bodyPr>
            <a:spAutoFit/>
          </a:bodyPr>
          <a:lstStyle/>
          <a:p>
            <a:r>
              <a:rPr lang="en-US" sz="2400" b="1" dirty="0">
                <a:latin typeface="Calibri" pitchFamily="34" charset="0"/>
              </a:rPr>
              <a:t>4. Salutation or greeting</a:t>
            </a:r>
          </a:p>
          <a:p>
            <a:endParaRPr lang="fr-FR" sz="2400" dirty="0">
              <a:latin typeface="Calibri" pitchFamily="34" charset="0"/>
            </a:endParaRPr>
          </a:p>
          <a:p>
            <a:r>
              <a:rPr lang="en-US" sz="2400" b="1" dirty="0">
                <a:latin typeface="Calibri" pitchFamily="34" charset="0"/>
              </a:rPr>
              <a:t>a) </a:t>
            </a:r>
            <a:r>
              <a:rPr lang="en-US" sz="2400" dirty="0">
                <a:latin typeface="Calibri" pitchFamily="34" charset="0"/>
              </a:rPr>
              <a:t>If you do </a:t>
            </a:r>
            <a:r>
              <a:rPr lang="en-US" sz="2400" b="1" u="sng" dirty="0">
                <a:latin typeface="Calibri" pitchFamily="34" charset="0"/>
              </a:rPr>
              <a:t>not</a:t>
            </a:r>
            <a:r>
              <a:rPr lang="en-US" sz="2400" dirty="0">
                <a:latin typeface="Calibri" pitchFamily="34" charset="0"/>
              </a:rPr>
              <a:t> know the name of the person you are writing to, use the following form:</a:t>
            </a:r>
            <a:endParaRPr lang="fr-FR" sz="2400" dirty="0">
              <a:latin typeface="Calibri" pitchFamily="34" charset="0"/>
            </a:endParaRPr>
          </a:p>
          <a:p>
            <a:r>
              <a:rPr lang="en-US" sz="2400" dirty="0">
                <a:latin typeface="Calibri" pitchFamily="34" charset="0"/>
              </a:rPr>
              <a:t>(try to find out a name.) </a:t>
            </a:r>
          </a:p>
          <a:p>
            <a:endParaRPr lang="fr-FR" sz="2400" dirty="0">
              <a:latin typeface="Calibri" pitchFamily="34" charset="0"/>
            </a:endParaRPr>
          </a:p>
          <a:p>
            <a:r>
              <a:rPr lang="en-US" sz="2400" b="1" dirty="0">
                <a:latin typeface="Calibri" pitchFamily="34" charset="0"/>
              </a:rPr>
              <a:t>b)</a:t>
            </a:r>
            <a:r>
              <a:rPr lang="en-US" sz="2400" dirty="0">
                <a:latin typeface="Calibri" pitchFamily="34" charset="0"/>
              </a:rPr>
              <a:t> If </a:t>
            </a:r>
            <a:r>
              <a:rPr lang="en-US" sz="2400" b="1" u="sng" dirty="0">
                <a:latin typeface="Calibri" pitchFamily="34" charset="0"/>
              </a:rPr>
              <a:t>you know </a:t>
            </a:r>
            <a:r>
              <a:rPr lang="en-US" sz="2400" dirty="0">
                <a:latin typeface="Calibri" pitchFamily="34" charset="0"/>
              </a:rPr>
              <a:t>the name, use the title (</a:t>
            </a:r>
            <a:r>
              <a:rPr lang="en-US" sz="2400" dirty="0" err="1">
                <a:latin typeface="Calibri" pitchFamily="34" charset="0"/>
              </a:rPr>
              <a:t>Mr</a:t>
            </a:r>
            <a:r>
              <a:rPr lang="en-US" sz="2400" dirty="0">
                <a:latin typeface="Calibri" pitchFamily="34" charset="0"/>
              </a:rPr>
              <a:t>, </a:t>
            </a:r>
            <a:r>
              <a:rPr lang="en-US" sz="2400" dirty="0" err="1">
                <a:latin typeface="Calibri" pitchFamily="34" charset="0"/>
              </a:rPr>
              <a:t>Mrs</a:t>
            </a:r>
            <a:r>
              <a:rPr lang="en-US" sz="2400" dirty="0">
                <a:latin typeface="Calibri" pitchFamily="34" charset="0"/>
              </a:rPr>
              <a:t>, Miss or </a:t>
            </a:r>
            <a:r>
              <a:rPr lang="en-US" sz="2400" dirty="0" err="1">
                <a:latin typeface="Calibri" pitchFamily="34" charset="0"/>
              </a:rPr>
              <a:t>Ms</a:t>
            </a:r>
            <a:r>
              <a:rPr lang="en-US" sz="2400" dirty="0">
                <a:latin typeface="Calibri" pitchFamily="34" charset="0"/>
              </a:rPr>
              <a:t>, Dr, etc.) and the last name only. If you are writing to a woman and do not know if she uses </a:t>
            </a:r>
            <a:r>
              <a:rPr lang="en-US" sz="2400" dirty="0" err="1">
                <a:latin typeface="Calibri" pitchFamily="34" charset="0"/>
              </a:rPr>
              <a:t>Mrs</a:t>
            </a:r>
            <a:r>
              <a:rPr lang="en-US" sz="2400" dirty="0">
                <a:latin typeface="Calibri" pitchFamily="34" charset="0"/>
              </a:rPr>
              <a:t> or Miss, you should use 	            which is for both married and single women.</a:t>
            </a:r>
          </a:p>
          <a:p>
            <a:endParaRPr lang="fr-FR" sz="2400" dirty="0">
              <a:latin typeface="Calibri" pitchFamily="34" charset="0"/>
            </a:endParaRPr>
          </a:p>
          <a:p>
            <a:r>
              <a:rPr lang="en-US" sz="2400" i="1" dirty="0">
                <a:latin typeface="Calibri" pitchFamily="34" charset="0"/>
              </a:rPr>
              <a:t>Dear </a:t>
            </a:r>
            <a:r>
              <a:rPr lang="en-US" sz="2400" i="1" dirty="0" err="1">
                <a:latin typeface="Calibri" pitchFamily="34" charset="0"/>
              </a:rPr>
              <a:t>Mr</a:t>
            </a:r>
            <a:r>
              <a:rPr lang="en-US" sz="2400" i="1" dirty="0">
                <a:latin typeface="Calibri" pitchFamily="34" charset="0"/>
              </a:rPr>
              <a:t> Jenkins, Dear </a:t>
            </a:r>
            <a:r>
              <a:rPr lang="en-US" sz="2400" i="1" dirty="0" err="1">
                <a:latin typeface="Calibri" pitchFamily="34" charset="0"/>
              </a:rPr>
              <a:t>Ms</a:t>
            </a:r>
            <a:r>
              <a:rPr lang="en-US" sz="2400" i="1" dirty="0">
                <a:latin typeface="Calibri" pitchFamily="34" charset="0"/>
              </a:rPr>
              <a:t> </a:t>
            </a:r>
            <a:r>
              <a:rPr lang="en-US" sz="2400" i="1" dirty="0" err="1">
                <a:latin typeface="Calibri" pitchFamily="34" charset="0"/>
              </a:rPr>
              <a:t>Hawers</a:t>
            </a:r>
            <a:r>
              <a:rPr lang="en-US" sz="2400" i="1" dirty="0">
                <a:latin typeface="Calibri" pitchFamily="34" charset="0"/>
              </a:rPr>
              <a:t>, Dear </a:t>
            </a:r>
            <a:r>
              <a:rPr lang="en-US" sz="2400" i="1" dirty="0" err="1">
                <a:latin typeface="Calibri" pitchFamily="34" charset="0"/>
              </a:rPr>
              <a:t>Dr</a:t>
            </a:r>
            <a:r>
              <a:rPr lang="en-US" sz="2400" i="1" dirty="0">
                <a:latin typeface="Calibri" pitchFamily="34" charset="0"/>
              </a:rPr>
              <a:t> Greene, Dear Professor Iverson…</a:t>
            </a:r>
            <a:endParaRPr lang="fr-FR" sz="2400" i="1" dirty="0">
              <a:latin typeface="Calibri" pitchFamily="34" charset="0"/>
            </a:endParaRPr>
          </a:p>
        </p:txBody>
      </p:sp>
      <p:sp>
        <p:nvSpPr>
          <p:cNvPr id="4" name="Ellipse 3"/>
          <p:cNvSpPr/>
          <p:nvPr/>
        </p:nvSpPr>
        <p:spPr>
          <a:xfrm>
            <a:off x="6084888" y="692150"/>
            <a:ext cx="431800" cy="4206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ZoneTexte 4"/>
          <p:cNvSpPr txBox="1">
            <a:spLocks noChangeArrowheads="1"/>
          </p:cNvSpPr>
          <p:nvPr/>
        </p:nvSpPr>
        <p:spPr bwMode="auto">
          <a:xfrm>
            <a:off x="4140199" y="2708275"/>
            <a:ext cx="3375819" cy="461665"/>
          </a:xfrm>
          <a:prstGeom prst="rect">
            <a:avLst/>
          </a:prstGeom>
          <a:noFill/>
          <a:ln w="9525">
            <a:noFill/>
            <a:miter lim="800000"/>
            <a:headEnd/>
            <a:tailEnd/>
          </a:ln>
        </p:spPr>
        <p:txBody>
          <a:bodyPr wrap="square">
            <a:spAutoFit/>
          </a:bodyPr>
          <a:lstStyle/>
          <a:p>
            <a:r>
              <a:rPr lang="fr-FR" sz="2400" b="1" dirty="0" err="1">
                <a:solidFill>
                  <a:srgbClr val="FF0000"/>
                </a:solidFill>
                <a:latin typeface="Calibri" pitchFamily="34" charset="0"/>
              </a:rPr>
              <a:t>Dear</a:t>
            </a:r>
            <a:r>
              <a:rPr lang="fr-FR" sz="2400" b="1" dirty="0">
                <a:solidFill>
                  <a:srgbClr val="FF0000"/>
                </a:solidFill>
                <a:latin typeface="Calibri" pitchFamily="34" charset="0"/>
              </a:rPr>
              <a:t> Sir or </a:t>
            </a:r>
            <a:r>
              <a:rPr lang="fr-FR" sz="2400" b="1" dirty="0" err="1">
                <a:solidFill>
                  <a:srgbClr val="FF0000"/>
                </a:solidFill>
                <a:latin typeface="Calibri" pitchFamily="34" charset="0"/>
              </a:rPr>
              <a:t>Madam</a:t>
            </a:r>
            <a:r>
              <a:rPr lang="fr-FR" sz="2400" b="1" dirty="0">
                <a:solidFill>
                  <a:srgbClr val="FF0000"/>
                </a:solidFill>
                <a:latin typeface="Calibri" pitchFamily="34" charset="0"/>
              </a:rPr>
              <a:t>,</a:t>
            </a:r>
          </a:p>
        </p:txBody>
      </p:sp>
      <p:sp>
        <p:nvSpPr>
          <p:cNvPr id="6" name="ZoneTexte 5"/>
          <p:cNvSpPr txBox="1">
            <a:spLocks noChangeArrowheads="1"/>
          </p:cNvSpPr>
          <p:nvPr/>
        </p:nvSpPr>
        <p:spPr bwMode="auto">
          <a:xfrm>
            <a:off x="7245351" y="4661694"/>
            <a:ext cx="1503362" cy="461963"/>
          </a:xfrm>
          <a:prstGeom prst="rect">
            <a:avLst/>
          </a:prstGeom>
          <a:noFill/>
          <a:ln w="9525">
            <a:noFill/>
            <a:miter lim="800000"/>
            <a:headEnd/>
            <a:tailEnd/>
          </a:ln>
        </p:spPr>
        <p:txBody>
          <a:bodyPr>
            <a:spAutoFit/>
          </a:bodyPr>
          <a:lstStyle/>
          <a:p>
            <a:r>
              <a:rPr lang="fr-FR" sz="2400" b="1">
                <a:solidFill>
                  <a:srgbClr val="FF0000"/>
                </a:solidFill>
                <a:latin typeface="Calibri" pitchFamily="34" charset="0"/>
              </a:rPr>
              <a:t>Ms [miz]</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988840"/>
            <a:ext cx="7992888" cy="1815882"/>
          </a:xfrm>
          <a:prstGeom prst="rect">
            <a:avLst/>
          </a:prstGeom>
        </p:spPr>
        <p:txBody>
          <a:bodyPr wrap="square">
            <a:spAutoFit/>
          </a:bodyPr>
          <a:lstStyle/>
          <a:p>
            <a:pPr algn="ctr">
              <a:lnSpc>
                <a:spcPct val="200000"/>
              </a:lnSpc>
            </a:pPr>
            <a:r>
              <a:rPr lang="en-US" sz="3600" b="1" dirty="0"/>
              <a:t>II. The content of your cover letter</a:t>
            </a:r>
            <a:endParaRPr lang="fr-FR" sz="3600" b="1" dirty="0"/>
          </a:p>
          <a:p>
            <a:pPr lvl="0" algn="ctr">
              <a:lnSpc>
                <a:spcPct val="200000"/>
              </a:lnSpc>
            </a:pPr>
            <a:endParaRPr lang="fr-FR" sz="2000" dirty="0"/>
          </a:p>
        </p:txBody>
      </p:sp>
    </p:spTree>
    <p:extLst>
      <p:ext uri="{BB962C8B-B14F-4D97-AF65-F5344CB8AC3E}">
        <p14:creationId xmlns:p14="http://schemas.microsoft.com/office/powerpoint/2010/main" val="316888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136904" cy="5858014"/>
          </a:xfrm>
          <a:prstGeom prst="rect">
            <a:avLst/>
          </a:prstGeom>
        </p:spPr>
        <p:txBody>
          <a:bodyPr wrap="square">
            <a:spAutoFit/>
          </a:bodyPr>
          <a:lstStyle/>
          <a:p>
            <a:pPr>
              <a:lnSpc>
                <a:spcPct val="150000"/>
              </a:lnSpc>
            </a:pPr>
            <a:r>
              <a:rPr lang="en-US" b="1" dirty="0"/>
              <a:t>1. Opening Paragraph</a:t>
            </a:r>
            <a:br>
              <a:rPr lang="en-US" dirty="0"/>
            </a:br>
            <a:r>
              <a:rPr lang="en-US" dirty="0"/>
              <a:t>Briefly identify yourself and the position you are applying for. Add how you found out about the vacancy.</a:t>
            </a:r>
            <a:endParaRPr lang="fr-FR" dirty="0"/>
          </a:p>
          <a:p>
            <a:pPr>
              <a:lnSpc>
                <a:spcPct val="150000"/>
              </a:lnSpc>
            </a:pPr>
            <a:r>
              <a:rPr lang="en-US" b="1" dirty="0"/>
              <a:t>2. Paragraph 2</a:t>
            </a:r>
            <a:br>
              <a:rPr lang="en-US" dirty="0"/>
            </a:br>
            <a:r>
              <a:rPr lang="en-US" dirty="0"/>
              <a:t>Give the reasons why you are interested in working for the company and why you wish to be considered for that particular post. State your relevant qualifications and experience, as well as your personal qualities that make you a suitable candidate.</a:t>
            </a:r>
            <a:endParaRPr lang="fr-FR" dirty="0"/>
          </a:p>
          <a:p>
            <a:pPr>
              <a:lnSpc>
                <a:spcPct val="150000"/>
              </a:lnSpc>
            </a:pPr>
            <a:r>
              <a:rPr lang="en-US" b="1" dirty="0"/>
              <a:t>3. Paragraph 3</a:t>
            </a:r>
            <a:br>
              <a:rPr lang="en-US" dirty="0"/>
            </a:br>
            <a:r>
              <a:rPr lang="en-US" dirty="0"/>
              <a:t>Inform them that you have enclosed your current resume and add any further information that you think could help your case.</a:t>
            </a:r>
            <a:endParaRPr lang="fr-FR" dirty="0"/>
          </a:p>
          <a:p>
            <a:pPr>
              <a:lnSpc>
                <a:spcPct val="150000"/>
              </a:lnSpc>
            </a:pPr>
            <a:r>
              <a:rPr lang="en-US" b="1" dirty="0"/>
              <a:t>4. Closing Paragraph (6)</a:t>
            </a:r>
            <a:br>
              <a:rPr lang="en-US" dirty="0"/>
            </a:br>
            <a:r>
              <a:rPr lang="en-US" dirty="0"/>
              <a:t>Give your availability for an interview, thank them for their consideration, restate your interest and close the letter.</a:t>
            </a:r>
            <a:endParaRPr lang="fr-FR" dirty="0"/>
          </a:p>
        </p:txBody>
      </p:sp>
    </p:spTree>
    <p:extLst>
      <p:ext uri="{BB962C8B-B14F-4D97-AF65-F5344CB8AC3E}">
        <p14:creationId xmlns:p14="http://schemas.microsoft.com/office/powerpoint/2010/main" val="4292958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Image 1"/>
          <p:cNvPicPr>
            <a:picLocks noChangeAspect="1"/>
          </p:cNvPicPr>
          <p:nvPr/>
        </p:nvPicPr>
        <p:blipFill>
          <a:blip r:embed="rId2"/>
          <a:srcRect/>
          <a:stretch>
            <a:fillRect/>
          </a:stretch>
        </p:blipFill>
        <p:spPr bwMode="auto">
          <a:xfrm>
            <a:off x="6084888" y="260350"/>
            <a:ext cx="2862262" cy="1704975"/>
          </a:xfrm>
          <a:prstGeom prst="rect">
            <a:avLst/>
          </a:prstGeom>
          <a:noFill/>
          <a:ln w="9525">
            <a:noFill/>
            <a:miter lim="800000"/>
            <a:headEnd/>
            <a:tailEnd/>
          </a:ln>
        </p:spPr>
      </p:pic>
      <p:sp>
        <p:nvSpPr>
          <p:cNvPr id="16386" name="Rectangle 2"/>
          <p:cNvSpPr>
            <a:spLocks noChangeArrowheads="1"/>
          </p:cNvSpPr>
          <p:nvPr/>
        </p:nvSpPr>
        <p:spPr bwMode="auto">
          <a:xfrm>
            <a:off x="323850" y="2924944"/>
            <a:ext cx="8623300" cy="1200329"/>
          </a:xfrm>
          <a:prstGeom prst="rect">
            <a:avLst/>
          </a:prstGeom>
          <a:noFill/>
          <a:ln w="9525">
            <a:noFill/>
            <a:miter lim="800000"/>
            <a:headEnd/>
            <a:tailEnd/>
          </a:ln>
        </p:spPr>
        <p:txBody>
          <a:bodyPr>
            <a:spAutoFit/>
          </a:bodyPr>
          <a:lstStyle/>
          <a:p>
            <a:endParaRPr lang="en-US" sz="2400" dirty="0">
              <a:latin typeface="Calibri" pitchFamily="34" charset="0"/>
            </a:endParaRPr>
          </a:p>
          <a:p>
            <a:endParaRPr lang="fr-FR" sz="2400" dirty="0">
              <a:latin typeface="Calibri" pitchFamily="34" charset="0"/>
            </a:endParaRPr>
          </a:p>
          <a:p>
            <a:endParaRPr lang="fr-FR" sz="2400" dirty="0">
              <a:latin typeface="Calibri" pitchFamily="34" charset="0"/>
            </a:endParaRPr>
          </a:p>
        </p:txBody>
      </p:sp>
      <p:sp>
        <p:nvSpPr>
          <p:cNvPr id="4" name="ZoneTexte 3"/>
          <p:cNvSpPr txBox="1">
            <a:spLocks noChangeArrowheads="1"/>
          </p:cNvSpPr>
          <p:nvPr/>
        </p:nvSpPr>
        <p:spPr bwMode="auto">
          <a:xfrm>
            <a:off x="323850" y="2136775"/>
            <a:ext cx="2879997" cy="461665"/>
          </a:xfrm>
          <a:prstGeom prst="rect">
            <a:avLst/>
          </a:prstGeom>
          <a:noFill/>
          <a:ln w="9525">
            <a:noFill/>
            <a:miter lim="800000"/>
            <a:headEnd/>
            <a:tailEnd/>
          </a:ln>
        </p:spPr>
        <p:txBody>
          <a:bodyPr wrap="square">
            <a:spAutoFit/>
          </a:bodyPr>
          <a:lstStyle/>
          <a:p>
            <a:r>
              <a:rPr lang="en-US" sz="2400" b="1" dirty="0">
                <a:solidFill>
                  <a:srgbClr val="FF0000"/>
                </a:solidFill>
                <a:latin typeface="Arial" panose="020B0604020202020204" pitchFamily="34" charset="0"/>
                <a:cs typeface="Arial" panose="020B0604020202020204" pitchFamily="34" charset="0"/>
              </a:rPr>
              <a:t>Yours Faithfully</a:t>
            </a:r>
          </a:p>
        </p:txBody>
      </p:sp>
      <p:sp>
        <p:nvSpPr>
          <p:cNvPr id="5" name="ZoneTexte 4"/>
          <p:cNvSpPr txBox="1">
            <a:spLocks noChangeArrowheads="1"/>
          </p:cNvSpPr>
          <p:nvPr/>
        </p:nvSpPr>
        <p:spPr bwMode="auto">
          <a:xfrm>
            <a:off x="323850" y="4119562"/>
            <a:ext cx="2879997" cy="461665"/>
          </a:xfrm>
          <a:prstGeom prst="rect">
            <a:avLst/>
          </a:prstGeom>
          <a:noFill/>
          <a:ln w="9525">
            <a:noFill/>
            <a:miter lim="800000"/>
            <a:headEnd/>
            <a:tailEnd/>
          </a:ln>
        </p:spPr>
        <p:txBody>
          <a:bodyPr wrap="square">
            <a:spAutoFit/>
          </a:bodyPr>
          <a:lstStyle/>
          <a:p>
            <a:r>
              <a:rPr lang="en-US" sz="2400" b="1" dirty="0">
                <a:solidFill>
                  <a:srgbClr val="FF0000"/>
                </a:solidFill>
                <a:latin typeface="Arial" panose="020B0604020202020204" pitchFamily="34" charset="0"/>
                <a:cs typeface="Arial" panose="020B0604020202020204" pitchFamily="34" charset="0"/>
              </a:rPr>
              <a:t>Yours Sincerely</a:t>
            </a:r>
          </a:p>
        </p:txBody>
      </p:sp>
      <p:sp>
        <p:nvSpPr>
          <p:cNvPr id="6" name="Ellipse 5"/>
          <p:cNvSpPr/>
          <p:nvPr/>
        </p:nvSpPr>
        <p:spPr>
          <a:xfrm>
            <a:off x="6084888" y="1196975"/>
            <a:ext cx="503237" cy="431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 name="ZoneTexte 1"/>
          <p:cNvSpPr txBox="1"/>
          <p:nvPr/>
        </p:nvSpPr>
        <p:spPr>
          <a:xfrm>
            <a:off x="3203847" y="2186279"/>
            <a:ext cx="5782779" cy="830997"/>
          </a:xfrm>
          <a:prstGeom prst="rect">
            <a:avLst/>
          </a:prstGeom>
          <a:noFill/>
        </p:spPr>
        <p:txBody>
          <a:bodyPr wrap="square" rtlCol="0">
            <a:spAutoFit/>
          </a:bodyPr>
          <a:lstStyle/>
          <a:p>
            <a:pPr lvl="0"/>
            <a:r>
              <a:rPr lang="en-US" sz="2400" b="1" dirty="0"/>
              <a:t>is used if the recipient is known and addressed by the name. </a:t>
            </a:r>
            <a:endParaRPr lang="fr-FR" sz="2400" b="1" dirty="0"/>
          </a:p>
        </p:txBody>
      </p:sp>
      <p:sp>
        <p:nvSpPr>
          <p:cNvPr id="3" name="Rectangle 2"/>
          <p:cNvSpPr/>
          <p:nvPr/>
        </p:nvSpPr>
        <p:spPr>
          <a:xfrm>
            <a:off x="3029080" y="4131447"/>
            <a:ext cx="6132312" cy="830997"/>
          </a:xfrm>
          <a:prstGeom prst="rect">
            <a:avLst/>
          </a:prstGeom>
        </p:spPr>
        <p:txBody>
          <a:bodyPr wrap="square">
            <a:spAutoFit/>
          </a:bodyPr>
          <a:lstStyle/>
          <a:p>
            <a:pPr lvl="0"/>
            <a:r>
              <a:rPr lang="en-US" sz="2400" b="1" dirty="0"/>
              <a:t>is used if the name of the recipient is not known</a:t>
            </a:r>
            <a:endParaRPr lang="fr-F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20688"/>
            <a:ext cx="3744416" cy="1692771"/>
          </a:xfrm>
          <a:prstGeom prst="rect">
            <a:avLst/>
          </a:prstGeom>
        </p:spPr>
        <p:txBody>
          <a:bodyPr wrap="square">
            <a:spAutoFit/>
          </a:bodyPr>
          <a:lstStyle/>
          <a:p>
            <a:pPr>
              <a:lnSpc>
                <a:spcPct val="200000"/>
              </a:lnSpc>
            </a:pPr>
            <a:r>
              <a:rPr lang="fr-FR" sz="3200" b="1" dirty="0"/>
              <a:t>5. </a:t>
            </a:r>
            <a:r>
              <a:rPr lang="fr-FR" sz="3200" b="1"/>
              <a:t>Signature (7)</a:t>
            </a:r>
            <a:endParaRPr lang="fr-FR" sz="3200" b="1" dirty="0"/>
          </a:p>
          <a:p>
            <a:pPr lvl="0" algn="ctr">
              <a:lnSpc>
                <a:spcPct val="200000"/>
              </a:lnSpc>
            </a:pPr>
            <a:endParaRPr lang="fr-FR" sz="2000" dirty="0"/>
          </a:p>
        </p:txBody>
      </p:sp>
      <p:sp>
        <p:nvSpPr>
          <p:cNvPr id="3" name="Rectangle 2"/>
          <p:cNvSpPr/>
          <p:nvPr/>
        </p:nvSpPr>
        <p:spPr>
          <a:xfrm>
            <a:off x="395536" y="2204864"/>
            <a:ext cx="7920880" cy="1569660"/>
          </a:xfrm>
          <a:prstGeom prst="rect">
            <a:avLst/>
          </a:prstGeom>
        </p:spPr>
        <p:txBody>
          <a:bodyPr wrap="square">
            <a:spAutoFit/>
          </a:bodyPr>
          <a:lstStyle/>
          <a:p>
            <a:r>
              <a:rPr lang="en-US" sz="2400" dirty="0"/>
              <a:t>Sign your name, then print or write it underneath the signature. </a:t>
            </a:r>
          </a:p>
          <a:p>
            <a:endParaRPr lang="fr-FR" sz="2400" dirty="0"/>
          </a:p>
          <a:p>
            <a:r>
              <a:rPr lang="en-US" sz="2400" b="1" dirty="0"/>
              <a:t>First name first! </a:t>
            </a:r>
            <a:endParaRPr lang="fr-FR" sz="2400" dirty="0"/>
          </a:p>
        </p:txBody>
      </p:sp>
    </p:spTree>
    <p:extLst>
      <p:ext uri="{BB962C8B-B14F-4D97-AF65-F5344CB8AC3E}">
        <p14:creationId xmlns:p14="http://schemas.microsoft.com/office/powerpoint/2010/main" val="175394851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2284</TotalTime>
  <Words>764</Words>
  <Application>Microsoft Office PowerPoint</Application>
  <PresentationFormat>Affichage à l'écran (4:3)</PresentationFormat>
  <Paragraphs>96</Paragraphs>
  <Slides>15</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15</vt:i4>
      </vt:variant>
    </vt:vector>
  </HeadingPairs>
  <TitlesOfParts>
    <vt:vector size="18" baseType="lpstr">
      <vt:lpstr>Arial</vt:lpstr>
      <vt:lpstr>Calibri</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herve</dc:creator>
  <cp:lastModifiedBy>Coraline Bengloan</cp:lastModifiedBy>
  <cp:revision>142</cp:revision>
  <dcterms:created xsi:type="dcterms:W3CDTF">2012-07-04T11:25:06Z</dcterms:created>
  <dcterms:modified xsi:type="dcterms:W3CDTF">2025-09-08T07:26:00Z</dcterms:modified>
</cp:coreProperties>
</file>