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4"/>
  </p:sldMasterIdLst>
  <p:notesMasterIdLst>
    <p:notesMasterId r:id="rId26"/>
  </p:notesMasterIdLst>
  <p:sldIdLst>
    <p:sldId id="268" r:id="rId5"/>
    <p:sldId id="275" r:id="rId6"/>
    <p:sldId id="276" r:id="rId7"/>
    <p:sldId id="277" r:id="rId8"/>
    <p:sldId id="278" r:id="rId9"/>
    <p:sldId id="279" r:id="rId10"/>
    <p:sldId id="280" r:id="rId11"/>
    <p:sldId id="298" r:id="rId12"/>
    <p:sldId id="288" r:id="rId13"/>
    <p:sldId id="257" r:id="rId14"/>
    <p:sldId id="258" r:id="rId15"/>
    <p:sldId id="294" r:id="rId16"/>
    <p:sldId id="296" r:id="rId17"/>
    <p:sldId id="300" r:id="rId18"/>
    <p:sldId id="299" r:id="rId19"/>
    <p:sldId id="301" r:id="rId20"/>
    <p:sldId id="302" r:id="rId21"/>
    <p:sldId id="303" r:id="rId22"/>
    <p:sldId id="304" r:id="rId23"/>
    <p:sldId id="305" r:id="rId24"/>
    <p:sldId id="306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004" autoAdjust="0"/>
    <p:restoredTop sz="92226" autoAdjust="0"/>
  </p:normalViewPr>
  <p:slideViewPr>
    <p:cSldViewPr>
      <p:cViewPr varScale="1">
        <p:scale>
          <a:sx n="88" d="100"/>
          <a:sy n="88" d="100"/>
        </p:scale>
        <p:origin x="1517" y="62"/>
      </p:cViewPr>
      <p:guideLst>
        <p:guide orient="horz" pos="2160"/>
        <p:guide pos="2880"/>
      </p:guideLst>
    </p:cSldViewPr>
  </p:slideViewPr>
  <p:notesTextViewPr>
    <p:cViewPr>
      <p:scale>
        <a:sx n="80" d="100"/>
        <a:sy n="8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45" d="100"/>
          <a:sy n="45" d="100"/>
        </p:scale>
        <p:origin x="-2246" y="-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952533-EACC-4D72-94B9-68B2F7EA5761}" type="datetimeFigureOut">
              <a:rPr lang="fr-FR" smtClean="0"/>
              <a:t>18/01/2024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ABB3CE-61D1-48DF-8CB7-A7A28F8C86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0185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ABB3CE-61D1-48DF-8CB7-A7A28F8C8662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78756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02DBED-56EA-42B6-B89B-A655E18E8601}" type="datetimeFigureOut">
              <a:rPr lang="fr-FR" smtClean="0"/>
              <a:pPr>
                <a:defRPr/>
              </a:pPr>
              <a:t>18/01/2024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200E56-8D28-4BC2-8530-6CC6EF0EADC0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9901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FCE7C4-933D-4F29-845A-F8AC43CD7AFB}" type="datetimeFigureOut">
              <a:rPr lang="fr-FR" smtClean="0"/>
              <a:pPr>
                <a:defRPr/>
              </a:pPr>
              <a:t>18/01/2024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952659-EC8B-4D88-BC15-5D8DCDC1EC03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105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FCE7C4-933D-4F29-845A-F8AC43CD7AFB}" type="datetimeFigureOut">
              <a:rPr lang="fr-FR" smtClean="0"/>
              <a:pPr>
                <a:defRPr/>
              </a:pPr>
              <a:t>18/01/2024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952659-EC8B-4D88-BC15-5D8DCDC1EC03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787149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FCE7C4-933D-4F29-845A-F8AC43CD7AFB}" type="datetimeFigureOut">
              <a:rPr lang="fr-FR" smtClean="0"/>
              <a:pPr>
                <a:defRPr/>
              </a:pPr>
              <a:t>18/01/2024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952659-EC8B-4D88-BC15-5D8DCDC1EC03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0880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FCE7C4-933D-4F29-845A-F8AC43CD7AFB}" type="datetimeFigureOut">
              <a:rPr lang="fr-FR" smtClean="0"/>
              <a:pPr>
                <a:defRPr/>
              </a:pPr>
              <a:t>18/01/2024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952659-EC8B-4D88-BC15-5D8DCDC1EC03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979591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FCE7C4-933D-4F29-845A-F8AC43CD7AFB}" type="datetimeFigureOut">
              <a:rPr lang="fr-FR" smtClean="0"/>
              <a:pPr>
                <a:defRPr/>
              </a:pPr>
              <a:t>18/01/2024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952659-EC8B-4D88-BC15-5D8DCDC1EC03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88202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603C2-5B6F-46EC-B7B5-37736B84950D}" type="datetimeFigureOut">
              <a:rPr lang="fr-FR" smtClean="0"/>
              <a:pPr>
                <a:defRPr/>
              </a:pPr>
              <a:t>18/01/2024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684A64-C799-43CC-B65F-4A99A4740B5D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66301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3B5C33-DDA6-4DC2-98F8-C0D285608A78}" type="datetimeFigureOut">
              <a:rPr lang="fr-FR" smtClean="0"/>
              <a:pPr>
                <a:defRPr/>
              </a:pPr>
              <a:t>18/01/2024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6A50F8-5335-4E67-B0EF-5697A1CBA8B9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0005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58D552F-5649-4B75-BA13-BC104FE4D868}" type="datetimeFigureOut">
              <a:rPr lang="fr-FR" smtClean="0"/>
              <a:pPr>
                <a:defRPr/>
              </a:pPr>
              <a:t>18/01/2024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58D71F-A185-4B3F-A79E-AE41834D9ADF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1213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D10A80A-B354-4D74-A595-E8637361A4CB}" type="datetimeFigureOut">
              <a:rPr lang="fr-FR" smtClean="0"/>
              <a:pPr>
                <a:defRPr/>
              </a:pPr>
              <a:t>18/01/2024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3B32C3-119B-4846-BA91-5EA0A0F932C8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5258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6066615-A337-4CF7-AFCD-E7911CB50D2B}" type="datetimeFigureOut">
              <a:rPr lang="fr-FR" smtClean="0"/>
              <a:pPr>
                <a:defRPr/>
              </a:pPr>
              <a:t>18/01/2024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231D73-D826-4301-BF65-196B8DC51131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2720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9391B4D-F356-4EDE-815E-679A5247155A}" type="datetimeFigureOut">
              <a:rPr lang="fr-FR" smtClean="0"/>
              <a:pPr>
                <a:defRPr/>
              </a:pPr>
              <a:t>18/01/2024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A0511B-C49D-44FF-A6F2-1E2A70422E8A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1056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58D5D8E-2465-48CC-B283-C6483185E5F1}" type="datetimeFigureOut">
              <a:rPr lang="fr-FR" smtClean="0"/>
              <a:pPr>
                <a:defRPr/>
              </a:pPr>
              <a:t>18/01/2024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411C6D-5348-42D6-AFFB-7228D94C366A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5642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AD24EC-406E-4C96-8A2E-396852EF7807}" type="datetimeFigureOut">
              <a:rPr lang="fr-FR" smtClean="0"/>
              <a:pPr>
                <a:defRPr/>
              </a:pPr>
              <a:t>18/01/2024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54A2A4-717A-4633-96EE-41F5AA033156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0034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9012E75-032F-45D6-9995-C4C30B387A58}" type="datetimeFigureOut">
              <a:rPr lang="fr-FR" smtClean="0"/>
              <a:pPr>
                <a:defRPr/>
              </a:pPr>
              <a:t>18/01/2024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464827-AB81-46D3-AAC3-D89EF6B77F0F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329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4101B66-E114-4355-8339-B8A3E93B07A3}" type="datetimeFigureOut">
              <a:rPr lang="fr-FR" smtClean="0"/>
              <a:pPr>
                <a:defRPr/>
              </a:pPr>
              <a:t>18/01/2024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C56A96-B6CC-4DCE-9CE1-0233CB7A8C5F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1916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AFCE7C4-933D-4F29-845A-F8AC43CD7AFB}" type="datetimeFigureOut">
              <a:rPr lang="fr-FR" smtClean="0"/>
              <a:pPr>
                <a:defRPr/>
              </a:pPr>
              <a:t>18/01/2024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8E952659-EC8B-4D88-BC15-5D8DCDC1EC03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7158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77" r:id="rId15"/>
    <p:sldLayoutId id="214748377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/>
          <p:cNvSpPr>
            <a:spLocks noGrp="1"/>
          </p:cNvSpPr>
          <p:nvPr>
            <p:ph type="ctrTitle"/>
          </p:nvPr>
        </p:nvSpPr>
        <p:spPr>
          <a:xfrm>
            <a:off x="1259632" y="1412776"/>
            <a:ext cx="5826719" cy="1646302"/>
          </a:xfrm>
        </p:spPr>
        <p:txBody>
          <a:bodyPr/>
          <a:lstStyle/>
          <a:p>
            <a:pPr algn="ctr" eaLnBrk="1" hangingPunct="1"/>
            <a:r>
              <a:rPr lang="fr-FR" b="1" dirty="0"/>
              <a:t>TD1</a:t>
            </a:r>
            <a:r>
              <a:rPr lang="fr-FR" b="1"/>
              <a:t/>
            </a:r>
            <a:br>
              <a:rPr lang="fr-FR" b="1"/>
            </a:br>
            <a:r>
              <a:rPr lang="fr-FR" b="1"/>
              <a:t>MAKING </a:t>
            </a:r>
            <a:r>
              <a:rPr lang="fr-FR" b="1" dirty="0"/>
              <a:t>QUESTIONS</a:t>
            </a:r>
          </a:p>
        </p:txBody>
      </p:sp>
      <p:sp>
        <p:nvSpPr>
          <p:cNvPr id="13314" name="Rectangle 3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fr-FR" sz="3600" b="1" dirty="0">
                <a:solidFill>
                  <a:schemeClr val="tx1"/>
                </a:solidFill>
              </a:rPr>
              <a:t>Spring </a:t>
            </a:r>
            <a:r>
              <a:rPr lang="fr-FR" sz="3600" b="1" dirty="0" err="1">
                <a:solidFill>
                  <a:schemeClr val="tx1"/>
                </a:solidFill>
              </a:rPr>
              <a:t>semester</a:t>
            </a:r>
            <a:r>
              <a:rPr lang="fr-FR" sz="3600" b="1" dirty="0">
                <a:solidFill>
                  <a:schemeClr val="tx1"/>
                </a:solidFill>
              </a:rPr>
              <a:t> </a:t>
            </a:r>
            <a:r>
              <a:rPr lang="fr-FR" sz="3600" b="1" dirty="0" smtClean="0">
                <a:solidFill>
                  <a:schemeClr val="tx1"/>
                </a:solidFill>
              </a:rPr>
              <a:t>2024</a:t>
            </a:r>
            <a:endParaRPr lang="fr-FR" sz="3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95288" y="581630"/>
            <a:ext cx="8280400" cy="581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fr-FR" dirty="0"/>
          </a:p>
          <a:p>
            <a:pPr eaLnBrk="0" hangingPunct="0">
              <a:buFontTx/>
              <a:buAutoNum type="arabicPeriod"/>
            </a:pPr>
            <a:r>
              <a:rPr lang="en-GB" sz="2400" dirty="0">
                <a:latin typeface="Comic Sans MS" pitchFamily="66" charset="0"/>
                <a:cs typeface="Times New Roman" pitchFamily="18" charset="0"/>
              </a:rPr>
              <a:t> I have </a:t>
            </a:r>
            <a:r>
              <a:rPr lang="en-GB" sz="2400" u="sng" dirty="0">
                <a:latin typeface="Comic Sans MS" pitchFamily="66" charset="0"/>
                <a:cs typeface="Times New Roman" pitchFamily="18" charset="0"/>
              </a:rPr>
              <a:t>$2,000 </a:t>
            </a:r>
            <a:r>
              <a:rPr lang="en-GB" sz="2400" dirty="0">
                <a:latin typeface="Comic Sans MS" pitchFamily="66" charset="0"/>
                <a:cs typeface="Times New Roman" pitchFamily="18" charset="0"/>
              </a:rPr>
              <a:t>on my bank account.</a:t>
            </a:r>
            <a:endParaRPr lang="fr-FR" sz="2400" dirty="0">
              <a:latin typeface="Comic Sans MS" pitchFamily="66" charset="0"/>
              <a:cs typeface="Times New Roman" pitchFamily="18" charset="0"/>
            </a:endParaRPr>
          </a:p>
          <a:p>
            <a:pPr eaLnBrk="0" hangingPunct="0"/>
            <a:r>
              <a:rPr lang="en-GB" sz="2400" dirty="0">
                <a:latin typeface="Comic Sans MS" pitchFamily="66" charset="0"/>
                <a:cs typeface="Times New Roman" pitchFamily="18" charset="0"/>
              </a:rPr>
              <a:t> </a:t>
            </a:r>
            <a:endParaRPr lang="en-GB" sz="2400" dirty="0">
              <a:latin typeface="Comic Sans MS" pitchFamily="66" charset="0"/>
            </a:endParaRPr>
          </a:p>
          <a:p>
            <a:pPr eaLnBrk="0" hangingPunct="0"/>
            <a:r>
              <a:rPr lang="en-GB" sz="2400" dirty="0">
                <a:solidFill>
                  <a:srgbClr val="FF0000"/>
                </a:solidFill>
              </a:rPr>
              <a:t>How much (money) do you have on your bank account?</a:t>
            </a:r>
          </a:p>
          <a:p>
            <a:pPr eaLnBrk="0" hangingPunct="0"/>
            <a:endParaRPr lang="fr-FR" sz="2400" dirty="0"/>
          </a:p>
          <a:p>
            <a:pPr eaLnBrk="0" hangingPunct="0"/>
            <a:r>
              <a:rPr lang="en-GB" sz="2400" dirty="0">
                <a:latin typeface="Comic Sans MS" pitchFamily="66" charset="0"/>
                <a:cs typeface="Times New Roman" pitchFamily="18" charset="0"/>
              </a:rPr>
              <a:t>b. His kid watches television </a:t>
            </a:r>
            <a:r>
              <a:rPr lang="en-GB" sz="2400" u="sng" dirty="0">
                <a:latin typeface="Comic Sans MS" pitchFamily="66" charset="0"/>
                <a:cs typeface="Times New Roman" pitchFamily="18" charset="0"/>
              </a:rPr>
              <a:t>every day</a:t>
            </a:r>
            <a:r>
              <a:rPr lang="en-GB" sz="2400" dirty="0">
                <a:latin typeface="Comic Sans MS" pitchFamily="66" charset="0"/>
                <a:cs typeface="Times New Roman" pitchFamily="18" charset="0"/>
              </a:rPr>
              <a:t>. What a bad habit!</a:t>
            </a:r>
          </a:p>
          <a:p>
            <a:pPr eaLnBrk="0" hangingPunct="0"/>
            <a:endParaRPr lang="en-GB" sz="2400" dirty="0">
              <a:latin typeface="Comic Sans MS" pitchFamily="66" charset="0"/>
            </a:endParaRPr>
          </a:p>
          <a:p>
            <a:pPr eaLnBrk="0" hangingPunct="0"/>
            <a:r>
              <a:rPr lang="en-GB" sz="2400" dirty="0">
                <a:solidFill>
                  <a:srgbClr val="FF0000"/>
                </a:solidFill>
              </a:rPr>
              <a:t>How often does his kid watch television?</a:t>
            </a:r>
          </a:p>
          <a:p>
            <a:pPr eaLnBrk="0" hangingPunct="0"/>
            <a:endParaRPr lang="fr-FR" sz="2400" dirty="0"/>
          </a:p>
          <a:p>
            <a:pPr eaLnBrk="0" hangingPunct="0"/>
            <a:r>
              <a:rPr lang="en-GB" sz="2400" dirty="0">
                <a:latin typeface="Comic Sans MS" pitchFamily="66" charset="0"/>
                <a:cs typeface="Times New Roman" pitchFamily="18" charset="0"/>
              </a:rPr>
              <a:t>c. He </a:t>
            </a:r>
            <a:r>
              <a:rPr lang="en-GB" sz="2400" u="sng" dirty="0">
                <a:latin typeface="Comic Sans MS" pitchFamily="66" charset="0"/>
                <a:cs typeface="Times New Roman" pitchFamily="18" charset="0"/>
              </a:rPr>
              <a:t>read the newspaper.</a:t>
            </a:r>
            <a:endParaRPr lang="en-GB" sz="2400" dirty="0">
              <a:latin typeface="Comic Sans MS" pitchFamily="66" charset="0"/>
              <a:cs typeface="Times New Roman" pitchFamily="18" charset="0"/>
            </a:endParaRPr>
          </a:p>
          <a:p>
            <a:pPr eaLnBrk="0" hangingPunct="0"/>
            <a:endParaRPr lang="en-GB" sz="2400" dirty="0">
              <a:latin typeface="Comic Sans MS" pitchFamily="66" charset="0"/>
            </a:endParaRPr>
          </a:p>
          <a:p>
            <a:pPr eaLnBrk="0" hangingPunct="0"/>
            <a:r>
              <a:rPr lang="en-GB" sz="2400" dirty="0">
                <a:solidFill>
                  <a:srgbClr val="FF0000"/>
                </a:solidFill>
              </a:rPr>
              <a:t>What did he do this morning (last night..)?</a:t>
            </a:r>
          </a:p>
          <a:p>
            <a:pPr eaLnBrk="0" hangingPunct="0"/>
            <a:endParaRPr lang="fr-FR" sz="2400" dirty="0"/>
          </a:p>
          <a:p>
            <a:pPr eaLnBrk="0" hangingPunct="0"/>
            <a:endParaRPr lang="fr-FR" sz="2400" dirty="0"/>
          </a:p>
          <a:p>
            <a:pPr eaLnBrk="0" hangingPunct="0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02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468313" y="620713"/>
            <a:ext cx="806450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GB" sz="2400" dirty="0">
                <a:latin typeface="Comic Sans MS" pitchFamily="66" charset="0"/>
                <a:cs typeface="Times New Roman" pitchFamily="18" charset="0"/>
              </a:rPr>
              <a:t>d. </a:t>
            </a:r>
            <a:r>
              <a:rPr lang="en-GB" sz="2400" dirty="0" smtClean="0">
                <a:latin typeface="Comic Sans MS" pitchFamily="66" charset="0"/>
                <a:cs typeface="Times New Roman" pitchFamily="18" charset="0"/>
              </a:rPr>
              <a:t>I have </a:t>
            </a:r>
            <a:r>
              <a:rPr lang="en-GB" sz="2400" dirty="0">
                <a:latin typeface="Comic Sans MS" pitchFamily="66" charset="0"/>
                <a:cs typeface="Times New Roman" pitchFamily="18" charset="0"/>
              </a:rPr>
              <a:t>studied </a:t>
            </a:r>
            <a:r>
              <a:rPr lang="en-GB" sz="2400" dirty="0" smtClean="0">
                <a:latin typeface="Comic Sans MS" pitchFamily="66" charset="0"/>
                <a:cs typeface="Times New Roman" pitchFamily="18" charset="0"/>
              </a:rPr>
              <a:t>Spanish </a:t>
            </a:r>
            <a:r>
              <a:rPr lang="en-GB" sz="2400" u="sng" dirty="0">
                <a:latin typeface="Comic Sans MS" pitchFamily="66" charset="0"/>
                <a:cs typeface="Times New Roman" pitchFamily="18" charset="0"/>
              </a:rPr>
              <a:t>for 3 years</a:t>
            </a:r>
            <a:r>
              <a:rPr lang="en-GB" sz="2400" dirty="0">
                <a:latin typeface="Comic Sans MS" pitchFamily="66" charset="0"/>
                <a:cs typeface="Times New Roman" pitchFamily="18" charset="0"/>
              </a:rPr>
              <a:t>.</a:t>
            </a:r>
          </a:p>
          <a:p>
            <a:pPr eaLnBrk="0" hangingPunct="0"/>
            <a:endParaRPr lang="en-GB" sz="2400" dirty="0">
              <a:latin typeface="Comic Sans MS" pitchFamily="66" charset="0"/>
            </a:endParaRPr>
          </a:p>
          <a:p>
            <a:pPr eaLnBrk="0" hangingPunct="0"/>
            <a:r>
              <a:rPr lang="fr-FR" sz="2400" dirty="0">
                <a:solidFill>
                  <a:srgbClr val="FF0000"/>
                </a:solidFill>
              </a:rPr>
              <a:t>How long have </a:t>
            </a:r>
            <a:r>
              <a:rPr lang="fr-FR" sz="2400" dirty="0" err="1">
                <a:solidFill>
                  <a:srgbClr val="FF0000"/>
                </a:solidFill>
              </a:rPr>
              <a:t>you</a:t>
            </a:r>
            <a:r>
              <a:rPr lang="fr-FR" sz="2400" dirty="0">
                <a:solidFill>
                  <a:srgbClr val="FF0000"/>
                </a:solidFill>
              </a:rPr>
              <a:t> </a:t>
            </a:r>
            <a:r>
              <a:rPr lang="fr-FR" sz="2400" dirty="0" err="1">
                <a:solidFill>
                  <a:srgbClr val="FF0000"/>
                </a:solidFill>
              </a:rPr>
              <a:t>studied</a:t>
            </a:r>
            <a:r>
              <a:rPr lang="fr-FR" sz="2400" dirty="0">
                <a:solidFill>
                  <a:srgbClr val="FF0000"/>
                </a:solidFill>
              </a:rPr>
              <a:t> </a:t>
            </a:r>
            <a:r>
              <a:rPr lang="fr-FR" sz="2400" dirty="0" err="1" smtClean="0">
                <a:solidFill>
                  <a:srgbClr val="FF0000"/>
                </a:solidFill>
              </a:rPr>
              <a:t>Spanish</a:t>
            </a:r>
            <a:r>
              <a:rPr lang="fr-FR" sz="2400" dirty="0" smtClean="0">
                <a:solidFill>
                  <a:srgbClr val="FF0000"/>
                </a:solidFill>
              </a:rPr>
              <a:t>?</a:t>
            </a:r>
            <a:endParaRPr lang="fr-FR" sz="2400" dirty="0">
              <a:solidFill>
                <a:srgbClr val="FF0000"/>
              </a:solidFill>
            </a:endParaRPr>
          </a:p>
          <a:p>
            <a:pPr eaLnBrk="0" hangingPunct="0"/>
            <a:endParaRPr lang="fr-FR" sz="2400" dirty="0"/>
          </a:p>
          <a:p>
            <a:pPr eaLnBrk="0" hangingPunct="0"/>
            <a:endParaRPr lang="fr-FR" sz="2400" dirty="0"/>
          </a:p>
          <a:p>
            <a:pPr eaLnBrk="0" hangingPunct="0"/>
            <a:r>
              <a:rPr lang="en-GB" sz="2400" dirty="0">
                <a:latin typeface="Comic Sans MS" pitchFamily="66" charset="0"/>
                <a:cs typeface="Times New Roman" pitchFamily="18" charset="0"/>
              </a:rPr>
              <a:t>e. These are </a:t>
            </a:r>
            <a:r>
              <a:rPr lang="en-GB" sz="2400" u="sng" dirty="0">
                <a:latin typeface="Comic Sans MS" pitchFamily="66" charset="0"/>
                <a:cs typeface="Times New Roman" pitchFamily="18" charset="0"/>
              </a:rPr>
              <a:t>Mr Haley’s</a:t>
            </a:r>
            <a:r>
              <a:rPr lang="en-GB" sz="2400" dirty="0">
                <a:latin typeface="Comic Sans MS" pitchFamily="66" charset="0"/>
                <a:cs typeface="Times New Roman" pitchFamily="18" charset="0"/>
              </a:rPr>
              <a:t> books.</a:t>
            </a:r>
          </a:p>
          <a:p>
            <a:pPr eaLnBrk="0" hangingPunct="0"/>
            <a:endParaRPr lang="en-GB" sz="2400" dirty="0">
              <a:latin typeface="Comic Sans MS" pitchFamily="66" charset="0"/>
            </a:endParaRPr>
          </a:p>
          <a:p>
            <a:pPr eaLnBrk="0" hangingPunct="0"/>
            <a:r>
              <a:rPr lang="fr-FR" sz="2400" dirty="0" err="1">
                <a:solidFill>
                  <a:srgbClr val="FF0000"/>
                </a:solidFill>
              </a:rPr>
              <a:t>Whose</a:t>
            </a:r>
            <a:r>
              <a:rPr lang="fr-FR" sz="2400" dirty="0">
                <a:solidFill>
                  <a:srgbClr val="FF0000"/>
                </a:solidFill>
              </a:rPr>
              <a:t> books are </a:t>
            </a:r>
            <a:r>
              <a:rPr lang="fr-FR" sz="2400" dirty="0" err="1">
                <a:solidFill>
                  <a:srgbClr val="FF0000"/>
                </a:solidFill>
              </a:rPr>
              <a:t>these</a:t>
            </a:r>
            <a:r>
              <a:rPr lang="fr-FR" sz="2400" dirty="0">
                <a:solidFill>
                  <a:srgbClr val="FF0000"/>
                </a:solidFill>
              </a:rPr>
              <a:t>?</a:t>
            </a:r>
          </a:p>
          <a:p>
            <a:pPr eaLnBrk="0" hangingPunct="0"/>
            <a:endParaRPr lang="fr-FR" sz="2400" dirty="0"/>
          </a:p>
          <a:p>
            <a:pPr eaLnBrk="0" hangingPunct="0"/>
            <a:endParaRPr lang="en-GB" sz="2400" dirty="0">
              <a:latin typeface="Comic Sans MS" pitchFamily="66" charset="0"/>
              <a:cs typeface="Times New Roman" pitchFamily="18" charset="0"/>
            </a:endParaRPr>
          </a:p>
          <a:p>
            <a:pPr eaLnBrk="0" hangingPunct="0"/>
            <a:r>
              <a:rPr lang="en-GB" sz="2400" dirty="0">
                <a:latin typeface="Comic Sans MS" pitchFamily="66" charset="0"/>
                <a:cs typeface="Times New Roman" pitchFamily="18" charset="0"/>
              </a:rPr>
              <a:t>f. The dog is barking at </a:t>
            </a:r>
            <a:r>
              <a:rPr lang="en-GB" sz="2400" u="sng" dirty="0">
                <a:latin typeface="Comic Sans MS" pitchFamily="66" charset="0"/>
                <a:cs typeface="Times New Roman" pitchFamily="18" charset="0"/>
              </a:rPr>
              <a:t>the postman</a:t>
            </a:r>
            <a:r>
              <a:rPr lang="en-GB" sz="2400" dirty="0">
                <a:latin typeface="Comic Sans MS" pitchFamily="66" charset="0"/>
                <a:cs typeface="Times New Roman" pitchFamily="18" charset="0"/>
              </a:rPr>
              <a:t>.</a:t>
            </a:r>
          </a:p>
          <a:p>
            <a:pPr eaLnBrk="0" hangingPunct="0"/>
            <a:endParaRPr lang="en-GB" sz="2400" dirty="0">
              <a:latin typeface="Comic Sans MS" pitchFamily="66" charset="0"/>
            </a:endParaRPr>
          </a:p>
          <a:p>
            <a:pPr eaLnBrk="0" hangingPunct="0"/>
            <a:r>
              <a:rPr lang="fr-FR" sz="2400" dirty="0" err="1">
                <a:solidFill>
                  <a:srgbClr val="FF0000"/>
                </a:solidFill>
              </a:rPr>
              <a:t>Who</a:t>
            </a:r>
            <a:r>
              <a:rPr lang="fr-FR" sz="2400" dirty="0">
                <a:solidFill>
                  <a:srgbClr val="FF0000"/>
                </a:solidFill>
              </a:rPr>
              <a:t> </a:t>
            </a:r>
            <a:r>
              <a:rPr lang="fr-FR" sz="2400" dirty="0" err="1">
                <a:solidFill>
                  <a:srgbClr val="FF0000"/>
                </a:solidFill>
              </a:rPr>
              <a:t>is</a:t>
            </a:r>
            <a:r>
              <a:rPr lang="fr-FR" sz="2400" dirty="0">
                <a:solidFill>
                  <a:srgbClr val="FF0000"/>
                </a:solidFill>
              </a:rPr>
              <a:t> the dog </a:t>
            </a:r>
            <a:r>
              <a:rPr lang="fr-FR" sz="2400" dirty="0" err="1">
                <a:solidFill>
                  <a:srgbClr val="FF0000"/>
                </a:solidFill>
              </a:rPr>
              <a:t>barking</a:t>
            </a:r>
            <a:r>
              <a:rPr lang="fr-FR" sz="2400" dirty="0">
                <a:solidFill>
                  <a:srgbClr val="FF0000"/>
                </a:solidFill>
              </a:rPr>
              <a:t> at? (At </a:t>
            </a:r>
            <a:r>
              <a:rPr lang="fr-FR" sz="2400" dirty="0" err="1">
                <a:solidFill>
                  <a:srgbClr val="FF0000"/>
                </a:solidFill>
              </a:rPr>
              <a:t>whom</a:t>
            </a:r>
            <a:r>
              <a:rPr lang="fr-FR" sz="2400" dirty="0">
                <a:solidFill>
                  <a:srgbClr val="FF0000"/>
                </a:solidFill>
              </a:rPr>
              <a:t> </a:t>
            </a:r>
            <a:r>
              <a:rPr lang="fr-FR" sz="2400" dirty="0" err="1">
                <a:solidFill>
                  <a:srgbClr val="FF0000"/>
                </a:solidFill>
              </a:rPr>
              <a:t>is</a:t>
            </a:r>
            <a:r>
              <a:rPr lang="fr-FR" sz="2400" dirty="0">
                <a:solidFill>
                  <a:srgbClr val="FF0000"/>
                </a:solidFill>
              </a:rPr>
              <a:t> the dog </a:t>
            </a:r>
            <a:r>
              <a:rPr lang="fr-FR" sz="2400" dirty="0" err="1">
                <a:solidFill>
                  <a:srgbClr val="FF0000"/>
                </a:solidFill>
              </a:rPr>
              <a:t>barking</a:t>
            </a:r>
            <a:r>
              <a:rPr lang="fr-FR" sz="2400" dirty="0">
                <a:solidFill>
                  <a:srgbClr val="FF0000"/>
                </a:solidFill>
              </a:rPr>
              <a:t>?)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518839-F20B-4B16-9FAA-06653E595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0648"/>
            <a:ext cx="8136904" cy="3816424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tabLst>
                <a:tab pos="792480" algn="l"/>
                <a:tab pos="793115" algn="l"/>
              </a:tabLst>
            </a:pPr>
            <a:r>
              <a:rPr lang="fr-F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fr-FR" b="1" i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fr-FR" b="1" i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32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With whom</a:t>
            </a:r>
            <a:r>
              <a:rPr lang="en-US" sz="3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used in formal speech and writing, the preposition </a:t>
            </a:r>
            <a:r>
              <a:rPr lang="en-US" sz="3200" u="sng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comes</a:t>
            </a:r>
            <a:r>
              <a:rPr lang="en-US" sz="3200" u="sng" spc="-35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u="sng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first</a:t>
            </a:r>
            <a:r>
              <a:rPr lang="en-US" sz="3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br>
              <a:rPr lang="en-US" sz="3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fr-FR" sz="3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fr-FR" sz="3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fr-FR" sz="28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Ex:</a:t>
            </a:r>
            <a:r>
              <a:rPr lang="fr-FR" sz="28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2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Avec qui voulez-vous travailler l’année prochaine ?</a:t>
            </a:r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fr-FR" sz="2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fr-FR" sz="2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fr-FR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15C3D6C-C2F0-4590-99D4-DB35F1C443D3}"/>
              </a:ext>
            </a:extLst>
          </p:cNvPr>
          <p:cNvSpPr txBox="1"/>
          <p:nvPr/>
        </p:nvSpPr>
        <p:spPr>
          <a:xfrm>
            <a:off x="503548" y="4098598"/>
            <a:ext cx="81369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800" b="1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fr-FR" sz="28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b="1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whom</a:t>
            </a:r>
            <a:r>
              <a:rPr lang="fr-FR" sz="28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</a:t>
            </a:r>
            <a:r>
              <a:rPr lang="fr-FR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fr-FR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want</a:t>
            </a:r>
            <a:r>
              <a:rPr lang="fr-FR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fr-FR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</a:t>
            </a:r>
            <a:r>
              <a:rPr lang="fr-FR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next</a:t>
            </a:r>
            <a:r>
              <a:rPr lang="fr-FR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year</a:t>
            </a:r>
            <a:r>
              <a:rPr lang="fr-FR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>
              <a:lnSpc>
                <a:spcPct val="150000"/>
              </a:lnSpc>
            </a:pPr>
            <a:r>
              <a:rPr lang="fr-FR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fr-FR" sz="2800" b="1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</a:t>
            </a:r>
            <a:r>
              <a:rPr lang="fr-FR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fr-FR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fr-FR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want</a:t>
            </a:r>
            <a:r>
              <a:rPr lang="fr-FR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fr-FR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</a:t>
            </a:r>
            <a:r>
              <a:rPr lang="fr-FR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b="1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fr-FR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next</a:t>
            </a:r>
            <a:r>
              <a:rPr lang="fr-FR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year</a:t>
            </a:r>
            <a:r>
              <a:rPr lang="fr-FR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fr-FR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4917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468313" y="620713"/>
            <a:ext cx="806450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GB" sz="2400" dirty="0">
                <a:latin typeface="Comic Sans MS" pitchFamily="66" charset="0"/>
                <a:cs typeface="Times New Roman" pitchFamily="18" charset="0"/>
              </a:rPr>
              <a:t>g. Where is our next class?</a:t>
            </a:r>
          </a:p>
          <a:p>
            <a:pPr eaLnBrk="0" hangingPunct="0"/>
            <a:endParaRPr lang="en-GB" sz="2400" dirty="0">
              <a:latin typeface="Comic Sans MS" pitchFamily="66" charset="0"/>
            </a:endParaRPr>
          </a:p>
          <a:p>
            <a:pPr eaLnBrk="0" hangingPunct="0"/>
            <a:r>
              <a:rPr lang="fr-FR" sz="2400" dirty="0">
                <a:solidFill>
                  <a:srgbClr val="FF0000"/>
                </a:solidFill>
              </a:rPr>
              <a:t>I </a:t>
            </a:r>
            <a:r>
              <a:rPr lang="fr-FR" sz="2400" dirty="0" err="1">
                <a:solidFill>
                  <a:srgbClr val="FF0000"/>
                </a:solidFill>
              </a:rPr>
              <a:t>wonder</a:t>
            </a:r>
            <a:r>
              <a:rPr lang="fr-FR" sz="2400" dirty="0">
                <a:solidFill>
                  <a:srgbClr val="FF0000"/>
                </a:solidFill>
              </a:rPr>
              <a:t> </a:t>
            </a:r>
            <a:r>
              <a:rPr lang="fr-FR" sz="2400" dirty="0" err="1">
                <a:solidFill>
                  <a:srgbClr val="FF0000"/>
                </a:solidFill>
              </a:rPr>
              <a:t>where</a:t>
            </a:r>
            <a:r>
              <a:rPr lang="fr-FR" sz="2400" dirty="0">
                <a:solidFill>
                  <a:srgbClr val="FF0000"/>
                </a:solidFill>
              </a:rPr>
              <a:t> </a:t>
            </a:r>
            <a:r>
              <a:rPr lang="fr-FR" sz="2400" dirty="0" err="1">
                <a:solidFill>
                  <a:srgbClr val="FF0000"/>
                </a:solidFill>
              </a:rPr>
              <a:t>our</a:t>
            </a:r>
            <a:r>
              <a:rPr lang="fr-FR" sz="2400" dirty="0">
                <a:solidFill>
                  <a:srgbClr val="FF0000"/>
                </a:solidFill>
              </a:rPr>
              <a:t> </a:t>
            </a:r>
            <a:r>
              <a:rPr lang="fr-FR" sz="2400" dirty="0" err="1">
                <a:solidFill>
                  <a:srgbClr val="FF0000"/>
                </a:solidFill>
              </a:rPr>
              <a:t>next</a:t>
            </a:r>
            <a:r>
              <a:rPr lang="fr-FR" sz="2400" dirty="0">
                <a:solidFill>
                  <a:srgbClr val="FF0000"/>
                </a:solidFill>
              </a:rPr>
              <a:t> class </a:t>
            </a:r>
            <a:r>
              <a:rPr lang="fr-FR" sz="2400" dirty="0" err="1">
                <a:solidFill>
                  <a:srgbClr val="FF0000"/>
                </a:solidFill>
              </a:rPr>
              <a:t>is</a:t>
            </a:r>
            <a:r>
              <a:rPr lang="fr-FR" sz="2400" dirty="0">
                <a:solidFill>
                  <a:srgbClr val="FF0000"/>
                </a:solidFill>
              </a:rPr>
              <a:t>.</a:t>
            </a:r>
          </a:p>
          <a:p>
            <a:pPr eaLnBrk="0" hangingPunct="0"/>
            <a:endParaRPr lang="fr-FR" sz="2400" dirty="0"/>
          </a:p>
          <a:p>
            <a:pPr eaLnBrk="0" hangingPunct="0"/>
            <a:endParaRPr lang="fr-FR" sz="2400" dirty="0"/>
          </a:p>
          <a:p>
            <a:pPr eaLnBrk="0" hangingPunct="0"/>
            <a:r>
              <a:rPr lang="en-GB" sz="2400" dirty="0">
                <a:latin typeface="Comic Sans MS" pitchFamily="66" charset="0"/>
                <a:cs typeface="Times New Roman" pitchFamily="18" charset="0"/>
              </a:rPr>
              <a:t>h. </a:t>
            </a:r>
            <a:r>
              <a:rPr lang="en-GB" sz="2400" smtClean="0">
                <a:latin typeface="Comic Sans MS" pitchFamily="66" charset="0"/>
                <a:cs typeface="Times New Roman" pitchFamily="18" charset="0"/>
              </a:rPr>
              <a:t>When can I go home?</a:t>
            </a:r>
            <a:endParaRPr lang="en-GB" sz="2400" dirty="0">
              <a:latin typeface="Comic Sans MS" pitchFamily="66" charset="0"/>
              <a:cs typeface="Times New Roman" pitchFamily="18" charset="0"/>
            </a:endParaRPr>
          </a:p>
          <a:p>
            <a:pPr eaLnBrk="0" hangingPunct="0"/>
            <a:endParaRPr lang="en-GB" sz="2400" dirty="0">
              <a:latin typeface="Comic Sans MS" pitchFamily="66" charset="0"/>
            </a:endParaRPr>
          </a:p>
          <a:p>
            <a:pPr eaLnBrk="0" hangingPunct="0"/>
            <a:r>
              <a:rPr lang="fr-FR" sz="2400" dirty="0">
                <a:solidFill>
                  <a:srgbClr val="FF0000"/>
                </a:solidFill>
              </a:rPr>
              <a:t>Can </a:t>
            </a:r>
            <a:r>
              <a:rPr lang="fr-FR" sz="2400" dirty="0" err="1">
                <a:solidFill>
                  <a:srgbClr val="FF0000"/>
                </a:solidFill>
              </a:rPr>
              <a:t>you</a:t>
            </a:r>
            <a:r>
              <a:rPr lang="fr-FR" sz="2400" dirty="0">
                <a:solidFill>
                  <a:srgbClr val="FF0000"/>
                </a:solidFill>
              </a:rPr>
              <a:t> </a:t>
            </a:r>
            <a:r>
              <a:rPr lang="fr-FR" sz="2400" dirty="0" err="1">
                <a:solidFill>
                  <a:srgbClr val="FF0000"/>
                </a:solidFill>
              </a:rPr>
              <a:t>please</a:t>
            </a:r>
            <a:r>
              <a:rPr lang="fr-FR" sz="2400" dirty="0">
                <a:solidFill>
                  <a:srgbClr val="FF0000"/>
                </a:solidFill>
              </a:rPr>
              <a:t> tell me </a:t>
            </a:r>
            <a:r>
              <a:rPr lang="fr-FR" sz="2400" dirty="0" err="1">
                <a:solidFill>
                  <a:srgbClr val="FF0000"/>
                </a:solidFill>
              </a:rPr>
              <a:t>when</a:t>
            </a:r>
            <a:r>
              <a:rPr lang="fr-FR" sz="2400" dirty="0">
                <a:solidFill>
                  <a:srgbClr val="FF0000"/>
                </a:solidFill>
              </a:rPr>
              <a:t> I </a:t>
            </a:r>
            <a:r>
              <a:rPr lang="fr-FR" sz="2400" dirty="0" err="1">
                <a:solidFill>
                  <a:srgbClr val="FF0000"/>
                </a:solidFill>
              </a:rPr>
              <a:t>can</a:t>
            </a:r>
            <a:r>
              <a:rPr lang="fr-FR" sz="2400" dirty="0">
                <a:solidFill>
                  <a:srgbClr val="FF0000"/>
                </a:solidFill>
              </a:rPr>
              <a:t> go home?</a:t>
            </a:r>
          </a:p>
          <a:p>
            <a:pPr eaLnBrk="0" hangingPunct="0"/>
            <a:endParaRPr lang="fr-FR" sz="2400" dirty="0"/>
          </a:p>
          <a:p>
            <a:pPr eaLnBrk="0" hangingPunct="0"/>
            <a:endParaRPr lang="en-GB" sz="2400" dirty="0">
              <a:latin typeface="Comic Sans MS" pitchFamily="66" charset="0"/>
              <a:cs typeface="Times New Roman" pitchFamily="18" charset="0"/>
            </a:endParaRPr>
          </a:p>
          <a:p>
            <a:pPr eaLnBrk="0" hangingPunct="0"/>
            <a:r>
              <a:rPr lang="en-GB" sz="2400" dirty="0">
                <a:latin typeface="Comic Sans MS" pitchFamily="66" charset="0"/>
                <a:cs typeface="Times New Roman" pitchFamily="18" charset="0"/>
              </a:rPr>
              <a:t>i</a:t>
            </a:r>
            <a:r>
              <a:rPr lang="en-GB" sz="2400" dirty="0" smtClean="0">
                <a:latin typeface="Comic Sans MS" pitchFamily="66" charset="0"/>
                <a:cs typeface="Times New Roman" pitchFamily="18" charset="0"/>
              </a:rPr>
              <a:t>. </a:t>
            </a:r>
            <a:r>
              <a:rPr lang="en-GB" sz="2400" dirty="0">
                <a:latin typeface="Comic Sans MS" pitchFamily="66" charset="0"/>
                <a:cs typeface="Times New Roman" pitchFamily="18" charset="0"/>
              </a:rPr>
              <a:t>What does the teacher want?</a:t>
            </a:r>
          </a:p>
          <a:p>
            <a:pPr eaLnBrk="0" hangingPunct="0"/>
            <a:endParaRPr lang="en-GB" sz="2400" dirty="0">
              <a:latin typeface="Comic Sans MS" pitchFamily="66" charset="0"/>
            </a:endParaRPr>
          </a:p>
          <a:p>
            <a:pPr eaLnBrk="0" hangingPunct="0"/>
            <a:r>
              <a:rPr lang="fr-FR" sz="2400" dirty="0">
                <a:solidFill>
                  <a:srgbClr val="FF0000"/>
                </a:solidFill>
              </a:rPr>
              <a:t>I </a:t>
            </a:r>
            <a:r>
              <a:rPr lang="fr-FR" sz="2400" dirty="0" err="1">
                <a:solidFill>
                  <a:srgbClr val="FF0000"/>
                </a:solidFill>
              </a:rPr>
              <a:t>don’t</a:t>
            </a:r>
            <a:r>
              <a:rPr lang="fr-FR" sz="2400" dirty="0">
                <a:solidFill>
                  <a:srgbClr val="FF0000"/>
                </a:solidFill>
              </a:rPr>
              <a:t> know </a:t>
            </a:r>
            <a:r>
              <a:rPr lang="fr-FR" sz="2400" dirty="0" err="1">
                <a:solidFill>
                  <a:srgbClr val="FF0000"/>
                </a:solidFill>
              </a:rPr>
              <a:t>what</a:t>
            </a:r>
            <a:r>
              <a:rPr lang="fr-FR" sz="2400" dirty="0">
                <a:solidFill>
                  <a:srgbClr val="FF0000"/>
                </a:solidFill>
              </a:rPr>
              <a:t> the </a:t>
            </a:r>
            <a:r>
              <a:rPr lang="fr-FR" sz="2400" dirty="0" err="1">
                <a:solidFill>
                  <a:srgbClr val="FF0000"/>
                </a:solidFill>
              </a:rPr>
              <a:t>teacher</a:t>
            </a:r>
            <a:r>
              <a:rPr lang="fr-FR" sz="2400" dirty="0">
                <a:solidFill>
                  <a:srgbClr val="FF0000"/>
                </a:solidFill>
              </a:rPr>
              <a:t> </a:t>
            </a:r>
            <a:r>
              <a:rPr lang="fr-FR" sz="2400" dirty="0" err="1">
                <a:solidFill>
                  <a:srgbClr val="FF0000"/>
                </a:solidFill>
              </a:rPr>
              <a:t>wants</a:t>
            </a:r>
            <a:r>
              <a:rPr lang="fr-FR" sz="2400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31876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518839-F20B-4B16-9FAA-06653E595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2780928"/>
            <a:ext cx="7494337" cy="1320800"/>
          </a:xfrm>
        </p:spPr>
        <p:txBody>
          <a:bodyPr>
            <a:normAutofit fontScale="90000"/>
          </a:bodyPr>
          <a:lstStyle/>
          <a:p>
            <a:r>
              <a:rPr lang="fr-FR" sz="4400" b="1" dirty="0" smtClean="0"/>
              <a:t>8. </a:t>
            </a:r>
            <a:r>
              <a:rPr lang="fr-FR" sz="4400" b="1" dirty="0" err="1" smtClean="0"/>
              <a:t>Questioning</a:t>
            </a:r>
            <a:r>
              <a:rPr lang="fr-FR" sz="4400" b="1" dirty="0" smtClean="0"/>
              <a:t> the world</a:t>
            </a:r>
            <a:r>
              <a:rPr lang="fr-FR" sz="4000" dirty="0"/>
              <a:t/>
            </a:r>
            <a:br>
              <a:rPr lang="fr-FR" sz="4000" dirty="0"/>
            </a:br>
            <a:r>
              <a:rPr lang="fr-FR" sz="4400" b="1" dirty="0"/>
              <a:t/>
            </a:r>
            <a:br>
              <a:rPr lang="fr-FR" sz="4400" b="1" dirty="0"/>
            </a:br>
            <a:endParaRPr lang="fr-FR" sz="4400" b="1" dirty="0"/>
          </a:p>
        </p:txBody>
      </p:sp>
    </p:spTree>
    <p:extLst>
      <p:ext uri="{BB962C8B-B14F-4D97-AF65-F5344CB8AC3E}">
        <p14:creationId xmlns:p14="http://schemas.microsoft.com/office/powerpoint/2010/main" val="3063252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539552" y="908720"/>
            <a:ext cx="7181850" cy="2747962"/>
          </a:xfrm>
        </p:spPr>
        <p:txBody>
          <a:bodyPr>
            <a:normAutofit/>
          </a:bodyPr>
          <a:lstStyle/>
          <a:p>
            <a:r>
              <a:rPr lang="fr-FR" sz="4000" b="1" dirty="0" smtClean="0"/>
              <a:t>Questions </a:t>
            </a:r>
            <a:r>
              <a:rPr lang="fr-FR" sz="4000" b="1" dirty="0" err="1" smtClean="0"/>
              <a:t>scientists</a:t>
            </a:r>
            <a:r>
              <a:rPr lang="fr-FR" sz="4000" b="1" dirty="0" smtClean="0"/>
              <a:t> </a:t>
            </a:r>
            <a:r>
              <a:rPr lang="fr-FR" sz="4000" b="1" dirty="0" err="1" smtClean="0"/>
              <a:t>still</a:t>
            </a:r>
            <a:r>
              <a:rPr lang="fr-FR" sz="4000" b="1" dirty="0" smtClean="0"/>
              <a:t> do not have </a:t>
            </a:r>
            <a:r>
              <a:rPr lang="fr-FR" sz="4000" b="1" dirty="0" err="1" smtClean="0"/>
              <a:t>anwsers</a:t>
            </a:r>
            <a:r>
              <a:rPr lang="fr-FR" sz="4000" b="1" dirty="0" smtClean="0"/>
              <a:t> to</a:t>
            </a:r>
            <a:endParaRPr lang="fr-FR" sz="4000" b="1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4294967295"/>
          </p:nvPr>
        </p:nvSpPr>
        <p:spPr>
          <a:xfrm>
            <a:off x="0" y="3357563"/>
            <a:ext cx="7777163" cy="2592387"/>
          </a:xfrm>
        </p:spPr>
        <p:txBody>
          <a:bodyPr>
            <a:normAutofit/>
          </a:bodyPr>
          <a:lstStyle/>
          <a:p>
            <a:r>
              <a:rPr lang="fr-FR" sz="4800" b="1" dirty="0" smtClean="0">
                <a:solidFill>
                  <a:schemeClr val="tx1"/>
                </a:solidFill>
              </a:rPr>
              <a:t>Ex: </a:t>
            </a:r>
            <a:r>
              <a:rPr lang="fr-FR" sz="4800" b="1" dirty="0" err="1" smtClean="0">
                <a:solidFill>
                  <a:schemeClr val="tx1"/>
                </a:solidFill>
              </a:rPr>
              <a:t>What</a:t>
            </a:r>
            <a:r>
              <a:rPr lang="fr-FR" sz="4800" b="1" dirty="0" smtClean="0">
                <a:solidFill>
                  <a:schemeClr val="tx1"/>
                </a:solidFill>
              </a:rPr>
              <a:t> </a:t>
            </a:r>
            <a:r>
              <a:rPr lang="fr-FR" sz="4800" b="1" dirty="0" err="1" smtClean="0">
                <a:solidFill>
                  <a:schemeClr val="tx1"/>
                </a:solidFill>
              </a:rPr>
              <a:t>happened</a:t>
            </a:r>
            <a:r>
              <a:rPr lang="fr-FR" sz="4800" b="1" dirty="0" smtClean="0">
                <a:solidFill>
                  <a:schemeClr val="tx1"/>
                </a:solidFill>
              </a:rPr>
              <a:t> in the </a:t>
            </a:r>
            <a:r>
              <a:rPr lang="fr-FR" sz="4800" b="1" dirty="0" err="1" smtClean="0">
                <a:solidFill>
                  <a:schemeClr val="tx1"/>
                </a:solidFill>
              </a:rPr>
              <a:t>early</a:t>
            </a:r>
            <a:r>
              <a:rPr lang="fr-FR" sz="4800" b="1" dirty="0" smtClean="0">
                <a:solidFill>
                  <a:schemeClr val="tx1"/>
                </a:solidFill>
              </a:rPr>
              <a:t> </a:t>
            </a:r>
            <a:r>
              <a:rPr lang="fr-FR" sz="4800" b="1" dirty="0" err="1" smtClean="0">
                <a:solidFill>
                  <a:schemeClr val="tx1"/>
                </a:solidFill>
              </a:rPr>
              <a:t>universe</a:t>
            </a:r>
            <a:r>
              <a:rPr lang="fr-FR" sz="4800" b="1" dirty="0" smtClean="0">
                <a:solidFill>
                  <a:schemeClr val="tx1"/>
                </a:solidFill>
              </a:rPr>
              <a:t>?</a:t>
            </a:r>
            <a:endParaRPr lang="fr-FR" sz="4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24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27584" y="836712"/>
            <a:ext cx="6912768" cy="45365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Now list five questions science still doesn’t have answers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to. </a:t>
            </a:r>
          </a:p>
          <a:p>
            <a:pPr>
              <a:lnSpc>
                <a:spcPct val="200000"/>
              </a:lnSpc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Group work</a:t>
            </a:r>
            <a:endParaRPr lang="fr-FR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7075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27584" y="836712"/>
            <a:ext cx="6912768" cy="102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Your sentences…</a:t>
            </a:r>
            <a:endParaRPr lang="fr-FR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117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7181491" cy="2747392"/>
          </a:xfrm>
        </p:spPr>
        <p:txBody>
          <a:bodyPr>
            <a:normAutofit/>
          </a:bodyPr>
          <a:lstStyle/>
          <a:p>
            <a:r>
              <a:rPr lang="en-US" dirty="0"/>
              <a:t>b. Questions children or non-scientists may not have the answers to: 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95536" y="3356992"/>
            <a:ext cx="7776864" cy="2592288"/>
          </a:xfrm>
        </p:spPr>
        <p:txBody>
          <a:bodyPr>
            <a:normAutofit/>
          </a:bodyPr>
          <a:lstStyle/>
          <a:p>
            <a:r>
              <a:rPr lang="fr-FR" sz="4800" b="1" dirty="0" err="1" smtClean="0">
                <a:solidFill>
                  <a:schemeClr val="tx1"/>
                </a:solidFill>
              </a:rPr>
              <a:t>Example</a:t>
            </a:r>
            <a:r>
              <a:rPr lang="fr-FR" sz="4800" b="1" dirty="0" smtClean="0">
                <a:solidFill>
                  <a:schemeClr val="tx1"/>
                </a:solidFill>
              </a:rPr>
              <a:t>: </a:t>
            </a:r>
            <a:r>
              <a:rPr lang="en-US" sz="4800" b="1" dirty="0" smtClean="0">
                <a:solidFill>
                  <a:schemeClr val="tx1"/>
                </a:solidFill>
              </a:rPr>
              <a:t>How </a:t>
            </a:r>
            <a:r>
              <a:rPr lang="en-US" sz="4800" b="1" dirty="0">
                <a:solidFill>
                  <a:schemeClr val="tx1"/>
                </a:solidFill>
              </a:rPr>
              <a:t>much does the earth weigh?</a:t>
            </a:r>
            <a:endParaRPr lang="fr-FR" sz="4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806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27584" y="836712"/>
            <a:ext cx="6912768" cy="3944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Now list five questions children or non-scientists may have:</a:t>
            </a:r>
            <a:endParaRPr lang="fr-FR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916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120348B-3C50-44DE-AD55-51D368634F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9335465"/>
              </p:ext>
            </p:extLst>
          </p:nvPr>
        </p:nvGraphicFramePr>
        <p:xfrm>
          <a:off x="395536" y="1268760"/>
          <a:ext cx="8352928" cy="518457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4175678">
                  <a:extLst>
                    <a:ext uri="{9D8B030D-6E8A-4147-A177-3AD203B41FA5}">
                      <a16:colId xmlns:a16="http://schemas.microsoft.com/office/drawing/2014/main" val="1106968244"/>
                    </a:ext>
                  </a:extLst>
                </a:gridCol>
                <a:gridCol w="4177250">
                  <a:extLst>
                    <a:ext uri="{9D8B030D-6E8A-4147-A177-3AD203B41FA5}">
                      <a16:colId xmlns:a16="http://schemas.microsoft.com/office/drawing/2014/main" val="3870970553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marL="1238885" marR="123571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QW</a:t>
                      </a:r>
                      <a:endParaRPr lang="fr-FR" sz="20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1152525" marR="11487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Translation</a:t>
                      </a:r>
                      <a:endParaRPr lang="fr-FR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omic Sans MS" panose="030F0702030302020204" pitchFamily="66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724800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marL="43815">
                        <a:lnSpc>
                          <a:spcPct val="150000"/>
                        </a:lnSpc>
                      </a:pPr>
                      <a:endParaRPr lang="fr-FR" sz="20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ct val="150000"/>
                        </a:lnSpc>
                      </a:pPr>
                      <a:r>
                        <a:rPr lang="fr-FR" sz="20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Que, quoi, qu’est ce que</a:t>
                      </a:r>
                      <a:endParaRPr lang="fr-FR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omic Sans MS" panose="030F0702030302020204" pitchFamily="66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300230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marL="43815">
                        <a:lnSpc>
                          <a:spcPct val="150000"/>
                        </a:lnSpc>
                      </a:pPr>
                      <a:endParaRPr lang="fr-FR" sz="20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ct val="150000"/>
                        </a:lnSpc>
                      </a:pPr>
                      <a:r>
                        <a:rPr lang="en-US" sz="20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Quand</a:t>
                      </a:r>
                      <a:endParaRPr lang="fr-FR" sz="16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omic Sans MS" panose="030F0702030302020204" pitchFamily="66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8941921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marL="43815">
                        <a:lnSpc>
                          <a:spcPct val="150000"/>
                        </a:lnSpc>
                      </a:pPr>
                      <a:endParaRPr lang="fr-FR" sz="20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ct val="150000"/>
                        </a:lnSpc>
                      </a:pPr>
                      <a:r>
                        <a:rPr lang="en-US" sz="20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Où</a:t>
                      </a:r>
                      <a:endParaRPr lang="fr-FR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omic Sans MS" panose="030F0702030302020204" pitchFamily="66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3401247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marL="43815">
                        <a:lnSpc>
                          <a:spcPct val="150000"/>
                        </a:lnSpc>
                      </a:pPr>
                      <a:endParaRPr lang="fr-FR" sz="20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ct val="150000"/>
                        </a:lnSpc>
                      </a:pPr>
                      <a:r>
                        <a:rPr lang="en-US" sz="20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Quel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(s), quelle(s)</a:t>
                      </a:r>
                      <a:endParaRPr lang="fr-FR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omic Sans MS" panose="030F0702030302020204" pitchFamily="66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450917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marL="43815">
                        <a:lnSpc>
                          <a:spcPct val="150000"/>
                        </a:lnSpc>
                      </a:pPr>
                      <a:endParaRPr lang="fr-FR" sz="20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ct val="150000"/>
                        </a:lnSpc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Qui</a:t>
                      </a:r>
                      <a:endParaRPr lang="fr-FR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omic Sans MS" panose="030F0702030302020204" pitchFamily="66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1842836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marL="43815">
                        <a:lnSpc>
                          <a:spcPct val="150000"/>
                        </a:lnSpc>
                      </a:pPr>
                      <a:endParaRPr lang="fr-FR" sz="20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ct val="150000"/>
                        </a:lnSpc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À qui (possession)</a:t>
                      </a:r>
                      <a:endParaRPr lang="fr-FR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omic Sans MS" panose="030F0702030302020204" pitchFamily="66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9548043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marL="43815">
                        <a:lnSpc>
                          <a:spcPct val="150000"/>
                        </a:lnSpc>
                      </a:pPr>
                      <a:endParaRPr lang="fr-FR" sz="20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ct val="150000"/>
                        </a:lnSpc>
                      </a:pPr>
                      <a:r>
                        <a:rPr lang="en-US" sz="20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Pourquoi</a:t>
                      </a:r>
                      <a:endParaRPr lang="fr-FR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omic Sans MS" panose="030F0702030302020204" pitchFamily="66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8092616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F15473F4-9584-48CA-B8F8-14B3B74E8BEC}"/>
              </a:ext>
            </a:extLst>
          </p:cNvPr>
          <p:cNvSpPr txBox="1"/>
          <p:nvPr/>
        </p:nvSpPr>
        <p:spPr>
          <a:xfrm>
            <a:off x="467544" y="332656"/>
            <a:ext cx="4572000" cy="8371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GB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Presentation of the spring semester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GB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Making questions – lesson + practice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0B9668F-B898-434C-AC07-6A1ABE66F3B1}"/>
              </a:ext>
            </a:extLst>
          </p:cNvPr>
          <p:cNvSpPr txBox="1"/>
          <p:nvPr/>
        </p:nvSpPr>
        <p:spPr>
          <a:xfrm>
            <a:off x="478490" y="2000335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53AD8DA-99E4-4D8B-A0E9-04D183FDF342}"/>
              </a:ext>
            </a:extLst>
          </p:cNvPr>
          <p:cNvSpPr txBox="1"/>
          <p:nvPr/>
        </p:nvSpPr>
        <p:spPr>
          <a:xfrm>
            <a:off x="478490" y="2543466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WHEN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D230FE7-D233-4A84-8F0D-101D71BCD908}"/>
              </a:ext>
            </a:extLst>
          </p:cNvPr>
          <p:cNvSpPr txBox="1"/>
          <p:nvPr/>
        </p:nvSpPr>
        <p:spPr>
          <a:xfrm>
            <a:off x="434865" y="3119818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WHERE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8FA8DF6-ECF0-411F-89D3-04B0F9CB3506}"/>
              </a:ext>
            </a:extLst>
          </p:cNvPr>
          <p:cNvSpPr txBox="1"/>
          <p:nvPr/>
        </p:nvSpPr>
        <p:spPr>
          <a:xfrm>
            <a:off x="434865" y="3804676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WHICH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5F438A7-F1D0-438E-ACB4-B060B3FC7420}"/>
              </a:ext>
            </a:extLst>
          </p:cNvPr>
          <p:cNvSpPr txBox="1"/>
          <p:nvPr/>
        </p:nvSpPr>
        <p:spPr>
          <a:xfrm>
            <a:off x="467544" y="4493155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WHO (sujet) / WHO/WHOM (</a:t>
            </a:r>
            <a:r>
              <a:rPr lang="fr-FR" b="1" dirty="0" err="1">
                <a:latin typeface="Arial" panose="020B0604020202020204" pitchFamily="34" charset="0"/>
                <a:cs typeface="Arial" panose="020B0604020202020204" pitchFamily="34" charset="0"/>
              </a:rPr>
              <a:t>compl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D425374-9652-439D-BEC1-0DA247E57480}"/>
              </a:ext>
            </a:extLst>
          </p:cNvPr>
          <p:cNvSpPr txBox="1"/>
          <p:nvPr/>
        </p:nvSpPr>
        <p:spPr>
          <a:xfrm>
            <a:off x="445564" y="5244476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WHOSE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9275499-2089-4649-8448-2F0284BCAAB1}"/>
              </a:ext>
            </a:extLst>
          </p:cNvPr>
          <p:cNvSpPr txBox="1"/>
          <p:nvPr/>
        </p:nvSpPr>
        <p:spPr>
          <a:xfrm>
            <a:off x="478490" y="5897587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WHY</a:t>
            </a:r>
          </a:p>
        </p:txBody>
      </p:sp>
    </p:spTree>
    <p:extLst>
      <p:ext uri="{BB962C8B-B14F-4D97-AF65-F5344CB8AC3E}">
        <p14:creationId xmlns:p14="http://schemas.microsoft.com/office/powerpoint/2010/main" val="2030110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/>
      <p:bldP spid="14" grpId="0"/>
      <p:bldP spid="16" grpId="0"/>
      <p:bldP spid="18" grpId="0"/>
      <p:bldP spid="2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27584" y="836712"/>
            <a:ext cx="6912768" cy="102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Your sentences…</a:t>
            </a:r>
            <a:endParaRPr lang="fr-FR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3420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51520" y="1556792"/>
            <a:ext cx="7560840" cy="3279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If 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time allows, 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let us answer some of the questions</a:t>
            </a:r>
            <a:endParaRPr lang="fr-FR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3419872" y="5445223"/>
            <a:ext cx="36724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 smtClean="0"/>
              <a:t>*****</a:t>
            </a:r>
            <a:endParaRPr lang="fr-FR" sz="4400" b="1" dirty="0"/>
          </a:p>
        </p:txBody>
      </p:sp>
    </p:spTree>
    <p:extLst>
      <p:ext uri="{BB962C8B-B14F-4D97-AF65-F5344CB8AC3E}">
        <p14:creationId xmlns:p14="http://schemas.microsoft.com/office/powerpoint/2010/main" val="4115649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19B25AE-E83D-4840-9766-08A1216E86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2480071"/>
              </p:ext>
            </p:extLst>
          </p:nvPr>
        </p:nvGraphicFramePr>
        <p:xfrm>
          <a:off x="467544" y="1124744"/>
          <a:ext cx="8208912" cy="567842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4309659">
                  <a:extLst>
                    <a:ext uri="{9D8B030D-6E8A-4147-A177-3AD203B41FA5}">
                      <a16:colId xmlns:a16="http://schemas.microsoft.com/office/drawing/2014/main" val="138599882"/>
                    </a:ext>
                  </a:extLst>
                </a:gridCol>
                <a:gridCol w="3899253">
                  <a:extLst>
                    <a:ext uri="{9D8B030D-6E8A-4147-A177-3AD203B41FA5}">
                      <a16:colId xmlns:a16="http://schemas.microsoft.com/office/drawing/2014/main" val="36772122"/>
                    </a:ext>
                  </a:extLst>
                </a:gridCol>
              </a:tblGrid>
              <a:tr h="608068">
                <a:tc>
                  <a:txBody>
                    <a:bodyPr/>
                    <a:lstStyle/>
                    <a:p>
                      <a:pPr marL="43815" algn="ctr">
                        <a:lnSpc>
                          <a:spcPct val="115000"/>
                        </a:lnSpc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43815" algn="ctr">
                        <a:lnSpc>
                          <a:spcPct val="115000"/>
                        </a:lnSpc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omic Sans MS" panose="030F0702030302020204" pitchFamily="66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4508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Quelle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quantité</a:t>
                      </a:r>
                      <a:endParaRPr lang="fr-FR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omic Sans MS" panose="030F0702030302020204" pitchFamily="66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7719815"/>
                  </a:ext>
                </a:extLst>
              </a:tr>
              <a:tr h="608068">
                <a:tc>
                  <a:txBody>
                    <a:bodyPr/>
                    <a:lstStyle/>
                    <a:p>
                      <a:pPr marL="43815" algn="ctr">
                        <a:lnSpc>
                          <a:spcPct val="115000"/>
                        </a:lnSpc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43815" algn="ctr">
                        <a:lnSpc>
                          <a:spcPct val="115000"/>
                        </a:lnSpc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omic Sans MS" panose="030F0702030302020204" pitchFamily="66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4508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Combien (nombre)</a:t>
                      </a:r>
                      <a:endParaRPr lang="fr-FR" sz="1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omic Sans MS" panose="030F0702030302020204" pitchFamily="66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1396996"/>
                  </a:ext>
                </a:extLst>
              </a:tr>
              <a:tr h="608068">
                <a:tc>
                  <a:txBody>
                    <a:bodyPr/>
                    <a:lstStyle/>
                    <a:p>
                      <a:pPr marL="43815" algn="ctr">
                        <a:lnSpc>
                          <a:spcPct val="115000"/>
                        </a:lnSpc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438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omic Sans MS" panose="030F0702030302020204" pitchFamily="66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4508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À quelle fréquence / tous les combien</a:t>
                      </a:r>
                      <a:endParaRPr lang="fr-FR" sz="1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omic Sans MS" panose="030F0702030302020204" pitchFamily="66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9075147"/>
                  </a:ext>
                </a:extLst>
              </a:tr>
              <a:tr h="608068">
                <a:tc>
                  <a:txBody>
                    <a:bodyPr/>
                    <a:lstStyle/>
                    <a:p>
                      <a:pPr marL="43815" algn="ctr">
                        <a:lnSpc>
                          <a:spcPct val="115000"/>
                        </a:lnSpc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43815" algn="ctr">
                        <a:lnSpc>
                          <a:spcPct val="115000"/>
                        </a:lnSpc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omic Sans MS" panose="030F0702030302020204" pitchFamily="66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4508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Combien de temps</a:t>
                      </a:r>
                      <a:endParaRPr lang="fr-FR" sz="1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omic Sans MS" panose="030F0702030302020204" pitchFamily="66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9160621"/>
                  </a:ext>
                </a:extLst>
              </a:tr>
              <a:tr h="608068">
                <a:tc>
                  <a:txBody>
                    <a:bodyPr/>
                    <a:lstStyle/>
                    <a:p>
                      <a:pPr marL="43815" algn="ctr">
                        <a:lnSpc>
                          <a:spcPct val="115000"/>
                        </a:lnSpc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43815" algn="ctr">
                        <a:lnSpc>
                          <a:spcPct val="115000"/>
                        </a:lnSpc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omic Sans MS" panose="030F0702030302020204" pitchFamily="66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4508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Il y a combien de temps</a:t>
                      </a:r>
                      <a:endParaRPr lang="fr-FR" sz="1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omic Sans MS" panose="030F0702030302020204" pitchFamily="66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0246809"/>
                  </a:ext>
                </a:extLst>
              </a:tr>
              <a:tr h="608068">
                <a:tc>
                  <a:txBody>
                    <a:bodyPr/>
                    <a:lstStyle/>
                    <a:p>
                      <a:pPr marL="43815" algn="ctr">
                        <a:lnSpc>
                          <a:spcPct val="115000"/>
                        </a:lnSpc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43815" algn="ctr">
                        <a:lnSpc>
                          <a:spcPct val="115000"/>
                        </a:lnSpc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omic Sans MS" panose="030F0702030302020204" pitchFamily="66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4508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Quel âge</a:t>
                      </a:r>
                      <a:endParaRPr lang="fr-FR" sz="1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omic Sans MS" panose="030F0702030302020204" pitchFamily="66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0377419"/>
                  </a:ext>
                </a:extLst>
              </a:tr>
              <a:tr h="608068">
                <a:tc>
                  <a:txBody>
                    <a:bodyPr/>
                    <a:lstStyle/>
                    <a:p>
                      <a:pPr marL="43815" algn="ctr">
                        <a:lnSpc>
                          <a:spcPct val="115000"/>
                        </a:lnSpc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43815" algn="ctr">
                        <a:lnSpc>
                          <a:spcPct val="115000"/>
                        </a:lnSpc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omic Sans MS" panose="030F0702030302020204" pitchFamily="66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4508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Quelle taille (volume) </a:t>
                      </a:r>
                      <a:endParaRPr lang="fr-FR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omic Sans MS" panose="030F0702030302020204" pitchFamily="66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8210720"/>
                  </a:ext>
                </a:extLst>
              </a:tr>
              <a:tr h="608068">
                <a:tc>
                  <a:txBody>
                    <a:bodyPr/>
                    <a:lstStyle/>
                    <a:p>
                      <a:pPr marL="43815" algn="ctr">
                        <a:lnSpc>
                          <a:spcPct val="115000"/>
                        </a:lnSpc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43815" algn="ctr">
                        <a:lnSpc>
                          <a:spcPct val="115000"/>
                        </a:lnSpc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omic Sans MS" panose="030F0702030302020204" pitchFamily="66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4508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Quelle taille (hauteur)</a:t>
                      </a:r>
                      <a:endParaRPr lang="fr-FR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omic Sans MS" panose="030F0702030302020204" pitchFamily="66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4980336"/>
                  </a:ext>
                </a:extLst>
              </a:tr>
              <a:tr h="608068">
                <a:tc>
                  <a:txBody>
                    <a:bodyPr/>
                    <a:lstStyle/>
                    <a:p>
                      <a:pPr marL="43815" algn="ctr">
                        <a:lnSpc>
                          <a:spcPct val="115000"/>
                        </a:lnSpc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43815" algn="ctr">
                        <a:lnSpc>
                          <a:spcPct val="115000"/>
                        </a:lnSpc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omic Sans MS" panose="030F0702030302020204" pitchFamily="66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4508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À quelle distance</a:t>
                      </a:r>
                      <a:endParaRPr lang="fr-FR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omic Sans MS" panose="030F0702030302020204" pitchFamily="66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5056992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0BD7A296-9859-45D9-A6E2-85C9EFC0CEFB}"/>
              </a:ext>
            </a:extLst>
          </p:cNvPr>
          <p:cNvSpPr txBox="1"/>
          <p:nvPr/>
        </p:nvSpPr>
        <p:spPr>
          <a:xfrm>
            <a:off x="251520" y="383389"/>
            <a:ext cx="7272808" cy="547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473200" algn="ctr">
              <a:lnSpc>
                <a:spcPct val="115000"/>
              </a:lnSpc>
              <a:spcBef>
                <a:spcPts val="1670"/>
              </a:spcBef>
              <a:spcAft>
                <a:spcPts val="0"/>
              </a:spcAft>
            </a:pPr>
            <a:r>
              <a:rPr lang="fr-FR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3. Questions </a:t>
            </a:r>
            <a:r>
              <a:rPr lang="fr-FR" sz="28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with</a:t>
            </a:r>
            <a:r>
              <a:rPr lang="fr-FR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« how »</a:t>
            </a:r>
            <a:endParaRPr lang="fr-FR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2FF4BC5-1E20-4A73-9584-4B00D5DAF8A0}"/>
              </a:ext>
            </a:extLst>
          </p:cNvPr>
          <p:cNvSpPr txBox="1"/>
          <p:nvPr/>
        </p:nvSpPr>
        <p:spPr>
          <a:xfrm>
            <a:off x="467544" y="1183493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How </a:t>
            </a:r>
            <a:r>
              <a:rPr lang="fr-FR" b="1" dirty="0" err="1">
                <a:latin typeface="Arial" panose="020B0604020202020204" pitchFamily="34" charset="0"/>
                <a:cs typeface="Arial" panose="020B0604020202020204" pitchFamily="34" charset="0"/>
              </a:rPr>
              <a:t>much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fr-FR" b="1" dirty="0" err="1">
                <a:latin typeface="Arial" panose="020B0604020202020204" pitchFamily="34" charset="0"/>
                <a:cs typeface="Arial" panose="020B0604020202020204" pitchFamily="34" charset="0"/>
              </a:rPr>
              <a:t>uncountable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8CC8188-A215-42ED-99AC-836A84A1AD30}"/>
              </a:ext>
            </a:extLst>
          </p:cNvPr>
          <p:cNvSpPr txBox="1"/>
          <p:nvPr/>
        </p:nvSpPr>
        <p:spPr>
          <a:xfrm>
            <a:off x="489219" y="1829583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How </a:t>
            </a:r>
            <a:r>
              <a:rPr lang="fr-FR" b="1" dirty="0" err="1">
                <a:latin typeface="Arial" panose="020B0604020202020204" pitchFamily="34" charset="0"/>
                <a:cs typeface="Arial" panose="020B0604020202020204" pitchFamily="34" charset="0"/>
              </a:rPr>
              <a:t>many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fr-FR" b="1" dirty="0" err="1">
                <a:latin typeface="Arial" panose="020B0604020202020204" pitchFamily="34" charset="0"/>
                <a:cs typeface="Arial" panose="020B0604020202020204" pitchFamily="34" charset="0"/>
              </a:rPr>
              <a:t>countable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42BDD16-4465-4095-85A2-8A45A244FD62}"/>
              </a:ext>
            </a:extLst>
          </p:cNvPr>
          <p:cNvSpPr txBox="1"/>
          <p:nvPr/>
        </p:nvSpPr>
        <p:spPr>
          <a:xfrm>
            <a:off x="466586" y="2415602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How </a:t>
            </a:r>
            <a:r>
              <a:rPr lang="fr-FR" b="1" dirty="0" err="1">
                <a:latin typeface="Arial" panose="020B0604020202020204" pitchFamily="34" charset="0"/>
                <a:cs typeface="Arial" panose="020B0604020202020204" pitchFamily="34" charset="0"/>
              </a:rPr>
              <a:t>often</a:t>
            </a:r>
            <a:endParaRPr lang="fr-F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3D0DBC5-6D65-44F1-BF8F-E8DB856F48F0}"/>
              </a:ext>
            </a:extLst>
          </p:cNvPr>
          <p:cNvSpPr txBox="1"/>
          <p:nvPr/>
        </p:nvSpPr>
        <p:spPr>
          <a:xfrm>
            <a:off x="466586" y="3046850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How long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04CAD801-18F3-47C4-BB15-99F6CCD01200}"/>
              </a:ext>
            </a:extLst>
          </p:cNvPr>
          <p:cNvSpPr txBox="1"/>
          <p:nvPr/>
        </p:nvSpPr>
        <p:spPr>
          <a:xfrm>
            <a:off x="489219" y="3596189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How long </a:t>
            </a:r>
            <a:r>
              <a:rPr lang="fr-FR" b="1" dirty="0" err="1">
                <a:latin typeface="Arial" panose="020B0604020202020204" pitchFamily="34" charset="0"/>
                <a:cs typeface="Arial" panose="020B0604020202020204" pitchFamily="34" charset="0"/>
              </a:rPr>
              <a:t>ago</a:t>
            </a:r>
            <a:endParaRPr lang="fr-F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DD7DA62-2C86-4F50-9BAD-BE5C9DD6FAB3}"/>
              </a:ext>
            </a:extLst>
          </p:cNvPr>
          <p:cNvSpPr txBox="1"/>
          <p:nvPr/>
        </p:nvSpPr>
        <p:spPr>
          <a:xfrm>
            <a:off x="489219" y="4246342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How </a:t>
            </a:r>
            <a:r>
              <a:rPr lang="fr-FR" b="1" dirty="0" err="1">
                <a:latin typeface="Arial" panose="020B0604020202020204" pitchFamily="34" charset="0"/>
                <a:cs typeface="Arial" panose="020B0604020202020204" pitchFamily="34" charset="0"/>
              </a:rPr>
              <a:t>old</a:t>
            </a:r>
            <a:endParaRPr lang="fr-F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127FE27-000A-4D43-AEA4-BB3130D5672C}"/>
              </a:ext>
            </a:extLst>
          </p:cNvPr>
          <p:cNvSpPr txBox="1"/>
          <p:nvPr/>
        </p:nvSpPr>
        <p:spPr>
          <a:xfrm>
            <a:off x="466586" y="4890490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How big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DFF2123-A72F-4B44-84F8-CE799CF6D9D6}"/>
              </a:ext>
            </a:extLst>
          </p:cNvPr>
          <p:cNvSpPr txBox="1"/>
          <p:nvPr/>
        </p:nvSpPr>
        <p:spPr>
          <a:xfrm>
            <a:off x="466586" y="5504632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How </a:t>
            </a:r>
            <a:r>
              <a:rPr lang="fr-FR" b="1" dirty="0" err="1">
                <a:latin typeface="Arial" panose="020B0604020202020204" pitchFamily="34" charset="0"/>
                <a:cs typeface="Arial" panose="020B0604020202020204" pitchFamily="34" charset="0"/>
              </a:rPr>
              <a:t>tall</a:t>
            </a:r>
            <a:endParaRPr lang="fr-F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EACBEE35-272B-445E-81B7-E1575DAE4CB7}"/>
              </a:ext>
            </a:extLst>
          </p:cNvPr>
          <p:cNvSpPr txBox="1"/>
          <p:nvPr/>
        </p:nvSpPr>
        <p:spPr>
          <a:xfrm>
            <a:off x="466586" y="6151702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How far</a:t>
            </a:r>
          </a:p>
        </p:txBody>
      </p:sp>
    </p:spTree>
    <p:extLst>
      <p:ext uri="{BB962C8B-B14F-4D97-AF65-F5344CB8AC3E}">
        <p14:creationId xmlns:p14="http://schemas.microsoft.com/office/powerpoint/2010/main" val="2909007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  <p:bldP spid="13" grpId="0"/>
      <p:bldP spid="15" grpId="0"/>
      <p:bldP spid="17" grpId="0"/>
      <p:bldP spid="19" grpId="0"/>
      <p:bldP spid="21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96AC61DC-479F-4D73-BBC4-77B192B9F335}"/>
              </a:ext>
            </a:extLst>
          </p:cNvPr>
          <p:cNvSpPr txBox="1"/>
          <p:nvPr/>
        </p:nvSpPr>
        <p:spPr>
          <a:xfrm>
            <a:off x="1331640" y="1268760"/>
            <a:ext cx="6480720" cy="17919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505"/>
              </a:spcBef>
              <a:spcAft>
                <a:spcPts val="1000"/>
              </a:spcAft>
              <a:tabLst>
                <a:tab pos="5408295" algn="l"/>
              </a:tabLst>
            </a:pPr>
            <a:r>
              <a:rPr lang="fr-FR" sz="4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fr-FR" sz="44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Exercise</a:t>
            </a:r>
            <a:r>
              <a:rPr lang="fr-FR" sz="4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15000"/>
              </a:lnSpc>
              <a:spcBef>
                <a:spcPts val="505"/>
              </a:spcBef>
              <a:spcAft>
                <a:spcPts val="1000"/>
              </a:spcAft>
              <a:tabLst>
                <a:tab pos="5408295" algn="l"/>
              </a:tabLst>
            </a:pPr>
            <a:r>
              <a:rPr lang="fr-FR" sz="4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</a:t>
            </a:r>
            <a:r>
              <a:rPr lang="fr-FR" sz="4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uestions</a:t>
            </a:r>
            <a:r>
              <a:rPr lang="fr-FR" sz="4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4400" b="1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with</a:t>
            </a:r>
            <a:r>
              <a:rPr lang="fr-FR" sz="4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« how »</a:t>
            </a:r>
            <a:endParaRPr lang="fr-FR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0319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EC23FB2-7C3C-4058-ACCD-A73ADBE4D7D7}"/>
              </a:ext>
            </a:extLst>
          </p:cNvPr>
          <p:cNvSpPr txBox="1"/>
          <p:nvPr/>
        </p:nvSpPr>
        <p:spPr>
          <a:xfrm>
            <a:off x="395536" y="332656"/>
            <a:ext cx="8064896" cy="51529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lphaLcPeriod"/>
              <a:tabLst>
                <a:tab pos="3711575" algn="l"/>
              </a:tabLst>
            </a:pPr>
            <a:r>
              <a:rPr lang="en-US" sz="2400" dirty="0">
                <a:effectLst/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</a:rPr>
              <a:t>He needs </a:t>
            </a:r>
            <a:r>
              <a:rPr lang="en-US" sz="2400" u="sng" dirty="0">
                <a:effectLst/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</a:rPr>
              <a:t>half a pound</a:t>
            </a:r>
            <a:r>
              <a:rPr lang="en-US" sz="2400" spc="-40" dirty="0">
                <a:effectLst/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US" sz="2400" dirty="0">
                <a:effectLst/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</a:rPr>
              <a:t>of </a:t>
            </a:r>
            <a:r>
              <a:rPr lang="en-US" sz="2400" dirty="0"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</a:rPr>
              <a:t>flour</a:t>
            </a:r>
            <a:r>
              <a:rPr lang="en-US" sz="2400" dirty="0">
                <a:effectLst/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</a:rPr>
              <a:t>. </a:t>
            </a:r>
            <a:r>
              <a:rPr lang="en-US" sz="2400" dirty="0">
                <a:effectLst/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  <a:sym typeface="Wingdings" panose="05000000000000000000" pitchFamily="2" charset="2"/>
              </a:rPr>
              <a:t></a:t>
            </a:r>
            <a:endParaRPr lang="fr-FR" sz="2400" dirty="0">
              <a:effectLst/>
              <a:latin typeface="Arial" panose="020B0604020202020204" pitchFamily="34" charset="0"/>
              <a:ea typeface="Comic Sans MS" panose="030F0702030302020204" pitchFamily="66" charset="0"/>
              <a:cs typeface="Arial" panose="020B0604020202020204" pitchFamily="34" charset="0"/>
            </a:endParaRPr>
          </a:p>
          <a:p>
            <a:pPr indent="-269875">
              <a:lnSpc>
                <a:spcPct val="115000"/>
              </a:lnSpc>
              <a:spcAft>
                <a:spcPts val="0"/>
              </a:spcAft>
              <a:tabLst>
                <a:tab pos="3711575" algn="l"/>
              </a:tabLst>
            </a:pPr>
            <a:r>
              <a:rPr lang="en-US" sz="2400" dirty="0">
                <a:effectLst/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</a:rPr>
              <a:t> </a:t>
            </a:r>
          </a:p>
          <a:p>
            <a:pPr indent="-269875">
              <a:lnSpc>
                <a:spcPct val="115000"/>
              </a:lnSpc>
              <a:spcAft>
                <a:spcPts val="0"/>
              </a:spcAft>
              <a:tabLst>
                <a:tab pos="3711575" algn="l"/>
              </a:tabLst>
            </a:pPr>
            <a:endParaRPr lang="fr-FR" sz="2400" dirty="0">
              <a:effectLst/>
              <a:latin typeface="Arial" panose="020B0604020202020204" pitchFamily="34" charset="0"/>
              <a:ea typeface="Comic Sans MS" panose="030F0702030302020204" pitchFamily="66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  <a:tabLst>
                <a:tab pos="3711575" algn="l"/>
              </a:tabLst>
            </a:pPr>
            <a:r>
              <a:rPr lang="en-US" sz="2400" dirty="0">
                <a:effectLst/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</a:rPr>
              <a:t>b. </a:t>
            </a:r>
            <a:r>
              <a:rPr lang="en-US" sz="2400" dirty="0"/>
              <a:t>He discovered penicillin </a:t>
            </a:r>
            <a:r>
              <a:rPr lang="en-US" sz="2400" u="sng" dirty="0"/>
              <a:t>100 years ago</a:t>
            </a:r>
            <a:r>
              <a:rPr lang="en-US" sz="2400" dirty="0"/>
              <a:t>.</a:t>
            </a:r>
            <a:r>
              <a:rPr lang="en-US" sz="2400" dirty="0">
                <a:effectLst/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US" sz="2400" dirty="0">
                <a:effectLst/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  <a:sym typeface="Wingdings" panose="05000000000000000000" pitchFamily="2" charset="2"/>
              </a:rPr>
              <a:t></a:t>
            </a:r>
            <a:endParaRPr lang="en-US" sz="2400" dirty="0">
              <a:latin typeface="Arial" panose="020B0604020202020204" pitchFamily="34" charset="0"/>
              <a:ea typeface="Comic Sans MS" panose="030F0702030302020204" pitchFamily="66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lphaLcPeriod"/>
              <a:tabLst>
                <a:tab pos="3711575" algn="l"/>
              </a:tabLst>
            </a:pPr>
            <a:endParaRPr lang="fr-FR" sz="2400" dirty="0">
              <a:effectLst/>
              <a:latin typeface="Arial" panose="020B0604020202020204" pitchFamily="34" charset="0"/>
              <a:ea typeface="Comic Sans MS" panose="030F0702030302020204" pitchFamily="66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lphaLcPeriod"/>
              <a:tabLst>
                <a:tab pos="3711575" algn="l"/>
              </a:tabLst>
            </a:pPr>
            <a:endParaRPr lang="fr-FR" sz="2400" dirty="0">
              <a:effectLst/>
              <a:latin typeface="Arial" panose="020B0604020202020204" pitchFamily="34" charset="0"/>
              <a:ea typeface="Comic Sans MS" panose="030F0702030302020204" pitchFamily="66" charset="0"/>
              <a:cs typeface="Arial" panose="020B0604020202020204" pitchFamily="34" charset="0"/>
            </a:endParaRPr>
          </a:p>
          <a:p>
            <a:pPr indent="-269875">
              <a:lnSpc>
                <a:spcPct val="115000"/>
              </a:lnSpc>
              <a:spcAft>
                <a:spcPts val="0"/>
              </a:spcAft>
              <a:tabLst>
                <a:tab pos="3711575" algn="l"/>
              </a:tabLst>
            </a:pPr>
            <a:r>
              <a:rPr lang="en-US" sz="2400" dirty="0">
                <a:effectLst/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</a:rPr>
              <a:t> </a:t>
            </a:r>
          </a:p>
          <a:p>
            <a:pPr indent="-269875">
              <a:lnSpc>
                <a:spcPct val="115000"/>
              </a:lnSpc>
              <a:spcAft>
                <a:spcPts val="0"/>
              </a:spcAft>
              <a:tabLst>
                <a:tab pos="3711575" algn="l"/>
              </a:tabLst>
            </a:pPr>
            <a:r>
              <a:rPr lang="fr-FR" sz="2400" dirty="0">
                <a:effectLst/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</a:rPr>
              <a:t>c. </a:t>
            </a:r>
            <a:r>
              <a:rPr lang="en-US" sz="2400" dirty="0">
                <a:effectLst/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</a:rPr>
              <a:t>He bought</a:t>
            </a:r>
            <a:r>
              <a:rPr lang="en-US" sz="2400" spc="-25" dirty="0">
                <a:effectLst/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US" sz="2400" u="sng" dirty="0">
                <a:effectLst/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</a:rPr>
              <a:t>five</a:t>
            </a:r>
            <a:r>
              <a:rPr lang="en-US" sz="2400" spc="-10" dirty="0">
                <a:effectLst/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US" sz="2400" dirty="0">
                <a:effectLst/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</a:rPr>
              <a:t>books. </a:t>
            </a:r>
            <a:r>
              <a:rPr lang="en-US" sz="2400" dirty="0">
                <a:effectLst/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  <a:sym typeface="Wingdings" panose="05000000000000000000" pitchFamily="2" charset="2"/>
              </a:rPr>
              <a:t> </a:t>
            </a:r>
            <a:endParaRPr lang="en-US" sz="2400" spc="10" dirty="0">
              <a:latin typeface="Arial" panose="020B0604020202020204" pitchFamily="34" charset="0"/>
              <a:ea typeface="Comic Sans MS" panose="030F0702030302020204" pitchFamily="66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lphaLcPeriod"/>
              <a:tabLst>
                <a:tab pos="3711575" algn="l"/>
              </a:tabLst>
            </a:pPr>
            <a:endParaRPr lang="fr-FR" sz="2400" dirty="0">
              <a:effectLst/>
              <a:latin typeface="Arial" panose="020B0604020202020204" pitchFamily="34" charset="0"/>
              <a:ea typeface="Comic Sans MS" panose="030F0702030302020204" pitchFamily="66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  <a:tabLst>
                <a:tab pos="3711575" algn="l"/>
              </a:tabLst>
            </a:pPr>
            <a:endParaRPr lang="fr-FR" sz="2400" dirty="0">
              <a:effectLst/>
              <a:latin typeface="Arial" panose="020B0604020202020204" pitchFamily="34" charset="0"/>
              <a:ea typeface="Comic Sans MS" panose="030F0702030302020204" pitchFamily="66" charset="0"/>
              <a:cs typeface="Arial" panose="020B0604020202020204" pitchFamily="34" charset="0"/>
            </a:endParaRPr>
          </a:p>
          <a:p>
            <a:pPr indent="-269875">
              <a:lnSpc>
                <a:spcPct val="115000"/>
              </a:lnSpc>
              <a:spcAft>
                <a:spcPts val="0"/>
              </a:spcAft>
              <a:tabLst>
                <a:tab pos="3711575" algn="l"/>
              </a:tabLst>
            </a:pPr>
            <a:r>
              <a:rPr lang="en-US" sz="2400" dirty="0">
                <a:effectLst/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</a:rPr>
              <a:t> </a:t>
            </a:r>
            <a:r>
              <a:rPr lang="fr-FR" sz="2400" dirty="0"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</a:rPr>
              <a:t>d. </a:t>
            </a:r>
            <a:r>
              <a:rPr lang="en-US" sz="2400" dirty="0"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</a:rPr>
              <a:t>Sh</a:t>
            </a:r>
            <a:r>
              <a:rPr lang="en-US" sz="2400" dirty="0">
                <a:effectLst/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</a:rPr>
              <a:t>e will be </a:t>
            </a:r>
            <a:r>
              <a:rPr lang="en-US" sz="2400" u="sng" dirty="0">
                <a:effectLst/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</a:rPr>
              <a:t>30</a:t>
            </a:r>
            <a:r>
              <a:rPr lang="en-US" sz="2400" dirty="0">
                <a:effectLst/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</a:rPr>
              <a:t> next</a:t>
            </a:r>
            <a:r>
              <a:rPr lang="en-US" sz="2400" spc="-5" dirty="0">
                <a:effectLst/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US" sz="2400" dirty="0">
                <a:effectLst/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</a:rPr>
              <a:t>year. </a:t>
            </a:r>
            <a:r>
              <a:rPr lang="en-US" sz="2400" dirty="0">
                <a:effectLst/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  <a:sym typeface="Wingdings" panose="05000000000000000000" pitchFamily="2" charset="2"/>
              </a:rPr>
              <a:t> </a:t>
            </a:r>
            <a:endParaRPr lang="en-US" sz="2400" dirty="0">
              <a:effectLst/>
              <a:latin typeface="Arial" panose="020B0604020202020204" pitchFamily="34" charset="0"/>
              <a:ea typeface="Comic Sans MS" panose="030F0702030302020204" pitchFamily="66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lphaLcPeriod"/>
              <a:tabLst>
                <a:tab pos="3711575" algn="l"/>
              </a:tabLst>
            </a:pPr>
            <a:endParaRPr lang="fr-FR" sz="2400" dirty="0">
              <a:effectLst/>
              <a:latin typeface="Arial" panose="020B0604020202020204" pitchFamily="34" charset="0"/>
              <a:ea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D3788A7-4B71-4133-AACC-06B22E69C294}"/>
              </a:ext>
            </a:extLst>
          </p:cNvPr>
          <p:cNvSpPr txBox="1"/>
          <p:nvPr/>
        </p:nvSpPr>
        <p:spPr>
          <a:xfrm>
            <a:off x="668078" y="899341"/>
            <a:ext cx="67122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How </a:t>
            </a:r>
            <a:r>
              <a:rPr lang="fr-FR" sz="2400" b="1" dirty="0" err="1"/>
              <a:t>much</a:t>
            </a:r>
            <a:r>
              <a:rPr lang="fr-FR" sz="2400" b="1" dirty="0"/>
              <a:t> </a:t>
            </a:r>
            <a:r>
              <a:rPr lang="fr-FR" sz="2400" b="1" dirty="0" err="1"/>
              <a:t>flour</a:t>
            </a:r>
            <a:r>
              <a:rPr lang="fr-FR" sz="2400" b="1" dirty="0"/>
              <a:t> </a:t>
            </a:r>
            <a:r>
              <a:rPr lang="fr-FR" sz="2400" b="1" dirty="0" err="1"/>
              <a:t>does</a:t>
            </a:r>
            <a:r>
              <a:rPr lang="fr-FR" sz="2400" b="1" dirty="0"/>
              <a:t> </a:t>
            </a:r>
            <a:r>
              <a:rPr lang="fr-FR" sz="2400" b="1" dirty="0" err="1"/>
              <a:t>he</a:t>
            </a:r>
            <a:r>
              <a:rPr lang="fr-FR" sz="2400" b="1" dirty="0"/>
              <a:t> </a:t>
            </a:r>
            <a:r>
              <a:rPr lang="fr-FR" sz="2400" b="1" dirty="0" err="1"/>
              <a:t>need</a:t>
            </a:r>
            <a:r>
              <a:rPr lang="fr-FR" sz="2400" b="1" dirty="0"/>
              <a:t>?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D35B42C-5A5E-4BCE-B3DA-70AF44DB5109}"/>
              </a:ext>
            </a:extLst>
          </p:cNvPr>
          <p:cNvSpPr txBox="1"/>
          <p:nvPr/>
        </p:nvSpPr>
        <p:spPr>
          <a:xfrm>
            <a:off x="668078" y="2132856"/>
            <a:ext cx="79363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/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</a:rPr>
              <a:t>When did Fleming discover penicillin? / How long ago did </a:t>
            </a:r>
            <a:r>
              <a:rPr lang="en-US" sz="2400" b="1" dirty="0"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</a:rPr>
              <a:t>Fleming discover penicillin</a:t>
            </a:r>
            <a:r>
              <a:rPr lang="en-US" sz="2400" b="1" dirty="0">
                <a:effectLst/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</a:rPr>
              <a:t>?</a:t>
            </a:r>
          </a:p>
          <a:p>
            <a:endParaRPr lang="fr-FR" sz="2400" b="1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C8E9C91-516B-4E13-8FDE-D0CE84F23221}"/>
              </a:ext>
            </a:extLst>
          </p:cNvPr>
          <p:cNvSpPr txBox="1"/>
          <p:nvPr/>
        </p:nvSpPr>
        <p:spPr>
          <a:xfrm>
            <a:off x="683568" y="3753831"/>
            <a:ext cx="68927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/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</a:rPr>
              <a:t>How many books did</a:t>
            </a:r>
            <a:r>
              <a:rPr lang="en-US" sz="2400" b="1" spc="10" dirty="0">
                <a:effectLst/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effectLst/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</a:rPr>
              <a:t>he</a:t>
            </a:r>
            <a:r>
              <a:rPr lang="en-US" sz="2400" b="1" spc="-10" dirty="0">
                <a:effectLst/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US" sz="2400" b="1" spc="10" dirty="0">
                <a:effectLst/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</a:rPr>
              <a:t>buy?</a:t>
            </a:r>
          </a:p>
          <a:p>
            <a:endParaRPr lang="fr-FR" sz="2400" b="1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098E62A-FA9F-45E6-83C9-5FDE8F8D0BD9}"/>
              </a:ext>
            </a:extLst>
          </p:cNvPr>
          <p:cNvSpPr txBox="1"/>
          <p:nvPr/>
        </p:nvSpPr>
        <p:spPr>
          <a:xfrm>
            <a:off x="625097" y="5051237"/>
            <a:ext cx="6107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/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  <a:sym typeface="Wingdings" panose="05000000000000000000" pitchFamily="2" charset="2"/>
              </a:rPr>
              <a:t>How old </a:t>
            </a:r>
            <a:r>
              <a:rPr lang="en-US" sz="2400" b="1" dirty="0">
                <a:effectLst/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</a:rPr>
              <a:t>will she be next</a:t>
            </a:r>
            <a:r>
              <a:rPr lang="en-US" sz="2400" b="1" spc="80" dirty="0">
                <a:effectLst/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effectLst/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</a:rPr>
              <a:t>year?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102346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EC23FB2-7C3C-4058-ACCD-A73ADBE4D7D7}"/>
              </a:ext>
            </a:extLst>
          </p:cNvPr>
          <p:cNvSpPr txBox="1"/>
          <p:nvPr/>
        </p:nvSpPr>
        <p:spPr>
          <a:xfrm>
            <a:off x="395536" y="332656"/>
            <a:ext cx="8064896" cy="51529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  <a:tabLst>
                <a:tab pos="3711575" algn="l"/>
              </a:tabLst>
            </a:pPr>
            <a:r>
              <a:rPr lang="en-US" sz="2400" dirty="0">
                <a:effectLst/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</a:rPr>
              <a:t>e. He has to work </a:t>
            </a:r>
            <a:r>
              <a:rPr lang="en-US" sz="2400" u="sng" dirty="0">
                <a:effectLst/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</a:rPr>
              <a:t>once a week</a:t>
            </a:r>
            <a:r>
              <a:rPr lang="en-US" sz="2400" dirty="0">
                <a:effectLst/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</a:rPr>
              <a:t>. </a:t>
            </a:r>
            <a:r>
              <a:rPr lang="en-US" sz="2400" dirty="0">
                <a:effectLst/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  <a:sym typeface="Wingdings" panose="05000000000000000000" pitchFamily="2" charset="2"/>
              </a:rPr>
              <a:t></a:t>
            </a:r>
            <a:endParaRPr lang="fr-FR" sz="2400" dirty="0">
              <a:effectLst/>
              <a:latin typeface="Arial" panose="020B0604020202020204" pitchFamily="34" charset="0"/>
              <a:ea typeface="Comic Sans MS" panose="030F0702030302020204" pitchFamily="66" charset="0"/>
              <a:cs typeface="Arial" panose="020B0604020202020204" pitchFamily="34" charset="0"/>
            </a:endParaRPr>
          </a:p>
          <a:p>
            <a:pPr indent="-269875">
              <a:lnSpc>
                <a:spcPct val="115000"/>
              </a:lnSpc>
              <a:spcAft>
                <a:spcPts val="0"/>
              </a:spcAft>
              <a:tabLst>
                <a:tab pos="3711575" algn="l"/>
              </a:tabLst>
            </a:pPr>
            <a:r>
              <a:rPr lang="en-US" sz="2400" dirty="0">
                <a:effectLst/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</a:rPr>
              <a:t> </a:t>
            </a:r>
          </a:p>
          <a:p>
            <a:pPr indent="-269875">
              <a:lnSpc>
                <a:spcPct val="115000"/>
              </a:lnSpc>
              <a:spcAft>
                <a:spcPts val="0"/>
              </a:spcAft>
              <a:tabLst>
                <a:tab pos="3711575" algn="l"/>
              </a:tabLst>
            </a:pPr>
            <a:endParaRPr lang="fr-FR" sz="2400" dirty="0">
              <a:effectLst/>
              <a:latin typeface="Arial" panose="020B0604020202020204" pitchFamily="34" charset="0"/>
              <a:ea typeface="Comic Sans MS" panose="030F0702030302020204" pitchFamily="66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  <a:tabLst>
                <a:tab pos="3711575" algn="l"/>
              </a:tabLst>
            </a:pPr>
            <a:r>
              <a:rPr lang="en-US" sz="2400" dirty="0"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</a:rPr>
              <a:t>f. They</a:t>
            </a:r>
            <a:r>
              <a:rPr lang="en-US" sz="2400" dirty="0">
                <a:effectLst/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</a:rPr>
              <a:t> spent </a:t>
            </a:r>
            <a:r>
              <a:rPr lang="en-US" sz="2400" u="sng" dirty="0">
                <a:effectLst/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</a:rPr>
              <a:t>five days </a:t>
            </a:r>
            <a:r>
              <a:rPr lang="en-US" sz="2400" dirty="0">
                <a:effectLst/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</a:rPr>
              <a:t>in London. </a:t>
            </a:r>
            <a:r>
              <a:rPr lang="en-US" sz="2400" dirty="0">
                <a:effectLst/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  <a:sym typeface="Wingdings" panose="05000000000000000000" pitchFamily="2" charset="2"/>
              </a:rPr>
              <a:t></a:t>
            </a:r>
            <a:endParaRPr lang="en-US" sz="2400" dirty="0">
              <a:latin typeface="Arial" panose="020B0604020202020204" pitchFamily="34" charset="0"/>
              <a:ea typeface="Comic Sans MS" panose="030F0702030302020204" pitchFamily="66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lphaLcPeriod"/>
              <a:tabLst>
                <a:tab pos="3711575" algn="l"/>
              </a:tabLst>
            </a:pPr>
            <a:endParaRPr lang="fr-FR" sz="2400" dirty="0">
              <a:effectLst/>
              <a:latin typeface="Arial" panose="020B0604020202020204" pitchFamily="34" charset="0"/>
              <a:ea typeface="Comic Sans MS" panose="030F0702030302020204" pitchFamily="66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lphaLcPeriod"/>
              <a:tabLst>
                <a:tab pos="3711575" algn="l"/>
              </a:tabLst>
            </a:pPr>
            <a:endParaRPr lang="fr-FR" sz="2400" dirty="0">
              <a:effectLst/>
              <a:latin typeface="Arial" panose="020B0604020202020204" pitchFamily="34" charset="0"/>
              <a:ea typeface="Comic Sans MS" panose="030F0702030302020204" pitchFamily="66" charset="0"/>
              <a:cs typeface="Arial" panose="020B0604020202020204" pitchFamily="34" charset="0"/>
            </a:endParaRPr>
          </a:p>
          <a:p>
            <a:pPr indent="-269875">
              <a:lnSpc>
                <a:spcPct val="115000"/>
              </a:lnSpc>
              <a:spcAft>
                <a:spcPts val="0"/>
              </a:spcAft>
              <a:tabLst>
                <a:tab pos="3711575" algn="l"/>
              </a:tabLst>
            </a:pPr>
            <a:r>
              <a:rPr lang="en-US" sz="2400" dirty="0">
                <a:effectLst/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</a:rPr>
              <a:t> </a:t>
            </a:r>
          </a:p>
          <a:p>
            <a:pPr indent="-269875">
              <a:lnSpc>
                <a:spcPct val="115000"/>
              </a:lnSpc>
              <a:spcAft>
                <a:spcPts val="0"/>
              </a:spcAft>
              <a:tabLst>
                <a:tab pos="3711575" algn="l"/>
              </a:tabLst>
            </a:pPr>
            <a:r>
              <a:rPr lang="fr-FR" sz="2400" dirty="0"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</a:rPr>
              <a:t>g. </a:t>
            </a:r>
            <a:r>
              <a:rPr lang="en-US" sz="2400" dirty="0">
                <a:effectLst/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</a:rPr>
              <a:t>He is </a:t>
            </a:r>
            <a:r>
              <a:rPr lang="en-US" sz="2400" u="sng" dirty="0">
                <a:effectLst/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</a:rPr>
              <a:t>5 foot 3</a:t>
            </a:r>
            <a:r>
              <a:rPr lang="en-US" sz="2400" dirty="0">
                <a:effectLst/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</a:rPr>
              <a:t>. </a:t>
            </a:r>
            <a:r>
              <a:rPr lang="en-US" sz="2400" dirty="0">
                <a:effectLst/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  <a:sym typeface="Wingdings" panose="05000000000000000000" pitchFamily="2" charset="2"/>
              </a:rPr>
              <a:t> </a:t>
            </a:r>
            <a:endParaRPr lang="en-US" sz="2400" spc="10" dirty="0">
              <a:latin typeface="Arial" panose="020B0604020202020204" pitchFamily="34" charset="0"/>
              <a:ea typeface="Comic Sans MS" panose="030F0702030302020204" pitchFamily="66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lphaLcPeriod"/>
              <a:tabLst>
                <a:tab pos="3711575" algn="l"/>
              </a:tabLst>
            </a:pPr>
            <a:endParaRPr lang="fr-FR" sz="2400" dirty="0">
              <a:effectLst/>
              <a:latin typeface="Arial" panose="020B0604020202020204" pitchFamily="34" charset="0"/>
              <a:ea typeface="Comic Sans MS" panose="030F0702030302020204" pitchFamily="66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  <a:tabLst>
                <a:tab pos="3711575" algn="l"/>
              </a:tabLst>
            </a:pPr>
            <a:endParaRPr lang="fr-FR" sz="2400" dirty="0">
              <a:effectLst/>
              <a:latin typeface="Arial" panose="020B0604020202020204" pitchFamily="34" charset="0"/>
              <a:ea typeface="Comic Sans MS" panose="030F0702030302020204" pitchFamily="66" charset="0"/>
              <a:cs typeface="Arial" panose="020B0604020202020204" pitchFamily="34" charset="0"/>
            </a:endParaRPr>
          </a:p>
          <a:p>
            <a:pPr indent="-269875">
              <a:lnSpc>
                <a:spcPct val="115000"/>
              </a:lnSpc>
              <a:spcAft>
                <a:spcPts val="0"/>
              </a:spcAft>
              <a:tabLst>
                <a:tab pos="3711575" algn="l"/>
              </a:tabLst>
            </a:pPr>
            <a:r>
              <a:rPr lang="en-US" sz="2400" dirty="0">
                <a:effectLst/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</a:rPr>
              <a:t> </a:t>
            </a:r>
            <a:r>
              <a:rPr lang="fr-FR" sz="2400" dirty="0">
                <a:effectLst/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</a:rPr>
              <a:t>h. </a:t>
            </a:r>
            <a:r>
              <a:rPr lang="en-US" sz="2400" dirty="0"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</a:rPr>
              <a:t>Sh</a:t>
            </a:r>
            <a:r>
              <a:rPr lang="en-US" sz="2400" dirty="0">
                <a:effectLst/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</a:rPr>
              <a:t>e has worked </a:t>
            </a:r>
            <a:r>
              <a:rPr lang="en-US" sz="2400" dirty="0" smtClean="0"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</a:rPr>
              <a:t>for</a:t>
            </a:r>
            <a:r>
              <a:rPr lang="en-US" sz="2400" dirty="0" smtClean="0">
                <a:effectLst/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US" sz="2400" dirty="0">
                <a:effectLst/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</a:rPr>
              <a:t>us </a:t>
            </a:r>
            <a:r>
              <a:rPr lang="en-US" sz="2400" u="sng" dirty="0">
                <a:effectLst/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</a:rPr>
              <a:t>for two years</a:t>
            </a:r>
            <a:r>
              <a:rPr lang="en-US" sz="2400" dirty="0">
                <a:effectLst/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</a:rPr>
              <a:t>. </a:t>
            </a:r>
            <a:r>
              <a:rPr lang="en-US" sz="2400" dirty="0">
                <a:effectLst/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  <a:sym typeface="Wingdings" panose="05000000000000000000" pitchFamily="2" charset="2"/>
              </a:rPr>
              <a:t> </a:t>
            </a:r>
            <a:endParaRPr lang="en-US" sz="2400" dirty="0">
              <a:effectLst/>
              <a:latin typeface="Arial" panose="020B0604020202020204" pitchFamily="34" charset="0"/>
              <a:ea typeface="Comic Sans MS" panose="030F0702030302020204" pitchFamily="66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lphaLcPeriod"/>
              <a:tabLst>
                <a:tab pos="3711575" algn="l"/>
              </a:tabLst>
            </a:pPr>
            <a:endParaRPr lang="fr-FR" sz="2400" dirty="0">
              <a:effectLst/>
              <a:latin typeface="Arial" panose="020B0604020202020204" pitchFamily="34" charset="0"/>
              <a:ea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D3788A7-4B71-4133-AACC-06B22E69C294}"/>
              </a:ext>
            </a:extLst>
          </p:cNvPr>
          <p:cNvSpPr txBox="1"/>
          <p:nvPr/>
        </p:nvSpPr>
        <p:spPr>
          <a:xfrm>
            <a:off x="668078" y="899341"/>
            <a:ext cx="67122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How </a:t>
            </a:r>
            <a:r>
              <a:rPr lang="fr-FR" sz="2400" b="1" dirty="0" err="1"/>
              <a:t>often</a:t>
            </a:r>
            <a:r>
              <a:rPr lang="fr-FR" sz="2400" b="1" dirty="0"/>
              <a:t> </a:t>
            </a:r>
            <a:r>
              <a:rPr lang="fr-FR" sz="2400" b="1" dirty="0" err="1"/>
              <a:t>does</a:t>
            </a:r>
            <a:r>
              <a:rPr lang="fr-FR" sz="2400" b="1" dirty="0"/>
              <a:t> </a:t>
            </a:r>
            <a:r>
              <a:rPr lang="fr-FR" sz="2400" b="1" dirty="0" err="1"/>
              <a:t>he</a:t>
            </a:r>
            <a:r>
              <a:rPr lang="fr-FR" sz="2400" b="1" dirty="0"/>
              <a:t> have to </a:t>
            </a:r>
            <a:r>
              <a:rPr lang="fr-FR" sz="2400" b="1" dirty="0" err="1"/>
              <a:t>work</a:t>
            </a:r>
            <a:r>
              <a:rPr lang="fr-FR" sz="2400" b="1" dirty="0"/>
              <a:t>?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D35B42C-5A5E-4BCE-B3DA-70AF44DB5109}"/>
              </a:ext>
            </a:extLst>
          </p:cNvPr>
          <p:cNvSpPr txBox="1"/>
          <p:nvPr/>
        </p:nvSpPr>
        <p:spPr>
          <a:xfrm>
            <a:off x="668078" y="2132856"/>
            <a:ext cx="79363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/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</a:rPr>
              <a:t>How long </a:t>
            </a:r>
            <a:r>
              <a:rPr lang="en-US" sz="2400" b="1" dirty="0"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</a:rPr>
              <a:t>did they spend in London?</a:t>
            </a:r>
            <a:endParaRPr lang="en-US" sz="2400" b="1" dirty="0">
              <a:effectLst/>
              <a:latin typeface="Arial" panose="020B0604020202020204" pitchFamily="34" charset="0"/>
              <a:ea typeface="Comic Sans MS" panose="030F0702030302020204" pitchFamily="66" charset="0"/>
              <a:cs typeface="Arial" panose="020B0604020202020204" pitchFamily="34" charset="0"/>
            </a:endParaRPr>
          </a:p>
          <a:p>
            <a:endParaRPr lang="fr-FR" sz="2400" b="1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C8E9C91-516B-4E13-8FDE-D0CE84F23221}"/>
              </a:ext>
            </a:extLst>
          </p:cNvPr>
          <p:cNvSpPr txBox="1"/>
          <p:nvPr/>
        </p:nvSpPr>
        <p:spPr>
          <a:xfrm>
            <a:off x="683568" y="3753831"/>
            <a:ext cx="68927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/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</a:rPr>
              <a:t>How </a:t>
            </a:r>
            <a:r>
              <a:rPr lang="en-US" sz="2400" b="1" dirty="0"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</a:rPr>
              <a:t>tall is he</a:t>
            </a:r>
            <a:r>
              <a:rPr lang="en-US" sz="2400" b="1" spc="10" dirty="0">
                <a:effectLst/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</a:rPr>
              <a:t>?</a:t>
            </a:r>
          </a:p>
          <a:p>
            <a:endParaRPr lang="fr-FR" sz="2400" b="1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098E62A-FA9F-45E6-83C9-5FDE8F8D0BD9}"/>
              </a:ext>
            </a:extLst>
          </p:cNvPr>
          <p:cNvSpPr txBox="1"/>
          <p:nvPr/>
        </p:nvSpPr>
        <p:spPr>
          <a:xfrm>
            <a:off x="625097" y="5051237"/>
            <a:ext cx="71152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/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  <a:sym typeface="Wingdings" panose="05000000000000000000" pitchFamily="2" charset="2"/>
              </a:rPr>
              <a:t>How </a:t>
            </a:r>
            <a:r>
              <a:rPr lang="en-US" sz="2400" b="1" dirty="0"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  <a:sym typeface="Wingdings" panose="05000000000000000000" pitchFamily="2" charset="2"/>
              </a:rPr>
              <a:t>long has Tracy worked </a:t>
            </a:r>
            <a:r>
              <a:rPr lang="en-US" sz="2400" b="1" dirty="0" smtClean="0"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  <a:sym typeface="Wingdings" panose="05000000000000000000" pitchFamily="2" charset="2"/>
              </a:rPr>
              <a:t>for </a:t>
            </a:r>
            <a:r>
              <a:rPr lang="en-US" sz="2400" b="1" dirty="0"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  <a:sym typeface="Wingdings" panose="05000000000000000000" pitchFamily="2" charset="2"/>
              </a:rPr>
              <a:t>us</a:t>
            </a:r>
            <a:r>
              <a:rPr lang="en-US" sz="2400" b="1" dirty="0">
                <a:effectLst/>
                <a:latin typeface="Arial" panose="020B0604020202020204" pitchFamily="34" charset="0"/>
                <a:ea typeface="Comic Sans MS" panose="030F0702030302020204" pitchFamily="66" charset="0"/>
                <a:cs typeface="Arial" panose="020B0604020202020204" pitchFamily="34" charset="0"/>
              </a:rPr>
              <a:t>?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2659116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518839-F20B-4B16-9FAA-06653E595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2780928"/>
            <a:ext cx="7494337" cy="1320800"/>
          </a:xfrm>
        </p:spPr>
        <p:txBody>
          <a:bodyPr>
            <a:normAutofit fontScale="90000"/>
          </a:bodyPr>
          <a:lstStyle/>
          <a:p>
            <a:r>
              <a:rPr lang="fr-FR" sz="4400" b="1" dirty="0"/>
              <a:t>5. </a:t>
            </a:r>
            <a:r>
              <a:rPr lang="en-US" sz="4000" b="1" dirty="0"/>
              <a:t>Recap on </a:t>
            </a:r>
            <a:r>
              <a:rPr lang="en-US" sz="4000" b="1" dirty="0" smtClean="0"/>
              <a:t>indirect </a:t>
            </a:r>
            <a:r>
              <a:rPr lang="en-US" sz="4000" b="1" dirty="0"/>
              <a:t>questions</a:t>
            </a:r>
            <a:r>
              <a:rPr lang="fr-FR" sz="4000" dirty="0"/>
              <a:t/>
            </a:r>
            <a:br>
              <a:rPr lang="fr-FR" sz="4000" dirty="0"/>
            </a:br>
            <a:r>
              <a:rPr lang="fr-FR" sz="4400" b="1" dirty="0"/>
              <a:t/>
            </a:r>
            <a:br>
              <a:rPr lang="fr-FR" sz="4400" b="1" dirty="0"/>
            </a:br>
            <a:endParaRPr lang="fr-FR" sz="4400" b="1" dirty="0"/>
          </a:p>
        </p:txBody>
      </p:sp>
    </p:spTree>
    <p:extLst>
      <p:ext uri="{BB962C8B-B14F-4D97-AF65-F5344CB8AC3E}">
        <p14:creationId xmlns:p14="http://schemas.microsoft.com/office/powerpoint/2010/main" val="2477813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2406387"/>
              </p:ext>
            </p:extLst>
          </p:nvPr>
        </p:nvGraphicFramePr>
        <p:xfrm>
          <a:off x="211640" y="188640"/>
          <a:ext cx="8928992" cy="63703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216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072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2489">
                <a:tc>
                  <a:txBody>
                    <a:bodyPr/>
                    <a:lstStyle/>
                    <a:p>
                      <a:pPr marL="21590" indent="-21590"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Direct questions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2009" marR="6200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Indirect questions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2009" marR="62009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489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Word </a:t>
                      </a:r>
                      <a:r>
                        <a:rPr lang="fr-FR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order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2009" marR="6200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Word order</a:t>
                      </a:r>
                      <a:endParaRPr lang="fr-FR" sz="18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2009" marR="62009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3408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QW aux S V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2009" marR="6200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Indirect form  QW S V</a:t>
                      </a:r>
                      <a:endParaRPr lang="fr-FR" sz="18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2009" marR="62009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7068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Examples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2009" marR="6200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Examples</a:t>
                      </a:r>
                      <a:endParaRPr lang="fr-FR" sz="18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2009" marR="62009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280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What does she want to study?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2009" marR="6200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I want to know what she wants to study.</a:t>
                      </a:r>
                      <a:endParaRPr lang="fr-FR" sz="18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2009" marR="62009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280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Where is the teacher? </a:t>
                      </a:r>
                      <a:endParaRPr lang="fr-FR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2009" marR="6200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I wonder where the teacher is.</a:t>
                      </a:r>
                      <a:endParaRPr lang="fr-FR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2009" marR="62009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56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When did the Big Bang exactly occur?</a:t>
                      </a:r>
                      <a:endParaRPr lang="fr-FR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2009" marR="6200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Scientists still wonder when the Big Bang exactly occurred.</a:t>
                      </a:r>
                      <a:endParaRPr lang="fr-FR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2009" marR="62009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256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Why do you like science so much?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2009" marR="6200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Do you mind telling me why you love science so much?</a:t>
                      </a:r>
                      <a:endParaRPr lang="fr-FR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2009" marR="62009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25120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 Is mathematics abstract thinking?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2009" marR="6200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 I do not know whether mathematics is abstract thinking or not.</a:t>
                      </a:r>
                      <a:endParaRPr lang="fr-FR" sz="18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Wingdings"/>
                        </a:rPr>
                        <a:t></a:t>
                      </a:r>
                      <a:r>
                        <a:rPr lang="en-US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“whether” when there are two alternatives</a:t>
                      </a:r>
                      <a:endParaRPr lang="fr-FR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2009" marR="62009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5525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518839-F20B-4B16-9FAA-06653E595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8143" y="1916832"/>
            <a:ext cx="6347714" cy="1320800"/>
          </a:xfrm>
        </p:spPr>
        <p:txBody>
          <a:bodyPr>
            <a:normAutofit/>
          </a:bodyPr>
          <a:lstStyle/>
          <a:p>
            <a:r>
              <a:rPr lang="fr-FR" sz="4400" b="1" dirty="0"/>
              <a:t> </a:t>
            </a:r>
            <a:r>
              <a:rPr lang="fr-FR" sz="4400" b="1" dirty="0" smtClean="0"/>
              <a:t>6.Practice</a:t>
            </a:r>
            <a:endParaRPr lang="fr-FR" sz="4400" b="1" dirty="0"/>
          </a:p>
        </p:txBody>
      </p:sp>
    </p:spTree>
    <p:extLst>
      <p:ext uri="{BB962C8B-B14F-4D97-AF65-F5344CB8AC3E}">
        <p14:creationId xmlns:p14="http://schemas.microsoft.com/office/powerpoint/2010/main" val="1213073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te">
  <a:themeElements>
    <a:clrScheme name="Facette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te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t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4B239CA1C0F8B4E964A4B86661B31B5" ma:contentTypeVersion="11" ma:contentTypeDescription="Crée un document." ma:contentTypeScope="" ma:versionID="5a59e78942b6e17810ceb41d58e85520">
  <xsd:schema xmlns:xsd="http://www.w3.org/2001/XMLSchema" xmlns:xs="http://www.w3.org/2001/XMLSchema" xmlns:p="http://schemas.microsoft.com/office/2006/metadata/properties" xmlns:ns2="5af03252-542f-44e1-9154-21f0b78c6df0" xmlns:ns3="eace3d90-23c8-46fb-ada8-f3a6a4c9624e" targetNamespace="http://schemas.microsoft.com/office/2006/metadata/properties" ma:root="true" ma:fieldsID="d4bd2caf2121fb4328afb9a4068304fd" ns2:_="" ns3:_="">
    <xsd:import namespace="5af03252-542f-44e1-9154-21f0b78c6df0"/>
    <xsd:import namespace="eace3d90-23c8-46fb-ada8-f3a6a4c9624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f03252-542f-44e1-9154-21f0b78c6d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Balises d’images" ma:readOnly="false" ma:fieldId="{5cf76f15-5ced-4ddc-b409-7134ff3c332f}" ma:taxonomyMulti="true" ma:sspId="1072c301-10a9-4cb2-9c7e-bd09aaeaf09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ce3d90-23c8-46fb-ada8-f3a6a4c9624e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23912467-378a-4bb1-be3d-4af0c6ebac07}" ma:internalName="TaxCatchAll" ma:showField="CatchAllData" ma:web="eace3d90-23c8-46fb-ada8-f3a6a4c9624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ace3d90-23c8-46fb-ada8-f3a6a4c9624e" xsi:nil="true"/>
    <lcf76f155ced4ddcb4097134ff3c332f xmlns="5af03252-542f-44e1-9154-21f0b78c6df0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302D369-DBD3-486D-B19B-DE1A6183B9C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af03252-542f-44e1-9154-21f0b78c6df0"/>
    <ds:schemaRef ds:uri="eace3d90-23c8-46fb-ada8-f3a6a4c9624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5ED4415-BC0C-421F-955A-568AEC646A4B}">
  <ds:schemaRefs>
    <ds:schemaRef ds:uri="http://schemas.microsoft.com/office/2006/metadata/properties"/>
    <ds:schemaRef ds:uri="http://schemas.microsoft.com/office/infopath/2007/PartnerControls"/>
    <ds:schemaRef ds:uri="eace3d90-23c8-46fb-ada8-f3a6a4c9624e"/>
    <ds:schemaRef ds:uri="5af03252-542f-44e1-9154-21f0b78c6df0"/>
  </ds:schemaRefs>
</ds:datastoreItem>
</file>

<file path=customXml/itemProps3.xml><?xml version="1.0" encoding="utf-8"?>
<ds:datastoreItem xmlns:ds="http://schemas.openxmlformats.org/officeDocument/2006/customXml" ds:itemID="{9E245115-AB84-4B37-96AA-3464C5A9B8D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1138</TotalTime>
  <Words>759</Words>
  <Application>Microsoft Office PowerPoint</Application>
  <PresentationFormat>Affichage à l'écran (4:3)</PresentationFormat>
  <Paragraphs>165</Paragraphs>
  <Slides>21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9" baseType="lpstr">
      <vt:lpstr>Arial</vt:lpstr>
      <vt:lpstr>Calibri</vt:lpstr>
      <vt:lpstr>Comic Sans MS</vt:lpstr>
      <vt:lpstr>Times New Roman</vt:lpstr>
      <vt:lpstr>Trebuchet MS</vt:lpstr>
      <vt:lpstr>Wingdings</vt:lpstr>
      <vt:lpstr>Wingdings 3</vt:lpstr>
      <vt:lpstr>Facette</vt:lpstr>
      <vt:lpstr>TD1 MAKING QUESTIONS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5. Recap on indirect questions  </vt:lpstr>
      <vt:lpstr>Présentation PowerPoint</vt:lpstr>
      <vt:lpstr> 6.Practice</vt:lpstr>
      <vt:lpstr>Présentation PowerPoint</vt:lpstr>
      <vt:lpstr>Présentation PowerPoint</vt:lpstr>
      <vt:lpstr>   With whom, used in formal speech and writing, the preposition comes first.  Ex: Avec qui voulez-vous travailler l’année prochaine ?   </vt:lpstr>
      <vt:lpstr>Présentation PowerPoint</vt:lpstr>
      <vt:lpstr>8. Questioning the world  </vt:lpstr>
      <vt:lpstr>Questions scientists still do not have anwsers to</vt:lpstr>
      <vt:lpstr>Présentation PowerPoint</vt:lpstr>
      <vt:lpstr>Présentation PowerPoint</vt:lpstr>
      <vt:lpstr>b. Questions children or non-scientists may not have the answers to: 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Hervé</dc:creator>
  <cp:lastModifiedBy>Anne-Cecile Alzy</cp:lastModifiedBy>
  <cp:revision>74</cp:revision>
  <dcterms:created xsi:type="dcterms:W3CDTF">2012-12-16T15:08:19Z</dcterms:created>
  <dcterms:modified xsi:type="dcterms:W3CDTF">2024-01-18T13:50:54Z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0x01010064B239CA1C0F8B4E964A4B86661B31B5</vt:lpwstr>
  </property>
</Properties>
</file>