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01" r:id="rId3"/>
    <p:sldId id="257" r:id="rId4"/>
    <p:sldId id="268" r:id="rId5"/>
    <p:sldId id="278" r:id="rId6"/>
    <p:sldId id="271" r:id="rId7"/>
    <p:sldId id="272" r:id="rId8"/>
    <p:sldId id="270" r:id="rId9"/>
    <p:sldId id="302" r:id="rId10"/>
    <p:sldId id="281" r:id="rId11"/>
    <p:sldId id="259" r:id="rId12"/>
    <p:sldId id="276" r:id="rId13"/>
    <p:sldId id="260" r:id="rId14"/>
    <p:sldId id="262" r:id="rId15"/>
    <p:sldId id="263" r:id="rId16"/>
    <p:sldId id="279" r:id="rId17"/>
    <p:sldId id="280" r:id="rId18"/>
    <p:sldId id="277" r:id="rId19"/>
    <p:sldId id="264" r:id="rId20"/>
    <p:sldId id="294" r:id="rId21"/>
    <p:sldId id="295" r:id="rId22"/>
    <p:sldId id="266" r:id="rId23"/>
    <p:sldId id="265" r:id="rId24"/>
    <p:sldId id="269" r:id="rId25"/>
    <p:sldId id="298" r:id="rId26"/>
    <p:sldId id="296" r:id="rId27"/>
    <p:sldId id="299" r:id="rId28"/>
    <p:sldId id="283" r:id="rId29"/>
    <p:sldId id="291" r:id="rId30"/>
    <p:sldId id="300" r:id="rId31"/>
    <p:sldId id="284" r:id="rId32"/>
    <p:sldId id="292" r:id="rId33"/>
    <p:sldId id="258" r:id="rId34"/>
    <p:sldId id="290" r:id="rId35"/>
    <p:sldId id="285" r:id="rId36"/>
    <p:sldId id="286" r:id="rId37"/>
    <p:sldId id="287" r:id="rId38"/>
    <p:sldId id="288" r:id="rId39"/>
    <p:sldId id="289" r:id="rId40"/>
    <p:sldId id="267" r:id="rId41"/>
    <p:sldId id="274" r:id="rId42"/>
    <p:sldId id="293" r:id="rId43"/>
    <p:sldId id="297" r:id="rId44"/>
  </p:sldIdLst>
  <p:sldSz cx="9144000" cy="6858000" type="screen4x3"/>
  <p:notesSz cx="6797675" cy="9926638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366"/>
    <p:restoredTop sz="94654"/>
  </p:normalViewPr>
  <p:slideViewPr>
    <p:cSldViewPr showGuides="1">
      <p:cViewPr varScale="1">
        <p:scale>
          <a:sx n="104" d="100"/>
          <a:sy n="104" d="100"/>
        </p:scale>
        <p:origin x="2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3D5162-78FE-1A45-9ABA-BBECC3400047}" type="datetime1">
              <a:rPr lang="fr-FR"/>
              <a:pPr/>
              <a:t>14/12/2023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A337E23-1387-9444-95D9-1E327552EA72}" type="slidenum">
              <a:rPr lang="fr-FR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434C088-E1CB-0841-8896-BDE3F06A9E53}" type="slidenum">
              <a:rPr lang="fr-FR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282BA8-DFF2-E74C-A6B1-F251BA716938}" type="slidenum">
              <a:rPr lang="fr-FR"/>
              <a:pPr/>
              <a:t>1</a:t>
            </a:fld>
            <a:endParaRPr lang="fr-FR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9E353D-9AE4-BE42-BD73-4BE8A14DB2B8}" type="slidenum">
              <a:rPr lang="fr-FR"/>
              <a:pPr/>
              <a:t>15</a:t>
            </a:fld>
            <a:endParaRPr lang="fr-FR"/>
          </a:p>
        </p:txBody>
      </p:sp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4D13F-A863-3047-9FC0-8FA864DD67EC}" type="slidenum">
              <a:rPr lang="fr-FR"/>
              <a:pPr/>
              <a:t>19</a:t>
            </a:fld>
            <a:endParaRPr lang="fr-FR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4D13F-A863-3047-9FC0-8FA864DD67EC}" type="slidenum">
              <a:rPr lang="fr-FR"/>
              <a:pPr/>
              <a:t>20</a:t>
            </a:fld>
            <a:endParaRPr lang="fr-FR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9878D4-FB17-7B48-9582-C3AB5101EAF7}" type="slidenum">
              <a:rPr lang="fr-FR"/>
              <a:pPr/>
              <a:t>22</a:t>
            </a:fld>
            <a:endParaRPr lang="fr-FR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754CF8-F2DB-9842-8B6B-948011165A63}" type="slidenum">
              <a:rPr lang="fr-FR"/>
              <a:pPr/>
              <a:t>23</a:t>
            </a:fld>
            <a:endParaRPr lang="fr-FR"/>
          </a:p>
        </p:txBody>
      </p:sp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B8187B0-9885-3248-9941-48E163FA4872}" type="slidenum">
              <a:rPr lang="fr-FR"/>
              <a:pPr/>
              <a:t>24</a:t>
            </a:fld>
            <a:endParaRPr lang="fr-FR"/>
          </a:p>
        </p:txBody>
      </p:sp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44D13F-A863-3047-9FC0-8FA864DD67EC}" type="slidenum">
              <a:rPr lang="fr-FR"/>
              <a:pPr/>
              <a:t>26</a:t>
            </a:fld>
            <a:endParaRPr lang="fr-FR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96981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59A0F-48F2-914C-A401-817E3A5BE912}" type="slidenum">
              <a:rPr lang="fr-FR"/>
              <a:pPr/>
              <a:t>28</a:t>
            </a:fld>
            <a:endParaRPr lang="fr-FR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A35F5E-1974-424B-A91B-3111CE5F10C1}" type="slidenum">
              <a:rPr lang="fr-FR"/>
              <a:pPr/>
              <a:t>33</a:t>
            </a:fld>
            <a:endParaRPr lang="fr-FR"/>
          </a:p>
        </p:txBody>
      </p:sp>
      <p:sp>
        <p:nvSpPr>
          <p:cNvPr id="3174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5F287B-B33B-474D-A12F-C31F00F1EB70}" type="slidenum">
              <a:rPr lang="fr-FR"/>
              <a:pPr/>
              <a:t>34</a:t>
            </a:fld>
            <a:endParaRPr lang="fr-FR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5B11B2-8450-EA41-BEDF-50300F460B18}" type="slidenum">
              <a:rPr lang="fr-FR"/>
              <a:pPr/>
              <a:t>3</a:t>
            </a:fld>
            <a:endParaRPr lang="fr-FR"/>
          </a:p>
        </p:txBody>
      </p:sp>
      <p:sp>
        <p:nvSpPr>
          <p:cNvPr id="1945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87DA8B-281C-764B-A818-651CF89DB052}" type="slidenum">
              <a:rPr lang="fr-FR"/>
              <a:pPr/>
              <a:t>40</a:t>
            </a:fld>
            <a:endParaRPr lang="fr-FR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6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EBC393C-BC5A-F343-9568-315C623840EE}" type="slidenum">
              <a:rPr lang="fr-FR"/>
              <a:pPr/>
              <a:t>41</a:t>
            </a:fld>
            <a:endParaRPr lang="fr-FR"/>
          </a:p>
        </p:txBody>
      </p:sp>
      <p:sp>
        <p:nvSpPr>
          <p:cNvPr id="6758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54063"/>
            <a:ext cx="4960938" cy="3721100"/>
          </a:xfrm>
          <a:solidFill>
            <a:srgbClr val="FFFFFF"/>
          </a:solidFill>
          <a:ln/>
        </p:spPr>
      </p:sp>
      <p:sp>
        <p:nvSpPr>
          <p:cNvPr id="6758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79450" y="4714875"/>
            <a:ext cx="5438775" cy="4383088"/>
          </a:xfrm>
          <a:noFill/>
          <a:ln/>
        </p:spPr>
        <p:txBody>
          <a:bodyPr wrap="none" anchor="ctr"/>
          <a:lstStyle/>
          <a:p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6B0492F-95D9-2D48-9CE4-60102FE438B4}" type="slidenum">
              <a:rPr lang="fr-FR"/>
              <a:pPr/>
              <a:t>4</a:t>
            </a:fld>
            <a:endParaRPr lang="fr-FR"/>
          </a:p>
        </p:txBody>
      </p:sp>
      <p:sp>
        <p:nvSpPr>
          <p:cNvPr id="2150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DB170D-E014-074B-A9F1-51615E318823}" type="slidenum">
              <a:rPr lang="fr-FR"/>
              <a:pPr/>
              <a:t>6</a:t>
            </a:fld>
            <a:endParaRPr lang="fr-FR"/>
          </a:p>
        </p:txBody>
      </p:sp>
      <p:sp>
        <p:nvSpPr>
          <p:cNvPr id="24578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79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EC3BDE-C34C-D14D-8288-CFF5DCDA48B4}" type="slidenum">
              <a:rPr lang="fr-FR"/>
              <a:pPr/>
              <a:t>7</a:t>
            </a:fld>
            <a:endParaRPr lang="fr-FR"/>
          </a:p>
        </p:txBody>
      </p:sp>
      <p:sp>
        <p:nvSpPr>
          <p:cNvPr id="26626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F81202-6ACE-044A-9402-9996E7296865}" type="slidenum">
              <a:rPr lang="fr-FR"/>
              <a:pPr/>
              <a:t>8</a:t>
            </a:fld>
            <a:endParaRPr lang="fr-FR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DD17F0-A0EA-C14E-9259-9B166F7042AF}" type="slidenum">
              <a:rPr lang="fr-FR"/>
              <a:pPr/>
              <a:t>11</a:t>
            </a:fld>
            <a:endParaRPr lang="fr-FR"/>
          </a:p>
        </p:txBody>
      </p:sp>
      <p:sp>
        <p:nvSpPr>
          <p:cNvPr id="33794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150577-2E8B-EA45-8875-8704DE757779}" type="slidenum">
              <a:rPr lang="fr-FR"/>
              <a:pPr/>
              <a:t>13</a:t>
            </a:fld>
            <a:endParaRPr lang="fr-FR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A9ED53-DFDA-8546-A6E8-39F2D34A5A94}" type="slidenum">
              <a:rPr lang="fr-FR"/>
              <a:pPr/>
              <a:t>14</a:t>
            </a:fld>
            <a:endParaRPr lang="fr-FR"/>
          </a:p>
        </p:txBody>
      </p:sp>
      <p:sp>
        <p:nvSpPr>
          <p:cNvPr id="3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33586E-538E-8343-9917-3189C13CF3BD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2A060F-BFAA-6E49-A3C8-30548AFDF0F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4366E4-70D0-B144-97DD-05CED369D911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608C9A-E8F0-5D49-A2E1-7DE0460591E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C0DF1AC-DCD7-ED4D-A3C4-D973F955EE96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BE17952-55EA-DA47-B79F-C2CB06436F6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630C2AC-5D6A-5240-AFFB-4CE545C94984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92CC3D-D838-A942-A061-199992C3295F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3F853FF-B718-6343-BBCA-A79A9A52DD69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A4B6AD-BDE8-CA43-A1D0-B76D66610DE3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4F947E8-FFAE-A942-B098-3C0957B8F2F0}" type="slidenum">
              <a:rPr lang="fr-FR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96B4AFE-CB1E-634D-88CA-ED6DB3FB275C}" type="slidenum">
              <a:rPr lang="fr-FR"/>
              <a:pPr/>
              <a:t>‹N°›</a:t>
            </a:fld>
            <a:endParaRPr lang="fr-F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hyperlink" Target="http://www.wooclap.com/CMGEO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hyperlink" Target="http://www.wooclap.com/CMGEO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57200"/>
            <a:ext cx="7772400" cy="5635625"/>
          </a:xfrm>
          <a:ln w="57150">
            <a:solidFill>
              <a:schemeClr val="tx1"/>
            </a:solidFill>
          </a:ln>
        </p:spPr>
        <p:txBody>
          <a:bodyPr/>
          <a:lstStyle/>
          <a:p>
            <a:pPr eaLnBrk="1" hangingPunct="1"/>
            <a:r>
              <a:rPr lang="fr-FR" sz="4800" dirty="0">
                <a:solidFill>
                  <a:srgbClr val="FFFF00"/>
                </a:solidFill>
              </a:rPr>
              <a:t>La géographie et son enseignement.</a:t>
            </a:r>
            <a:br>
              <a:rPr lang="fr-FR" dirty="0"/>
            </a:br>
            <a:br>
              <a:rPr lang="fr-FR" dirty="0"/>
            </a:br>
            <a:r>
              <a:rPr lang="fr-FR" sz="3600" dirty="0"/>
              <a:t>Qu’est-ce que la géographie ?</a:t>
            </a:r>
            <a:br>
              <a:rPr lang="fr-FR" sz="4000" dirty="0"/>
            </a:br>
            <a:br>
              <a:rPr lang="fr-FR" dirty="0"/>
            </a:br>
            <a:endParaRPr lang="fr-FR" dirty="0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116013" y="4652963"/>
            <a:ext cx="7315200" cy="1392237"/>
          </a:xfrm>
        </p:spPr>
        <p:txBody>
          <a:bodyPr/>
          <a:lstStyle/>
          <a:p>
            <a:pPr eaLnBrk="1" hangingPunct="1"/>
            <a:r>
              <a:rPr lang="fr-FR" dirty="0"/>
              <a:t>À question simple, réponse complexe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838200"/>
            <a:ext cx="7756525" cy="52038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29698" name="ZoneTexte 1"/>
          <p:cNvSpPr txBox="1">
            <a:spLocks noChangeArrowheads="1"/>
          </p:cNvSpPr>
          <p:nvPr/>
        </p:nvSpPr>
        <p:spPr bwMode="auto">
          <a:xfrm>
            <a:off x="2809875" y="6042025"/>
            <a:ext cx="436048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Une approche inductive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1950" y="620713"/>
            <a:ext cx="878205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 dirty="0">
                <a:sym typeface="Wingdings" pitchFamily="2" charset="2"/>
              </a:rPr>
              <a:t> </a:t>
            </a:r>
            <a:r>
              <a:rPr lang="fr-FR" u="sng" dirty="0"/>
              <a:t>L’influence de Vidal de la Blache sur la géographie française jusqu’au milieu du XXe</a:t>
            </a:r>
            <a:endParaRPr lang="fr-FR" dirty="0"/>
          </a:p>
        </p:txBody>
      </p:sp>
      <p:pic>
        <p:nvPicPr>
          <p:cNvPr id="32770" name="Picture 5" descr="1c_1_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2060575"/>
            <a:ext cx="25527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1" name="Picture 7" descr="martonne_topo_soarbe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25" y="2120900"/>
            <a:ext cx="2368550" cy="404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Imag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79838" y="2133600"/>
            <a:ext cx="1905000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3" name="ZoneTexte 1"/>
          <p:cNvSpPr txBox="1">
            <a:spLocks noChangeArrowheads="1"/>
          </p:cNvSpPr>
          <p:nvPr/>
        </p:nvSpPr>
        <p:spPr bwMode="auto">
          <a:xfrm>
            <a:off x="468313" y="6165850"/>
            <a:ext cx="598487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Une géographie des régions « naturelles »</a:t>
            </a:r>
          </a:p>
        </p:txBody>
      </p:sp>
      <p:sp>
        <p:nvSpPr>
          <p:cNvPr id="32774" name="ZoneTexte 1"/>
          <p:cNvSpPr txBox="1">
            <a:spLocks noChangeArrowheads="1"/>
          </p:cNvSpPr>
          <p:nvPr/>
        </p:nvSpPr>
        <p:spPr bwMode="auto">
          <a:xfrm>
            <a:off x="3795713" y="5013325"/>
            <a:ext cx="23272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000"/>
              <a:t>Emmanuel de Martonne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re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ym typeface="Wingdings" charset="2"/>
              </a:rPr>
              <a:t> l</a:t>
            </a:r>
            <a:r>
              <a:rPr lang="fr-FR"/>
              <a:t>a géographie vidalienne</a:t>
            </a:r>
          </a:p>
        </p:txBody>
      </p:sp>
      <p:sp>
        <p:nvSpPr>
          <p:cNvPr id="34818" name="Espace réservé du contenu 2"/>
          <p:cNvSpPr>
            <a:spLocks noGrp="1" noChangeArrowheads="1"/>
          </p:cNvSpPr>
          <p:nvPr>
            <p:ph idx="1"/>
          </p:nvPr>
        </p:nvSpPr>
        <p:spPr>
          <a:xfrm>
            <a:off x="1258888" y="1989138"/>
            <a:ext cx="6983412" cy="4114800"/>
          </a:xfrm>
        </p:spPr>
        <p:txBody>
          <a:bodyPr/>
          <a:lstStyle/>
          <a:p>
            <a:pPr marL="11113" indent="-11113" algn="just">
              <a:buFontTx/>
              <a:buNone/>
            </a:pPr>
            <a:r>
              <a:rPr lang="fr-FR" sz="4000">
                <a:solidFill>
                  <a:srgbClr val="FFFF00"/>
                </a:solidFill>
              </a:rPr>
              <a:t>une géographie qui décrit les relations entre l’homme et la nature (discipline inductive, empirique, carrefour entre les sciences naturelles et les sciences humaines)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8913"/>
            <a:ext cx="8836025" cy="1079500"/>
          </a:xfrm>
        </p:spPr>
        <p:txBody>
          <a:bodyPr/>
          <a:lstStyle/>
          <a:p>
            <a:pPr algn="l" eaLnBrk="1" hangingPunct="1"/>
            <a:r>
              <a:rPr lang="fr-FR"/>
              <a:t>II) La géographie : </a:t>
            </a:r>
            <a:br>
              <a:rPr lang="fr-FR"/>
            </a:br>
            <a:r>
              <a:rPr lang="fr-FR"/>
              <a:t>	     idiographie ou nomothétie 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3400425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 dirty="0"/>
              <a:t>2.1. La remise en cause de la </a:t>
            </a:r>
          </a:p>
          <a:p>
            <a:pPr eaLnBrk="1" hangingPunct="1">
              <a:buFontTx/>
              <a:buNone/>
            </a:pPr>
            <a:r>
              <a:rPr lang="fr-FR" u="sng" dirty="0"/>
              <a:t>géographie vidalienne</a:t>
            </a:r>
          </a:p>
          <a:p>
            <a:pPr eaLnBrk="1" hangingPunct="1">
              <a:buFontTx/>
              <a:buNone/>
            </a:pPr>
            <a:r>
              <a:rPr lang="fr-FR" dirty="0"/>
              <a:t>• </a:t>
            </a:r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L’Ecole de Chicago </a:t>
            </a:r>
          </a:p>
          <a:p>
            <a:pPr eaLnBrk="1" hangingPunct="1">
              <a:buFontTx/>
              <a:buNone/>
            </a:pPr>
            <a:r>
              <a:rPr lang="fr-FR" dirty="0"/>
              <a:t>(sociologie spatiale)</a:t>
            </a:r>
          </a:p>
        </p:txBody>
      </p:sp>
      <p:pic>
        <p:nvPicPr>
          <p:cNvPr id="35844" name="Picture 4" descr="ModEcChicagoScheibl97Hac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0425" y="2797175"/>
            <a:ext cx="2863850" cy="403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7" name="ZoneTexte 4"/>
          <p:cNvSpPr txBox="1">
            <a:spLocks noChangeArrowheads="1"/>
          </p:cNvSpPr>
          <p:nvPr/>
        </p:nvSpPr>
        <p:spPr bwMode="auto">
          <a:xfrm>
            <a:off x="0" y="1400175"/>
            <a:ext cx="4416425" cy="156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Idiographie</a:t>
            </a:r>
            <a:r>
              <a:rPr lang="fr-FR"/>
              <a:t> : étude descriptive de cas singuliers, isolés sans chercher à en tirer des lois universelles</a:t>
            </a:r>
          </a:p>
        </p:txBody>
      </p:sp>
      <p:sp>
        <p:nvSpPr>
          <p:cNvPr id="33798" name="ZoneTexte 5"/>
          <p:cNvSpPr txBox="1">
            <a:spLocks noChangeArrowheads="1"/>
          </p:cNvSpPr>
          <p:nvPr/>
        </p:nvSpPr>
        <p:spPr bwMode="auto">
          <a:xfrm>
            <a:off x="4284663" y="1420813"/>
            <a:ext cx="4865687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nomothétie</a:t>
            </a:r>
            <a:r>
              <a:rPr lang="fr-FR"/>
              <a:t> : discipline visant à établir des lois générales à partir de faits constatés (compréhension globale)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" grpId="0" build="p"/>
      <p:bldP spid="33797" grpId="0"/>
      <p:bldP spid="3379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22860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dirty="0"/>
              <a:t>• Les </a:t>
            </a:r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économistes allemands</a:t>
            </a:r>
          </a:p>
          <a:p>
            <a:pPr eaLnBrk="1" hangingPunct="1">
              <a:buFontTx/>
              <a:buNone/>
            </a:pPr>
            <a:r>
              <a:rPr lang="fr-FR" dirty="0">
                <a:solidFill>
                  <a:srgbClr val="FFFF00"/>
                </a:solidFill>
              </a:rPr>
              <a:t>(théorie de la localisation)</a:t>
            </a:r>
          </a:p>
        </p:txBody>
      </p:sp>
      <p:pic>
        <p:nvPicPr>
          <p:cNvPr id="37890" name="Picture 4" descr="ModChristallScheibl97Hac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0238" y="1412875"/>
            <a:ext cx="3617912" cy="509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5" descr="ApplChristalScheibl97Hac9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0063" y="188913"/>
            <a:ext cx="3478212" cy="576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ZoneTexte 1"/>
          <p:cNvSpPr txBox="1">
            <a:spLocks noChangeArrowheads="1"/>
          </p:cNvSpPr>
          <p:nvPr/>
        </p:nvSpPr>
        <p:spPr bwMode="auto">
          <a:xfrm>
            <a:off x="4571562" y="6106180"/>
            <a:ext cx="436209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Une approche déductive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260350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/>
              <a:t>2.2. Différents courants de la géograhie et une menace d’éclatement (1950-2000)</a:t>
            </a:r>
          </a:p>
        </p:txBody>
      </p:sp>
      <p:pic>
        <p:nvPicPr>
          <p:cNvPr id="39938" name="Picture 4" descr="CartRocheforScheibl97Hac1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524000"/>
            <a:ext cx="409575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4910138" y="1908175"/>
            <a:ext cx="4005262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>
              <a:buFontTx/>
              <a:buAutoNum type="alphaLcParenR"/>
            </a:pPr>
            <a:r>
              <a:rPr lang="fr-FR" dirty="0"/>
              <a:t>Le </a:t>
            </a:r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courant positiviste </a:t>
            </a:r>
            <a:r>
              <a:rPr lang="fr-FR" dirty="0"/>
              <a:t>qui mesure</a:t>
            </a:r>
          </a:p>
          <a:p>
            <a:pPr marL="457200" indent="-457200"/>
            <a:r>
              <a:rPr lang="fr-FR" dirty="0">
                <a:sym typeface="Wingdings" charset="2"/>
              </a:rPr>
              <a:t> </a:t>
            </a:r>
            <a:r>
              <a:rPr lang="fr-FR" dirty="0"/>
              <a:t>géographie quantitative, géographie systémique liée à l’aménagement du territoire</a:t>
            </a:r>
          </a:p>
          <a:p>
            <a:pPr marL="457200" indent="-457200"/>
            <a:endParaRPr lang="fr-FR" dirty="0"/>
          </a:p>
        </p:txBody>
      </p:sp>
      <p:sp>
        <p:nvSpPr>
          <p:cNvPr id="39940" name="ZoneTexte 4"/>
          <p:cNvSpPr txBox="1">
            <a:spLocks noChangeArrowheads="1"/>
          </p:cNvSpPr>
          <p:nvPr/>
        </p:nvSpPr>
        <p:spPr bwMode="auto">
          <a:xfrm>
            <a:off x="4346575" y="5949950"/>
            <a:ext cx="39751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Carte des zones d’influence des villes en France (1963)</a:t>
            </a:r>
          </a:p>
        </p:txBody>
      </p:sp>
      <p:sp>
        <p:nvSpPr>
          <p:cNvPr id="3" name="ZoneTexte 1"/>
          <p:cNvSpPr txBox="1">
            <a:spLocks noChangeArrowheads="1"/>
          </p:cNvSpPr>
          <p:nvPr/>
        </p:nvSpPr>
        <p:spPr bwMode="auto">
          <a:xfrm>
            <a:off x="4343565" y="4575174"/>
            <a:ext cx="48593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L’espace est ordonné par des lois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5"/>
          <p:cNvSpPr>
            <a:spLocks noChangeArrowheads="1"/>
          </p:cNvSpPr>
          <p:nvPr/>
        </p:nvSpPr>
        <p:spPr bwMode="auto">
          <a:xfrm>
            <a:off x="4800600" y="1295400"/>
            <a:ext cx="416401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fr-FR" dirty="0"/>
              <a:t>b) Le </a:t>
            </a:r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courant humaniste </a:t>
            </a:r>
            <a:r>
              <a:rPr lang="fr-FR" dirty="0"/>
              <a:t>(« behavioriste ») qui prend en compte </a:t>
            </a:r>
            <a:r>
              <a:rPr lang="fr-FR" dirty="0">
                <a:solidFill>
                  <a:srgbClr val="FFFF00"/>
                </a:solidFill>
              </a:rPr>
              <a:t>les pratiques et les représentations mentales</a:t>
            </a:r>
          </a:p>
        </p:txBody>
      </p:sp>
      <p:pic>
        <p:nvPicPr>
          <p:cNvPr id="41986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3024188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7" name="Imag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62200" y="2209800"/>
            <a:ext cx="2776538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8" name="ZoneTexte 4"/>
          <p:cNvSpPr txBox="1">
            <a:spLocks noChangeArrowheads="1"/>
          </p:cNvSpPr>
          <p:nvPr/>
        </p:nvSpPr>
        <p:spPr bwMode="auto">
          <a:xfrm>
            <a:off x="406400" y="4884738"/>
            <a:ext cx="8699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1974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5"/>
          <p:cNvSpPr>
            <a:spLocks noChangeArrowheads="1"/>
          </p:cNvSpPr>
          <p:nvPr/>
        </p:nvSpPr>
        <p:spPr bwMode="auto">
          <a:xfrm>
            <a:off x="3810000" y="0"/>
            <a:ext cx="51816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457200" indent="-457200"/>
            <a:r>
              <a:rPr lang="fr-FR" dirty="0"/>
              <a:t>c) Le </a:t>
            </a:r>
            <a:r>
              <a:rPr lang="fr-FR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courant radical (« politique »)</a:t>
            </a:r>
          </a:p>
          <a:p>
            <a:pPr marL="457200" indent="-457200"/>
            <a:r>
              <a:rPr lang="fr-FR" dirty="0"/>
              <a:t>qui met en avant :</a:t>
            </a:r>
          </a:p>
          <a:p>
            <a:pPr marL="457200" indent="-457200">
              <a:buFontTx/>
              <a:buChar char="-"/>
            </a:pPr>
            <a:r>
              <a:rPr lang="fr-FR" dirty="0"/>
              <a:t>les </a:t>
            </a:r>
            <a:r>
              <a:rPr lang="fr-FR" dirty="0">
                <a:solidFill>
                  <a:srgbClr val="FFFF00"/>
                </a:solidFill>
              </a:rPr>
              <a:t>modes de production </a:t>
            </a:r>
            <a:r>
              <a:rPr lang="fr-FR" dirty="0"/>
              <a:t>(marxisme, Pierre Georges)</a:t>
            </a:r>
          </a:p>
          <a:p>
            <a:pPr marL="457200" indent="-457200">
              <a:buFontTx/>
              <a:buChar char="-"/>
            </a:pPr>
            <a:r>
              <a:rPr lang="fr-FR" dirty="0"/>
              <a:t>le </a:t>
            </a:r>
            <a:r>
              <a:rPr lang="fr-FR" dirty="0">
                <a:solidFill>
                  <a:srgbClr val="FFFF00"/>
                </a:solidFill>
              </a:rPr>
              <a:t>développement</a:t>
            </a:r>
            <a:r>
              <a:rPr lang="fr-FR" dirty="0"/>
              <a:t> inégal</a:t>
            </a:r>
          </a:p>
          <a:p>
            <a:pPr marL="457200" indent="-457200">
              <a:buFontTx/>
              <a:buChar char="-"/>
            </a:pPr>
            <a:r>
              <a:rPr lang="fr-FR" dirty="0"/>
              <a:t>la </a:t>
            </a:r>
            <a:r>
              <a:rPr lang="fr-FR" dirty="0">
                <a:solidFill>
                  <a:srgbClr val="FFFF00"/>
                </a:solidFill>
              </a:rPr>
              <a:t>géopolitique</a:t>
            </a:r>
            <a:r>
              <a:rPr lang="fr-FR" dirty="0"/>
              <a:t> (Yves Lacoste)</a:t>
            </a:r>
          </a:p>
        </p:txBody>
      </p:sp>
      <p:pic>
        <p:nvPicPr>
          <p:cNvPr id="43010" name="Imag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26289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1" name="Imag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63875" y="2362200"/>
            <a:ext cx="2955925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2" name="Imag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19788" y="3048000"/>
            <a:ext cx="3224212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Imag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0" y="1676400"/>
            <a:ext cx="26289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re 1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524000"/>
          </a:xfrm>
        </p:spPr>
        <p:txBody>
          <a:bodyPr/>
          <a:lstStyle/>
          <a:p>
            <a:r>
              <a:rPr lang="fr-FR">
                <a:sym typeface="Wingdings" charset="2"/>
              </a:rPr>
              <a:t> </a:t>
            </a:r>
            <a:r>
              <a:rPr lang="fr-FR"/>
              <a:t>une crise de la géographie</a:t>
            </a:r>
            <a:br>
              <a:rPr lang="fr-FR"/>
            </a:br>
            <a:r>
              <a:rPr lang="fr-FR"/>
              <a:t>(années 1980-1990)</a:t>
            </a:r>
          </a:p>
        </p:txBody>
      </p:sp>
      <p:sp>
        <p:nvSpPr>
          <p:cNvPr id="44034" name="Espace réservé du contenu 2"/>
          <p:cNvSpPr>
            <a:spLocks noGrp="1" noChangeArrowheads="1"/>
          </p:cNvSpPr>
          <p:nvPr>
            <p:ph idx="1"/>
          </p:nvPr>
        </p:nvSpPr>
        <p:spPr>
          <a:xfrm>
            <a:off x="685800" y="2743200"/>
            <a:ext cx="7772400" cy="3352800"/>
          </a:xfrm>
        </p:spPr>
        <p:txBody>
          <a:bodyPr/>
          <a:lstStyle/>
          <a:p>
            <a:pPr>
              <a:buFontTx/>
              <a:buNone/>
            </a:pPr>
            <a:r>
              <a:rPr lang="fr-FR" sz="4000" dirty="0">
                <a:solidFill>
                  <a:srgbClr val="FFFF00"/>
                </a:solidFill>
              </a:rPr>
              <a:t>-&gt; désaccord entre géographes autour de ce qu’est l’identité de la géographie, ses méthodes, sa visée, son utilisation…</a:t>
            </a:r>
          </a:p>
          <a:p>
            <a:pPr algn="ctr">
              <a:buFontTx/>
              <a:buNone/>
            </a:pPr>
            <a:r>
              <a:rPr lang="fr-FR" sz="4000" b="1" dirty="0">
                <a:solidFill>
                  <a:srgbClr val="FFFF00"/>
                </a:solidFill>
              </a:rPr>
              <a:t>MENACE D’ECLATEMENT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0"/>
            <a:ext cx="8928100" cy="1143000"/>
          </a:xfrm>
        </p:spPr>
        <p:txBody>
          <a:bodyPr/>
          <a:lstStyle/>
          <a:p>
            <a:pPr eaLnBrk="1" hangingPunct="1"/>
            <a:r>
              <a:rPr lang="fr-FR" dirty="0"/>
              <a:t>III) La géographie, science sociale</a:t>
            </a:r>
          </a:p>
        </p:txBody>
      </p:sp>
      <p:pic>
        <p:nvPicPr>
          <p:cNvPr id="5" name="Image 4" descr="Jean_Malaurie-FIG_1996_(cropped)_-_Roger_Brune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3200" y="1371600"/>
            <a:ext cx="2146300" cy="28956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71800" y="4267200"/>
            <a:ext cx="17101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Roger Brunet</a:t>
            </a:r>
          </a:p>
        </p:txBody>
      </p:sp>
      <p:pic>
        <p:nvPicPr>
          <p:cNvPr id="8" name="Image 7" descr="GeographieUniverselleBrune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00" y="1143000"/>
            <a:ext cx="3085302" cy="4217988"/>
          </a:xfrm>
          <a:prstGeom prst="rect">
            <a:avLst/>
          </a:prstGeom>
        </p:spPr>
      </p:pic>
      <p:pic>
        <p:nvPicPr>
          <p:cNvPr id="9" name="Image 8" descr="MotsdelaGeographi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4023360"/>
            <a:ext cx="2362200" cy="2834640"/>
          </a:xfrm>
          <a:prstGeom prst="rect">
            <a:avLst/>
          </a:prstGeom>
        </p:spPr>
      </p:pic>
      <p:pic>
        <p:nvPicPr>
          <p:cNvPr id="10" name="Image 9" descr="CarteModed'Emploi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27900" y="4187842"/>
            <a:ext cx="1816100" cy="2670158"/>
          </a:xfrm>
          <a:prstGeom prst="rect">
            <a:avLst/>
          </a:prstGeom>
        </p:spPr>
      </p:pic>
      <p:pic>
        <p:nvPicPr>
          <p:cNvPr id="11" name="Image 10" descr="Map48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19200"/>
            <a:ext cx="2082800" cy="29464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9A23836-432A-5A40-BFA6-468641F49127}"/>
              </a:ext>
            </a:extLst>
          </p:cNvPr>
          <p:cNvSpPr txBox="1"/>
          <p:nvPr/>
        </p:nvSpPr>
        <p:spPr>
          <a:xfrm>
            <a:off x="1691680" y="4706949"/>
            <a:ext cx="614623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3200" b="1" dirty="0">
                <a:solidFill>
                  <a:srgbClr val="FFFF00"/>
                </a:solidFill>
              </a:rPr>
              <a:t>Qu’est-ce que la géographie ? </a:t>
            </a:r>
          </a:p>
          <a:p>
            <a:pPr algn="ctr"/>
            <a:r>
              <a:rPr lang="fr-US" sz="3200" b="1" dirty="0">
                <a:solidFill>
                  <a:srgbClr val="FFFF00"/>
                </a:solidFill>
              </a:rPr>
              <a:t>(en une expression)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0EBAF4-8D19-5E4C-97C7-EF9422440A69}"/>
              </a:ext>
            </a:extLst>
          </p:cNvPr>
          <p:cNvSpPr txBox="1"/>
          <p:nvPr/>
        </p:nvSpPr>
        <p:spPr>
          <a:xfrm>
            <a:off x="2487230" y="6181853"/>
            <a:ext cx="5011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hlinkClick r:id="rId2"/>
              </a:rPr>
              <a:t>www.wooclap.com/</a:t>
            </a:r>
            <a:r>
              <a:rPr lang="fr-FR" b="1" dirty="0"/>
              <a:t>UE11EC4CM2</a:t>
            </a:r>
          </a:p>
          <a:p>
            <a:endParaRPr lang="fr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0C81E47-49DD-72AF-BD71-345F8A6D14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6632"/>
            <a:ext cx="9180635" cy="4284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603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0"/>
            <a:ext cx="8928100" cy="1143000"/>
          </a:xfrm>
        </p:spPr>
        <p:txBody>
          <a:bodyPr/>
          <a:lstStyle/>
          <a:p>
            <a:pPr eaLnBrk="1" hangingPunct="1"/>
            <a:r>
              <a:rPr lang="fr-FR" dirty="0"/>
              <a:t>III) La géographie, science sociale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3875" y="1557338"/>
            <a:ext cx="8605838" cy="4751387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 dirty="0"/>
              <a:t>3.1. L’espace géographique : un produit social</a:t>
            </a:r>
          </a:p>
          <a:p>
            <a:pPr eaLnBrk="1" hangingPunct="1">
              <a:buFontTx/>
              <a:buNone/>
            </a:pPr>
            <a:endParaRPr lang="fr-FR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fr-FR" dirty="0">
                <a:solidFill>
                  <a:srgbClr val="FFFF00"/>
                </a:solidFill>
              </a:rPr>
              <a:t>L’espace géographique n’est pas naturel, il n’est pas le milieu.</a:t>
            </a:r>
          </a:p>
          <a:p>
            <a:pPr eaLnBrk="1" hangingPunct="1">
              <a:buFontTx/>
              <a:buNone/>
            </a:pPr>
            <a:r>
              <a:rPr lang="fr-FR" dirty="0">
                <a:solidFill>
                  <a:srgbClr val="FFFF00"/>
                </a:solidFill>
              </a:rPr>
              <a:t>L’espace est fait d’acteurs et les contraintes naturelles ne sont pas des acteurs. </a:t>
            </a:r>
          </a:p>
          <a:p>
            <a:pPr eaLnBrk="1" hangingPunct="1">
              <a:buFontTx/>
              <a:buNone/>
            </a:pPr>
            <a:endParaRPr lang="fr-FR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fr-FR" dirty="0" err="1">
                <a:solidFill>
                  <a:srgbClr val="FFFF00"/>
                </a:solidFill>
                <a:sym typeface="Wingdings" charset="2"/>
              </a:rPr>
              <a:t></a:t>
            </a:r>
            <a:r>
              <a:rPr lang="fr-FR" dirty="0">
                <a:solidFill>
                  <a:srgbClr val="FFFF00"/>
                </a:solidFill>
                <a:sym typeface="Wingdings" charset="2"/>
              </a:rPr>
              <a:t> </a:t>
            </a:r>
            <a:r>
              <a:rPr lang="fr-FR" b="1" dirty="0">
                <a:solidFill>
                  <a:srgbClr val="FFFF00"/>
                </a:solidFill>
              </a:rPr>
              <a:t>L’espace géographique est donc produit par les sociétés</a:t>
            </a:r>
            <a:r>
              <a:rPr lang="fr-FR" dirty="0">
                <a:solidFill>
                  <a:srgbClr val="FFFF00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7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60648"/>
            <a:ext cx="8686800" cy="5486400"/>
          </a:xfrm>
        </p:spPr>
        <p:txBody>
          <a:bodyPr/>
          <a:lstStyle/>
          <a:p>
            <a:pPr>
              <a:buNone/>
            </a:pPr>
            <a:r>
              <a:rPr lang="fr-FR" b="1" dirty="0">
                <a:solidFill>
                  <a:srgbClr val="FFFF00"/>
                </a:solidFill>
              </a:rPr>
              <a:t>5 forces de construction spatiale </a:t>
            </a:r>
          </a:p>
          <a:p>
            <a:pPr>
              <a:buNone/>
            </a:pPr>
            <a:r>
              <a:rPr lang="fr-FR" dirty="0"/>
              <a:t>(usages de l’espace)</a:t>
            </a:r>
          </a:p>
          <a:p>
            <a:pPr marL="514350" indent="-514350">
              <a:buAutoNum type="arabicPeriod"/>
            </a:pPr>
            <a:r>
              <a:rPr lang="fr-FR" b="1" dirty="0"/>
              <a:t>l’appropriation</a:t>
            </a:r>
          </a:p>
          <a:p>
            <a:pPr marL="514350" indent="-514350">
              <a:buAutoNum type="arabicPeriod"/>
            </a:pPr>
            <a:r>
              <a:rPr lang="fr-FR" b="1" dirty="0"/>
              <a:t>L’exploitation (production)</a:t>
            </a:r>
          </a:p>
          <a:p>
            <a:pPr marL="514350" indent="-514350">
              <a:buAutoNum type="arabicPeriod"/>
            </a:pPr>
            <a:r>
              <a:rPr lang="fr-FR" b="1" dirty="0"/>
              <a:t>La communication</a:t>
            </a:r>
          </a:p>
          <a:p>
            <a:pPr marL="514350" indent="-514350">
              <a:buAutoNum type="arabicPeriod"/>
            </a:pPr>
            <a:r>
              <a:rPr lang="fr-FR" b="1" dirty="0"/>
              <a:t>L’habitation</a:t>
            </a:r>
          </a:p>
          <a:p>
            <a:pPr marL="514350" indent="-514350">
              <a:buAutoNum type="arabicPeriod"/>
            </a:pPr>
            <a:r>
              <a:rPr lang="fr-FR" b="1" dirty="0"/>
              <a:t>La gestion</a:t>
            </a:r>
          </a:p>
          <a:p>
            <a:pPr marL="514350" indent="-514350">
              <a:buAutoNum type="arabicPeriod"/>
            </a:pPr>
            <a:endParaRPr lang="fr-FR" dirty="0"/>
          </a:p>
          <a:p>
            <a:pPr marL="0" indent="0">
              <a:buNone/>
            </a:pPr>
            <a:r>
              <a:rPr lang="fr-FR" b="1" dirty="0"/>
              <a:t>Des</a:t>
            </a:r>
            <a:r>
              <a:rPr lang="fr-FR" b="1" dirty="0">
                <a:solidFill>
                  <a:srgbClr val="FFFF00"/>
                </a:solidFill>
              </a:rPr>
              <a:t> acteurs</a:t>
            </a:r>
            <a:r>
              <a:rPr lang="fr-FR" b="1" dirty="0"/>
              <a:t> divers </a:t>
            </a:r>
            <a:r>
              <a:rPr lang="fr-FR" dirty="0"/>
              <a:t>: </a:t>
            </a:r>
          </a:p>
          <a:p>
            <a:pPr marL="0" indent="0">
              <a:buNone/>
            </a:pPr>
            <a:r>
              <a:rPr lang="fr-FR" b="1" dirty="0"/>
              <a:t>Etat, collectivités, entreprises, groupes, individus…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056" y="908720"/>
            <a:ext cx="8497887" cy="480060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fr-FR" dirty="0">
              <a:solidFill>
                <a:srgbClr val="FFFF00"/>
              </a:solidFill>
            </a:endParaRPr>
          </a:p>
          <a:p>
            <a:pPr eaLnBrk="1" hangingPunct="1">
              <a:buFontTx/>
              <a:buNone/>
            </a:pPr>
            <a:r>
              <a:rPr lang="fr-FR" dirty="0">
                <a:solidFill>
                  <a:srgbClr val="FFFF00"/>
                </a:solidFill>
              </a:rPr>
              <a:t>	</a:t>
            </a:r>
            <a:r>
              <a:rPr lang="fr-FR" dirty="0">
                <a:solidFill>
                  <a:srgbClr val="FFFF00"/>
                </a:solidFill>
                <a:sym typeface="Wingdings" charset="2"/>
              </a:rPr>
              <a:t> la géographie étudie donc l’espace organisé par les sociétés humaines :</a:t>
            </a:r>
          </a:p>
          <a:p>
            <a:pPr marL="11113" indent="-11113" eaLnBrk="1" hangingPunct="1">
              <a:buFontTx/>
              <a:buNone/>
            </a:pPr>
            <a:endParaRPr lang="fr-FR" dirty="0">
              <a:solidFill>
                <a:srgbClr val="FFFF00"/>
              </a:solidFill>
              <a:sym typeface="Wingdings" charset="2"/>
            </a:endParaRPr>
          </a:p>
          <a:p>
            <a:pPr marL="11113" indent="-11113" algn="just" eaLnBrk="1" hangingPunct="1">
              <a:buFontTx/>
              <a:buNone/>
            </a:pPr>
            <a:r>
              <a:rPr lang="fr-FR" dirty="0">
                <a:solidFill>
                  <a:srgbClr val="FFFF00"/>
                </a:solidFill>
                <a:sym typeface="Wingdings" charset="2"/>
              </a:rPr>
              <a:t>c’est</a:t>
            </a:r>
            <a:r>
              <a:rPr lang="fr-FR" dirty="0">
                <a:solidFill>
                  <a:srgbClr val="FFFF00"/>
                </a:solidFill>
              </a:rPr>
              <a:t> une </a:t>
            </a:r>
            <a:r>
              <a:rPr lang="fr-FR" b="1" dirty="0">
                <a:solidFill>
                  <a:srgbClr val="FFFF00"/>
                </a:solidFill>
              </a:rPr>
              <a:t>science de l’Homme </a:t>
            </a:r>
            <a:r>
              <a:rPr lang="fr-FR" dirty="0">
                <a:solidFill>
                  <a:srgbClr val="FFFF00"/>
                </a:solidFill>
              </a:rPr>
              <a:t>(ou science humaine et sociale) avec le souci de comprendre les </a:t>
            </a:r>
            <a:r>
              <a:rPr lang="fr-FR" b="1" dirty="0">
                <a:solidFill>
                  <a:srgbClr val="FFFF00"/>
                </a:solidFill>
              </a:rPr>
              <a:t>dynamiques spatiales à l’</a:t>
            </a:r>
            <a:r>
              <a:rPr lang="fr-FR" b="1" dirty="0" err="1">
                <a:solidFill>
                  <a:srgbClr val="FFFF00"/>
                </a:solidFill>
              </a:rPr>
              <a:t>oeuvre</a:t>
            </a:r>
            <a:endParaRPr lang="fr-FR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457200"/>
            <a:ext cx="3635375" cy="4343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/>
              <a:t>3.2. Les chorèmes et concepts de la géographie de Roger Brunet</a:t>
            </a:r>
          </a:p>
          <a:p>
            <a:pPr eaLnBrk="1" hangingPunct="1">
              <a:buFontTx/>
              <a:buNone/>
            </a:pPr>
            <a:endParaRPr lang="fr-FR"/>
          </a:p>
          <a:p>
            <a:pPr eaLnBrk="1" hangingPunct="1">
              <a:buFontTx/>
              <a:buNone/>
            </a:pPr>
            <a:endParaRPr lang="fr-FR">
              <a:solidFill>
                <a:srgbClr val="FFFF00"/>
              </a:solidFill>
            </a:endParaRPr>
          </a:p>
        </p:txBody>
      </p:sp>
      <p:pic>
        <p:nvPicPr>
          <p:cNvPr id="47106" name="Picture 4" descr="ChorêmBrunetScheibl97Hac1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81438" y="76200"/>
            <a:ext cx="5110162" cy="670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ZoneTexte 1"/>
          <p:cNvSpPr txBox="1">
            <a:spLocks noChangeArrowheads="1"/>
          </p:cNvSpPr>
          <p:nvPr/>
        </p:nvSpPr>
        <p:spPr bwMode="auto">
          <a:xfrm>
            <a:off x="539553" y="4221163"/>
            <a:ext cx="334029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chorèmes</a:t>
            </a:r>
            <a:r>
              <a:rPr lang="fr-FR" dirty="0">
                <a:solidFill>
                  <a:srgbClr val="FFFF00"/>
                </a:solidFill>
              </a:rPr>
              <a:t> : formes élémentaires de l’espace constituant un </a:t>
            </a:r>
            <a:r>
              <a:rPr lang="fr-FR" b="1" dirty="0">
                <a:solidFill>
                  <a:srgbClr val="FFFF00"/>
                </a:solidFill>
              </a:rPr>
              <a:t>alphabet de l’espace 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72287" y="3054414"/>
            <a:ext cx="23575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4 configurations</a:t>
            </a:r>
          </a:p>
        </p:txBody>
      </p:sp>
      <p:cxnSp>
        <p:nvCxnSpPr>
          <p:cNvPr id="7" name="Connecteur droit avec flèche 6"/>
          <p:cNvCxnSpPr/>
          <p:nvPr/>
        </p:nvCxnSpPr>
        <p:spPr bwMode="auto">
          <a:xfrm flipV="1">
            <a:off x="2895600" y="2590800"/>
            <a:ext cx="1524000" cy="685800"/>
          </a:xfrm>
          <a:prstGeom prst="straightConnector1">
            <a:avLst/>
          </a:prstGeom>
          <a:solidFill>
            <a:schemeClr val="accent1"/>
          </a:solidFill>
          <a:ln w="603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4915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49156" name="Picture 6" descr="BrunetBanBleuEuDocPhoto8008150 - copi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9545" y="32603"/>
            <a:ext cx="4403725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7" name="ZoneTexte 1"/>
          <p:cNvSpPr txBox="1">
            <a:spLocks noChangeArrowheads="1"/>
          </p:cNvSpPr>
          <p:nvPr/>
        </p:nvSpPr>
        <p:spPr bwMode="auto">
          <a:xfrm>
            <a:off x="191987" y="6027003"/>
            <a:ext cx="913254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Deux productions de Roger Brunet : lignes de force de l’espace français (1973) et de l’espace européen (1989) </a:t>
            </a:r>
          </a:p>
        </p:txBody>
      </p:sp>
      <p:sp>
        <p:nvSpPr>
          <p:cNvPr id="49158" name="ZoneTexte 2"/>
          <p:cNvSpPr txBox="1">
            <a:spLocks noChangeArrowheads="1"/>
          </p:cNvSpPr>
          <p:nvPr/>
        </p:nvSpPr>
        <p:spPr bwMode="auto">
          <a:xfrm>
            <a:off x="-1404664" y="4235450"/>
            <a:ext cx="1042007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fr-FR" dirty="0"/>
              <a:t>Lignes de force de l’organisation de l’espace européen (à gauche) et du sud-est de la France (à droite)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DD67588-C57C-13AC-E665-E33EF5F473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6" y="57250"/>
            <a:ext cx="4594523" cy="596975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2367" y="1040826"/>
            <a:ext cx="8721635" cy="955159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u="sng" dirty="0"/>
              <a:t>3.3. </a:t>
            </a:r>
            <a:r>
              <a:rPr lang="fr-FR" b="1" u="sng" dirty="0"/>
              <a:t>L’Habiter</a:t>
            </a:r>
            <a:r>
              <a:rPr lang="fr-FR" u="sng" dirty="0"/>
              <a:t>, dimension spatiale de chaque être humain (début XXIème)</a:t>
            </a:r>
            <a:endParaRPr lang="fr-FR" dirty="0">
              <a:solidFill>
                <a:srgbClr val="FFFF00"/>
              </a:solidFill>
            </a:endParaRPr>
          </a:p>
          <a:p>
            <a:pPr>
              <a:buNone/>
            </a:pPr>
            <a:endParaRPr lang="fr-FR" dirty="0">
              <a:highlight>
                <a:srgbClr val="800000"/>
              </a:highlight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827220" y="2576631"/>
            <a:ext cx="21095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srgbClr val="FFC000"/>
                </a:solidFill>
              </a:rPr>
              <a:t>HABITER</a:t>
            </a:r>
          </a:p>
          <a:p>
            <a:pPr algn="ctr"/>
            <a:r>
              <a:rPr lang="fr-FR" dirty="0"/>
              <a:t>« </a:t>
            </a:r>
            <a:r>
              <a:rPr lang="fr-FR" i="1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sociétés à habitants mobiles</a:t>
            </a:r>
            <a:r>
              <a:rPr lang="fr-FR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 </a:t>
            </a:r>
            <a:r>
              <a:rPr lang="fr-FR" dirty="0"/>
              <a:t>»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-213454" y="1988840"/>
            <a:ext cx="33479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b="1" dirty="0">
                <a:solidFill>
                  <a:srgbClr val="FFFF00"/>
                </a:solidFill>
              </a:rPr>
              <a:t>URBANITE</a:t>
            </a:r>
          </a:p>
          <a:p>
            <a:pPr algn="r"/>
            <a:r>
              <a:rPr lang="fr-FR" b="1" dirty="0">
                <a:solidFill>
                  <a:srgbClr val="FFFF00"/>
                </a:solidFill>
              </a:rPr>
              <a:t>URBANISATION</a:t>
            </a:r>
          </a:p>
          <a:p>
            <a:pPr algn="r"/>
            <a:r>
              <a:rPr lang="fr-FR" dirty="0"/>
              <a:t>(triomphe du mode de vie urbain</a:t>
            </a:r>
          </a:p>
          <a:p>
            <a:pPr algn="r"/>
            <a:r>
              <a:rPr lang="fr-FR" dirty="0"/>
              <a:t>jusque dans les campagnes)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761514" y="1988840"/>
            <a:ext cx="227498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MOBILITES</a:t>
            </a:r>
          </a:p>
          <a:p>
            <a:pPr>
              <a:buFontTx/>
              <a:buChar char="-"/>
            </a:pPr>
            <a:r>
              <a:rPr lang="fr-FR" dirty="0"/>
              <a:t>Multiplication</a:t>
            </a:r>
          </a:p>
          <a:p>
            <a:pPr>
              <a:buFontTx/>
              <a:buChar char="-"/>
            </a:pPr>
            <a:r>
              <a:rPr lang="fr-FR" dirty="0"/>
              <a:t>Généralisation</a:t>
            </a:r>
          </a:p>
          <a:p>
            <a:pPr>
              <a:buFontTx/>
              <a:buChar char="-"/>
            </a:pPr>
            <a:r>
              <a:rPr lang="fr-FR" dirty="0"/>
              <a:t>Diversification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2361079" y="5043429"/>
            <a:ext cx="553792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FFFF00"/>
                </a:solidFill>
              </a:rPr>
              <a:t>MONDIALITE</a:t>
            </a:r>
          </a:p>
          <a:p>
            <a:r>
              <a:rPr lang="fr-FR" b="1" dirty="0">
                <a:solidFill>
                  <a:srgbClr val="FFFF00"/>
                </a:solidFill>
              </a:rPr>
              <a:t>MONDIALISATION, GLOBALISATION</a:t>
            </a:r>
          </a:p>
          <a:p>
            <a:r>
              <a:rPr lang="fr-FR" dirty="0"/>
              <a:t>(Monde, dimension unique</a:t>
            </a:r>
          </a:p>
          <a:p>
            <a:r>
              <a:rPr lang="fr-FR" dirty="0"/>
              <a:t>de l’humanité habitante)</a:t>
            </a:r>
          </a:p>
        </p:txBody>
      </p:sp>
      <p:sp>
        <p:nvSpPr>
          <p:cNvPr id="8" name="Triangle isocèle 7"/>
          <p:cNvSpPr/>
          <p:nvPr/>
        </p:nvSpPr>
        <p:spPr>
          <a:xfrm rot="10800000">
            <a:off x="3212913" y="2511442"/>
            <a:ext cx="3256948" cy="2357564"/>
          </a:xfrm>
          <a:prstGeom prst="triangl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/>
          <p:cNvSpPr/>
          <p:nvPr/>
        </p:nvSpPr>
        <p:spPr>
          <a:xfrm>
            <a:off x="3089692" y="1988840"/>
            <a:ext cx="593466" cy="587791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Ellipse 9"/>
          <p:cNvSpPr/>
          <p:nvPr/>
        </p:nvSpPr>
        <p:spPr>
          <a:xfrm>
            <a:off x="6178543" y="1988840"/>
            <a:ext cx="593466" cy="587791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Ellipse 10"/>
          <p:cNvSpPr/>
          <p:nvPr/>
        </p:nvSpPr>
        <p:spPr>
          <a:xfrm>
            <a:off x="4557244" y="4781029"/>
            <a:ext cx="593466" cy="587791"/>
          </a:xfrm>
          <a:prstGeom prst="ellipse">
            <a:avLst/>
          </a:prstGeom>
          <a:noFill/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/>
          <p:cNvSpPr txBox="1"/>
          <p:nvPr/>
        </p:nvSpPr>
        <p:spPr>
          <a:xfrm>
            <a:off x="3235595" y="209806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6341714" y="2098065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3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4698334" y="4858763"/>
            <a:ext cx="301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</a:t>
            </a: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5DB9800F-9675-4D48-BE39-19CD7296B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950" y="31063"/>
            <a:ext cx="8928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pPr eaLnBrk="1" hangingPunct="1"/>
            <a:r>
              <a:rPr lang="fr-FR" kern="0" dirty="0"/>
              <a:t>III) La géographie, science sociale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3513"/>
            <a:ext cx="8928100" cy="1143000"/>
          </a:xfrm>
        </p:spPr>
        <p:txBody>
          <a:bodyPr/>
          <a:lstStyle/>
          <a:p>
            <a:pPr eaLnBrk="1" hangingPunct="1"/>
            <a:r>
              <a:rPr lang="fr-FR" dirty="0"/>
              <a:t>III) La géographie, science sociale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081" y="1052736"/>
            <a:ext cx="8605838" cy="518403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 dirty="0"/>
              <a:t>3.3. L’Habiter, dimension spatiale de chaque être humain (début XXIème)</a:t>
            </a:r>
            <a:endParaRPr lang="fr-FR" dirty="0">
              <a:solidFill>
                <a:srgbClr val="FFFF00"/>
              </a:solidFill>
            </a:endParaRPr>
          </a:p>
          <a:p>
            <a:pPr marL="11113" indent="-11113" algn="just" eaLnBrk="1" hangingPunct="1">
              <a:buFontTx/>
              <a:buNone/>
            </a:pPr>
            <a:r>
              <a:rPr lang="fr-FR" b="1" dirty="0">
                <a:highlight>
                  <a:srgbClr val="800000"/>
                </a:highlight>
              </a:rPr>
              <a:t>« L’habiter »</a:t>
            </a:r>
            <a:r>
              <a:rPr lang="fr-FR" b="1" dirty="0"/>
              <a:t> pour rendre compte d’une </a:t>
            </a:r>
            <a:r>
              <a:rPr lang="fr-FR" b="1" dirty="0">
                <a:highlight>
                  <a:srgbClr val="800000"/>
                </a:highlight>
              </a:rPr>
              <a:t>société « post-sédentaire » </a:t>
            </a:r>
            <a:r>
              <a:rPr lang="fr-FR" b="1" dirty="0" err="1">
                <a:highlight>
                  <a:srgbClr val="800000"/>
                </a:highlight>
              </a:rPr>
              <a:t>hypermobile</a:t>
            </a:r>
            <a:r>
              <a:rPr lang="fr-FR" b="1" dirty="0">
                <a:highlight>
                  <a:srgbClr val="800000"/>
                </a:highlight>
              </a:rPr>
              <a:t> </a:t>
            </a:r>
          </a:p>
          <a:p>
            <a:pPr marL="11113" indent="-11113" algn="just" eaLnBrk="1" hangingPunct="1">
              <a:buFontTx/>
              <a:buNone/>
            </a:pPr>
            <a:r>
              <a:rPr lang="fr-FR" dirty="0">
                <a:solidFill>
                  <a:srgbClr val="FFFF00"/>
                </a:solidFill>
              </a:rPr>
              <a:t>Nous naissons et « </a:t>
            </a:r>
            <a:r>
              <a:rPr lang="fr-FR" b="1" dirty="0">
                <a:solidFill>
                  <a:srgbClr val="FFFF00"/>
                </a:solidFill>
              </a:rPr>
              <a:t>sommes</a:t>
            </a:r>
            <a:r>
              <a:rPr lang="fr-FR" dirty="0">
                <a:solidFill>
                  <a:srgbClr val="FFFF00"/>
                </a:solidFill>
              </a:rPr>
              <a:t> » dans un espace terrestre qui est social.</a:t>
            </a:r>
          </a:p>
          <a:p>
            <a:pPr marL="11113" indent="-11113" algn="just" eaLnBrk="1" hangingPunct="1">
              <a:buFontTx/>
              <a:buNone/>
            </a:pPr>
            <a:r>
              <a:rPr lang="fr-FR" dirty="0">
                <a:solidFill>
                  <a:srgbClr val="FFFF00"/>
                </a:solidFill>
              </a:rPr>
              <a:t> Nous le « </a:t>
            </a:r>
            <a:r>
              <a:rPr lang="fr-FR" b="1" dirty="0">
                <a:solidFill>
                  <a:srgbClr val="FFFF00"/>
                </a:solidFill>
              </a:rPr>
              <a:t>pratiquons</a:t>
            </a:r>
            <a:r>
              <a:rPr lang="fr-FR" dirty="0">
                <a:solidFill>
                  <a:srgbClr val="FFFF00"/>
                </a:solidFill>
              </a:rPr>
              <a:t> » chaque jour en participant à son organisation, en fonction de nos représentations (savoirs), mais aussi en le partageant (</a:t>
            </a:r>
            <a:r>
              <a:rPr lang="fr-FR" b="1" dirty="0">
                <a:solidFill>
                  <a:srgbClr val="FFFF00"/>
                </a:solidFill>
              </a:rPr>
              <a:t>cohabitation</a:t>
            </a:r>
            <a:r>
              <a:rPr lang="fr-FR" dirty="0">
                <a:solidFill>
                  <a:srgbClr val="FFFF00"/>
                </a:solidFill>
              </a:rPr>
              <a:t>).</a:t>
            </a:r>
          </a:p>
          <a:p>
            <a:pPr marL="11113" indent="-11113" algn="r" eaLnBrk="1" hangingPunct="1">
              <a:buFontTx/>
              <a:buNone/>
            </a:pPr>
            <a:r>
              <a:rPr lang="fr-FR" b="1" dirty="0">
                <a:solidFill>
                  <a:srgbClr val="FFFF00"/>
                </a:solidFill>
                <a:sym typeface="Wingdings" pitchFamily="2" charset="2"/>
              </a:rPr>
              <a:t> Nous « l’habitons ».</a:t>
            </a:r>
            <a:endParaRPr lang="fr-FR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270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8" y="1196752"/>
            <a:ext cx="8229600" cy="302433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fr-FR" dirty="0"/>
              <a:t>« </a:t>
            </a:r>
            <a:r>
              <a:rPr lang="fr-FR" i="1" dirty="0"/>
              <a:t>L’habiter place l’espace et ses acteurs à égal niveau […], </a:t>
            </a:r>
            <a:r>
              <a:rPr lang="fr-FR" b="1" i="1" dirty="0">
                <a:solidFill>
                  <a:srgbClr val="FFFF00"/>
                </a:solidFill>
              </a:rPr>
              <a:t>habiter le monde sans le rendre </a:t>
            </a:r>
            <a:r>
              <a:rPr lang="fr-FR" i="1" dirty="0"/>
              <a:t>pour d’autres […] et pour soi-même parmi eux, </a:t>
            </a:r>
            <a:r>
              <a:rPr lang="fr-FR" b="1" i="1" dirty="0">
                <a:solidFill>
                  <a:srgbClr val="FFFF00"/>
                </a:solidFill>
              </a:rPr>
              <a:t>inhabitable</a:t>
            </a:r>
            <a:r>
              <a:rPr lang="fr-FR" i="1" dirty="0">
                <a:solidFill>
                  <a:srgbClr val="FFFF00"/>
                </a:solidFill>
              </a:rPr>
              <a:t>, </a:t>
            </a:r>
            <a:r>
              <a:rPr lang="fr-FR" b="1" i="1" dirty="0">
                <a:solidFill>
                  <a:srgbClr val="FFFF00"/>
                </a:solidFill>
              </a:rPr>
              <a:t>tel est l’enjeu de l’action spatiale contemporaine</a:t>
            </a:r>
            <a:r>
              <a:rPr lang="fr-FR" i="1" dirty="0">
                <a:solidFill>
                  <a:srgbClr val="FFFF00"/>
                </a:solidFill>
              </a:rPr>
              <a:t> </a:t>
            </a:r>
            <a:r>
              <a:rPr lang="fr-FR" dirty="0"/>
              <a:t>» (Lévy, </a:t>
            </a:r>
            <a:r>
              <a:rPr lang="fr-FR" dirty="0" err="1"/>
              <a:t>Lussault</a:t>
            </a:r>
            <a:r>
              <a:rPr lang="fr-FR" dirty="0"/>
              <a:t>, 2013).</a:t>
            </a:r>
          </a:p>
          <a:p>
            <a:pPr>
              <a:buNone/>
            </a:pPr>
            <a:endParaRPr lang="fr-FR" b="1" dirty="0"/>
          </a:p>
          <a:p>
            <a:pPr>
              <a:buNone/>
            </a:pPr>
            <a:endParaRPr lang="fr-FR" dirty="0"/>
          </a:p>
          <a:p>
            <a:pPr>
              <a:buNone/>
            </a:pPr>
            <a:endParaRPr lang="fr-FR" b="1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3ADC04-33FB-B94C-9EA5-D72BD292FCFA}"/>
              </a:ext>
            </a:extLst>
          </p:cNvPr>
          <p:cNvSpPr txBox="1">
            <a:spLocks/>
          </p:cNvSpPr>
          <p:nvPr/>
        </p:nvSpPr>
        <p:spPr bwMode="auto">
          <a:xfrm>
            <a:off x="298386" y="4725144"/>
            <a:ext cx="854722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9pPr>
          </a:lstStyle>
          <a:p>
            <a:r>
              <a:rPr lang="fr-FR" sz="3200" b="1" kern="0" dirty="0">
                <a:sym typeface="Wingdings" pitchFamily="2" charset="2"/>
              </a:rPr>
              <a:t> </a:t>
            </a:r>
            <a:r>
              <a:rPr lang="fr-FR" sz="3200" b="1" kern="0" dirty="0"/>
              <a:t>« </a:t>
            </a:r>
            <a:r>
              <a:rPr lang="fr-FR" sz="3200" b="1" i="1" kern="0" dirty="0">
                <a:solidFill>
                  <a:srgbClr val="FFFF00"/>
                </a:solidFill>
              </a:rPr>
              <a:t>la notion d’habiter, notion centrale de l’ensemble du cycle 3</a:t>
            </a:r>
            <a:r>
              <a:rPr lang="fr-FR" sz="3200" b="1" kern="0" dirty="0">
                <a:solidFill>
                  <a:srgbClr val="FFFF00"/>
                </a:solidFill>
              </a:rPr>
              <a:t> </a:t>
            </a:r>
            <a:r>
              <a:rPr lang="fr-FR" sz="3200" b="1" kern="0" dirty="0"/>
              <a:t>» (et du cycle 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eaLnBrk="1" hangingPunct="1"/>
            <a:r>
              <a:rPr lang="fr-FR"/>
              <a:t>IV) L’enseignement de la géographie (à l’école primaire)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981200"/>
            <a:ext cx="75438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 dirty="0"/>
              <a:t>4.1. Une discipline scolaire tardive </a:t>
            </a:r>
          </a:p>
          <a:p>
            <a:pPr eaLnBrk="1" hangingPunct="1">
              <a:buFontTx/>
              <a:buNone/>
            </a:pPr>
            <a:endParaRPr lang="fr-FR" u="sng" dirty="0"/>
          </a:p>
          <a:p>
            <a:pPr eaLnBrk="1" hangingPunct="1">
              <a:buFontTx/>
              <a:buNone/>
            </a:pPr>
            <a:r>
              <a:rPr lang="fr-FR" dirty="0"/>
              <a:t>surtout à partir de 1870</a:t>
            </a:r>
          </a:p>
          <a:p>
            <a:pPr eaLnBrk="1" hangingPunct="1">
              <a:buFontTx/>
              <a:buNone/>
            </a:pPr>
            <a:endParaRPr lang="fr-FR" dirty="0"/>
          </a:p>
          <a:p>
            <a:pPr eaLnBrk="1" hangingPunct="1">
              <a:buFontTx/>
              <a:buNone/>
            </a:pPr>
            <a:r>
              <a:rPr lang="fr-FR" dirty="0"/>
              <a:t>dont le programme est centré sur la France et ses régions</a:t>
            </a:r>
          </a:p>
          <a:p>
            <a:pPr eaLnBrk="1" hangingPunct="1">
              <a:buFontTx/>
              <a:buNone/>
            </a:pPr>
            <a:r>
              <a:rPr lang="fr-FR" dirty="0"/>
              <a:t>(voir documents photocopiés)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Image 3" descr="GeographieCMMame1907_150_001TM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16632"/>
            <a:ext cx="8382000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7B7C8BC-DB5C-F943-D99B-226E177931DE}"/>
              </a:ext>
            </a:extLst>
          </p:cNvPr>
          <p:cNvSpPr txBox="1"/>
          <p:nvPr/>
        </p:nvSpPr>
        <p:spPr>
          <a:xfrm>
            <a:off x="1187624" y="6069623"/>
            <a:ext cx="7103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Programme de géographie du cours moyen (1882)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19200"/>
          </a:xfrm>
        </p:spPr>
        <p:txBody>
          <a:bodyPr/>
          <a:lstStyle/>
          <a:p>
            <a:pPr algn="l" eaLnBrk="1" hangingPunct="1"/>
            <a:r>
              <a:rPr lang="fr-FR" sz="3600" b="1"/>
              <a:t>I) La géographie qui caractérise les lieux</a:t>
            </a:r>
          </a:p>
        </p:txBody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52736"/>
            <a:ext cx="7772400" cy="12954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 dirty="0"/>
              <a:t>1.1. De l’Antiquité aux Lumières</a:t>
            </a:r>
          </a:p>
          <a:p>
            <a:pPr eaLnBrk="1" hangingPunct="1">
              <a:buFontTx/>
              <a:buNone/>
            </a:pPr>
            <a:r>
              <a:rPr lang="fr-FR" dirty="0"/>
              <a:t>• Les premiers géographes grecs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fr-FR" sz="2800" b="1" dirty="0"/>
              <a:t>L’exploration du monde </a:t>
            </a:r>
            <a:r>
              <a:rPr lang="fr-FR" sz="2800" dirty="0"/>
              <a:t>: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fr-FR" sz="2800" dirty="0">
                <a:latin typeface="Times New Roman" charset="0"/>
              </a:rPr>
              <a:t>« </a:t>
            </a:r>
            <a:r>
              <a:rPr lang="fr-FR" sz="2800" i="1" dirty="0">
                <a:solidFill>
                  <a:srgbClr val="FFFF00"/>
                </a:solidFill>
                <a:latin typeface="Times New Roman" charset="0"/>
              </a:rPr>
              <a:t>Les Celtes ont une passion pour les bijoux. Ils aiment se couvrir d’or ; ils portent des colliers autour du cou et des cercles d’or aux bras et aux poignets […] Les Gaulois sont passionnés par la guerre, ils se mettent vite en colère et aiment se battre. Si on les excite, ils se ruent tous ensemble à la bataille, sans se cacher et sans regarder à droite ni à gauche. Ils sont simples et très irréfléchis, vantards, barbares et sauvages.</a:t>
            </a:r>
            <a:r>
              <a:rPr lang="fr-FR" sz="2800" dirty="0">
                <a:solidFill>
                  <a:srgbClr val="FFFF00"/>
                </a:solidFill>
                <a:latin typeface="Times New Roman" charset="0"/>
              </a:rPr>
              <a:t> </a:t>
            </a:r>
            <a:r>
              <a:rPr lang="fr-FR" sz="2800" dirty="0">
                <a:latin typeface="Times New Roman" charset="0"/>
              </a:rPr>
              <a:t>»</a:t>
            </a:r>
          </a:p>
          <a:p>
            <a:pPr algn="just" eaLnBrk="1" hangingPunct="1">
              <a:lnSpc>
                <a:spcPct val="90000"/>
              </a:lnSpc>
              <a:buFontTx/>
              <a:buNone/>
            </a:pPr>
            <a:r>
              <a:rPr lang="fr-FR" sz="2400" dirty="0">
                <a:latin typeface="Times New Roman" charset="0"/>
              </a:rPr>
              <a:t>D’après Strabon (60 av. J.-C. – 20 </a:t>
            </a:r>
            <a:r>
              <a:rPr lang="fr-FR" sz="2400" dirty="0" err="1">
                <a:latin typeface="Times New Roman" charset="0"/>
              </a:rPr>
              <a:t>ap</a:t>
            </a:r>
            <a:r>
              <a:rPr lang="fr-FR" sz="2400" dirty="0">
                <a:latin typeface="Times New Roman" charset="0"/>
              </a:rPr>
              <a:t>. J.-C.), géographe grec.</a:t>
            </a:r>
          </a:p>
          <a:p>
            <a:pPr eaLnBrk="1" hangingPunct="1">
              <a:buFontTx/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EE1693-742B-C103-19B6-2699D40D1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US" dirty="0"/>
              <a:t>QUESTION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F345249-EDC5-1B1E-711F-D5BF5F02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2276872"/>
            <a:ext cx="8134672" cy="3819128"/>
          </a:xfrm>
        </p:spPr>
        <p:txBody>
          <a:bodyPr/>
          <a:lstStyle/>
          <a:p>
            <a:pPr marL="0" indent="0" algn="just">
              <a:buNone/>
            </a:pPr>
            <a:r>
              <a:rPr lang="fr-US" b="1" dirty="0"/>
              <a:t>Comparez le programme de géographie du cours moyen en 1882 et celui de 2020</a:t>
            </a:r>
          </a:p>
          <a:p>
            <a:pPr marL="0" indent="0">
              <a:buNone/>
            </a:pPr>
            <a:r>
              <a:rPr lang="fr-US" b="1" dirty="0"/>
              <a:t>(voir PHOTOCOPIES) : </a:t>
            </a:r>
          </a:p>
          <a:p>
            <a:pPr marL="0" indent="0">
              <a:buNone/>
            </a:pPr>
            <a:r>
              <a:rPr lang="fr-US" b="1" dirty="0"/>
              <a:t>quelles remarques pouvez-vous faire ?</a:t>
            </a:r>
          </a:p>
        </p:txBody>
      </p:sp>
    </p:spTree>
    <p:extLst>
      <p:ext uri="{BB962C8B-B14F-4D97-AF65-F5344CB8AC3E}">
        <p14:creationId xmlns:p14="http://schemas.microsoft.com/office/powerpoint/2010/main" val="3152208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179388" y="6167438"/>
            <a:ext cx="87852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1800" dirty="0"/>
              <a:t>Albert </a:t>
            </a:r>
            <a:r>
              <a:rPr lang="fr-FR" sz="1800" dirty="0" err="1"/>
              <a:t>Bettannier</a:t>
            </a:r>
            <a:r>
              <a:rPr lang="fr-FR" sz="1800" dirty="0"/>
              <a:t>,</a:t>
            </a:r>
            <a:r>
              <a:rPr lang="fr-FR" sz="1800" u="sng" dirty="0"/>
              <a:t> La tâche noire</a:t>
            </a:r>
            <a:r>
              <a:rPr lang="fr-FR" sz="1800" dirty="0"/>
              <a:t>, v. 1887, huile sur toile, 110 x 150 cm, Deutsches </a:t>
            </a:r>
            <a:r>
              <a:rPr lang="fr-FR" sz="1800" dirty="0" err="1"/>
              <a:t>Historisches</a:t>
            </a:r>
            <a:r>
              <a:rPr lang="fr-FR" sz="1800" dirty="0"/>
              <a:t> Museum, Berlin.</a:t>
            </a:r>
          </a:p>
        </p:txBody>
      </p:sp>
      <p:pic>
        <p:nvPicPr>
          <p:cNvPr id="55298" name="Image 3" descr="Une image contenant bâtiment, intérieur, personne, table&#10;&#10;Description générée automatiquemen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" y="79375"/>
            <a:ext cx="817245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GeographieCMMame1907_150_001.jpg">
            <a:extLst>
              <a:ext uri="{FF2B5EF4-FFF2-40B4-BE49-F238E27FC236}">
                <a16:creationId xmlns:a16="http://schemas.microsoft.com/office/drawing/2014/main" id="{CDBEF845-80CF-6A1F-703B-2DC7150410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973" y="1036473"/>
            <a:ext cx="3854627" cy="4785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1" descr="GeographieCEPBel1905_150_003Total.jpg">
            <a:extLst>
              <a:ext uri="{FF2B5EF4-FFF2-40B4-BE49-F238E27FC236}">
                <a16:creationId xmlns:a16="http://schemas.microsoft.com/office/drawing/2014/main" id="{05B9352F-8F69-770F-1542-18CF79B50E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11600" y="3148"/>
            <a:ext cx="523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cteur droit 2">
            <a:extLst>
              <a:ext uri="{FF2B5EF4-FFF2-40B4-BE49-F238E27FC236}">
                <a16:creationId xmlns:a16="http://schemas.microsoft.com/office/drawing/2014/main" id="{8C9EC07A-2D42-B030-B169-F54E70747C2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83113" y="2639986"/>
            <a:ext cx="12969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E565356A-97A8-C6B4-7728-3789EFAED15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83113" y="5087911"/>
            <a:ext cx="12969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F2024651-7490-B6C0-0934-61FA93F557A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583113" y="5808636"/>
            <a:ext cx="12969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C3CB2F40-418A-3C4C-D97A-3EC41A5791F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75500" y="3144811"/>
            <a:ext cx="12969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B99B7CB5-C51F-33FF-C7A7-1ED2BEB67E8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75500" y="4368773"/>
            <a:ext cx="12969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8" descr="m061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3020" y="190199"/>
            <a:ext cx="3206024" cy="1055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9" descr="m061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39700" y="1349953"/>
            <a:ext cx="3206024" cy="95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10" descr="m06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552" y="2434371"/>
            <a:ext cx="3548953" cy="443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Image 10" descr="CarteVidalRelief72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28917" y="3320"/>
            <a:ext cx="3974112" cy="342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Image 11" descr="CarteVidalChemindeFer36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923441" y="3425333"/>
            <a:ext cx="4185063" cy="342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7" name="ZoneTexte 1"/>
          <p:cNvSpPr txBox="1">
            <a:spLocks noChangeArrowheads="1"/>
          </p:cNvSpPr>
          <p:nvPr/>
        </p:nvSpPr>
        <p:spPr bwMode="auto">
          <a:xfrm>
            <a:off x="3563888" y="195046"/>
            <a:ext cx="17018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dirty="0"/>
              <a:t>Cartes scolaires produites par Vidal de la Blache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9144000" cy="1143000"/>
          </a:xfrm>
        </p:spPr>
        <p:txBody>
          <a:bodyPr/>
          <a:lstStyle/>
          <a:p>
            <a:pPr eaLnBrk="1" hangingPunct="1"/>
            <a:r>
              <a:rPr lang="fr-FR"/>
              <a:t>IV) L’enseignement de la géographie (à l’école primaire)</a:t>
            </a:r>
          </a:p>
        </p:txBody>
      </p:sp>
      <p:sp>
        <p:nvSpPr>
          <p:cNvPr id="573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349500"/>
            <a:ext cx="8675688" cy="407352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/>
              <a:t>4.2. L’évolution des programmes de géographie au cycle 3 (CM) depuis 1985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Image 1" descr="GeographieCMProgrammes1985EcolePrimair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52513"/>
            <a:ext cx="9144000" cy="385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4" name="ZoneTexte 2"/>
          <p:cNvSpPr txBox="1">
            <a:spLocks noChangeArrowheads="1"/>
          </p:cNvSpPr>
          <p:nvPr/>
        </p:nvSpPr>
        <p:spPr bwMode="auto">
          <a:xfrm>
            <a:off x="-6350" y="20638"/>
            <a:ext cx="91440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800"/>
              <a:t>Les programmes de géographie </a:t>
            </a:r>
            <a:r>
              <a:rPr lang="fr-FR" sz="2800">
                <a:solidFill>
                  <a:srgbClr val="FFFF00"/>
                </a:solidFill>
              </a:rPr>
              <a:t>en 1985 </a:t>
            </a:r>
            <a:r>
              <a:rPr lang="fr-FR" sz="2800"/>
              <a:t>au cours moyen (CM1-CM2)</a:t>
            </a:r>
          </a:p>
        </p:txBody>
      </p:sp>
      <p:sp>
        <p:nvSpPr>
          <p:cNvPr id="59396" name="ZoneTexte 5"/>
          <p:cNvSpPr txBox="1">
            <a:spLocks noChangeArrowheads="1"/>
          </p:cNvSpPr>
          <p:nvPr/>
        </p:nvSpPr>
        <p:spPr bwMode="auto">
          <a:xfrm>
            <a:off x="1619250" y="4868863"/>
            <a:ext cx="7372350" cy="1939925"/>
          </a:xfrm>
          <a:prstGeom prst="rect">
            <a:avLst/>
          </a:prstGeom>
          <a:noFill/>
          <a:ln>
            <a:noFill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- tableau planétaire et politique, </a:t>
            </a:r>
          </a:p>
          <a:p>
            <a:r>
              <a:rPr lang="fr-FR">
                <a:solidFill>
                  <a:srgbClr val="FFFF00"/>
                </a:solidFill>
              </a:rPr>
              <a:t>- milieux définis par le relief et le mode d’occupation à travers le paysage, </a:t>
            </a:r>
          </a:p>
          <a:p>
            <a:pPr>
              <a:buFontTx/>
              <a:buChar char="-"/>
            </a:pPr>
            <a:r>
              <a:rPr lang="fr-FR">
                <a:solidFill>
                  <a:srgbClr val="FFFF00"/>
                </a:solidFill>
              </a:rPr>
              <a:t>activités, aménagements</a:t>
            </a:r>
          </a:p>
          <a:p>
            <a:pPr>
              <a:buFontTx/>
              <a:buChar char="-"/>
            </a:pPr>
            <a:r>
              <a:rPr lang="fr-FR">
                <a:solidFill>
                  <a:srgbClr val="FFFF00"/>
                </a:solidFill>
              </a:rPr>
              <a:t>France dans le monde (géopolitique)</a:t>
            </a:r>
          </a:p>
        </p:txBody>
      </p:sp>
      <p:sp>
        <p:nvSpPr>
          <p:cNvPr id="2" name="ZoneTexte 1"/>
          <p:cNvSpPr txBox="1">
            <a:spLocks noChangeArrowheads="1"/>
          </p:cNvSpPr>
          <p:nvPr/>
        </p:nvSpPr>
        <p:spPr bwMode="auto">
          <a:xfrm>
            <a:off x="152400" y="4981575"/>
            <a:ext cx="12969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ORDRE</a:t>
            </a:r>
          </a:p>
        </p:txBody>
      </p:sp>
      <p:cxnSp>
        <p:nvCxnSpPr>
          <p:cNvPr id="59397" name="Connecteur droit 5"/>
          <p:cNvCxnSpPr>
            <a:cxnSpLocks noChangeShapeType="1"/>
          </p:cNvCxnSpPr>
          <p:nvPr/>
        </p:nvCxnSpPr>
        <p:spPr bwMode="auto">
          <a:xfrm>
            <a:off x="152400" y="1844675"/>
            <a:ext cx="12954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9398" name="Connecteur droit 6"/>
          <p:cNvCxnSpPr>
            <a:cxnSpLocks noChangeShapeType="1"/>
          </p:cNvCxnSpPr>
          <p:nvPr/>
        </p:nvCxnSpPr>
        <p:spPr bwMode="auto">
          <a:xfrm>
            <a:off x="250825" y="2708275"/>
            <a:ext cx="12969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9399" name="Connecteur droit 7"/>
          <p:cNvCxnSpPr>
            <a:cxnSpLocks noChangeShapeType="1"/>
          </p:cNvCxnSpPr>
          <p:nvPr/>
        </p:nvCxnSpPr>
        <p:spPr bwMode="auto">
          <a:xfrm>
            <a:off x="250825" y="3284538"/>
            <a:ext cx="1296988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59400" name="Connecteur droit 8"/>
          <p:cNvCxnSpPr>
            <a:cxnSpLocks noChangeShapeType="1"/>
          </p:cNvCxnSpPr>
          <p:nvPr/>
        </p:nvCxnSpPr>
        <p:spPr bwMode="auto">
          <a:xfrm>
            <a:off x="179388" y="4581525"/>
            <a:ext cx="1296987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</p:spPr>
      </p:cxn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ZoneTexte 2"/>
          <p:cNvSpPr txBox="1">
            <a:spLocks noChangeArrowheads="1"/>
          </p:cNvSpPr>
          <p:nvPr/>
        </p:nvSpPr>
        <p:spPr bwMode="auto">
          <a:xfrm>
            <a:off x="101600" y="58738"/>
            <a:ext cx="35052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800"/>
              <a:t>Les programmes de géographie en </a:t>
            </a:r>
            <a:r>
              <a:rPr lang="fr-FR" sz="2800">
                <a:solidFill>
                  <a:srgbClr val="FFFF00"/>
                </a:solidFill>
              </a:rPr>
              <a:t>1995</a:t>
            </a:r>
            <a:r>
              <a:rPr lang="fr-FR" sz="2800"/>
              <a:t> </a:t>
            </a:r>
          </a:p>
          <a:p>
            <a:r>
              <a:rPr lang="fr-FR" sz="2800"/>
              <a:t>au cycle 3 (CE2-CM)</a:t>
            </a:r>
          </a:p>
        </p:txBody>
      </p:sp>
      <p:sp>
        <p:nvSpPr>
          <p:cNvPr id="60418" name="ZoneTexte 5"/>
          <p:cNvSpPr txBox="1">
            <a:spLocks noChangeArrowheads="1"/>
          </p:cNvSpPr>
          <p:nvPr/>
        </p:nvSpPr>
        <p:spPr bwMode="auto">
          <a:xfrm>
            <a:off x="0" y="2205038"/>
            <a:ext cx="421163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- Echelles (monde, Europe, France, région…), </a:t>
            </a:r>
          </a:p>
          <a:p>
            <a:r>
              <a:rPr lang="fr-FR">
                <a:solidFill>
                  <a:srgbClr val="FFFF00"/>
                </a:solidFill>
              </a:rPr>
              <a:t>- D’abord éléments physiques avant les éléments humains</a:t>
            </a:r>
          </a:p>
          <a:p>
            <a:r>
              <a:rPr lang="fr-FR">
                <a:solidFill>
                  <a:srgbClr val="FFFF00"/>
                </a:solidFill>
              </a:rPr>
              <a:t>- Paysages-milieux définis par le relief et le mode d’occupation,</a:t>
            </a:r>
          </a:p>
          <a:p>
            <a:r>
              <a:rPr lang="fr-FR">
                <a:solidFill>
                  <a:srgbClr val="FFFF00"/>
                </a:solidFill>
              </a:rPr>
              <a:t>- Travail (aménagements, activités productives), </a:t>
            </a:r>
          </a:p>
          <a:p>
            <a:r>
              <a:rPr lang="fr-FR">
                <a:solidFill>
                  <a:srgbClr val="FFFF00"/>
                </a:solidFill>
              </a:rPr>
              <a:t>- Diversités régionales</a:t>
            </a:r>
          </a:p>
          <a:p>
            <a:r>
              <a:rPr lang="fr-FR">
                <a:solidFill>
                  <a:srgbClr val="FFFF00"/>
                </a:solidFill>
              </a:rPr>
              <a:t>- France/Europe/monde</a:t>
            </a:r>
          </a:p>
        </p:txBody>
      </p:sp>
      <p:pic>
        <p:nvPicPr>
          <p:cNvPr id="60419" name="Image 8" descr="GeographieC3Programmes1995EcolePrimaire1 copi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03688" y="44450"/>
            <a:ext cx="5018087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0" name="ZoneTexte 4"/>
          <p:cNvSpPr txBox="1">
            <a:spLocks noChangeArrowheads="1"/>
          </p:cNvSpPr>
          <p:nvPr/>
        </p:nvSpPr>
        <p:spPr bwMode="auto">
          <a:xfrm>
            <a:off x="100013" y="1704975"/>
            <a:ext cx="12969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ORDRE</a:t>
            </a:r>
          </a:p>
        </p:txBody>
      </p:sp>
      <p:sp>
        <p:nvSpPr>
          <p:cNvPr id="60421" name="Rectangle 1"/>
          <p:cNvSpPr>
            <a:spLocks noChangeArrowheads="1"/>
          </p:cNvSpPr>
          <p:nvPr/>
        </p:nvSpPr>
        <p:spPr bwMode="auto">
          <a:xfrm>
            <a:off x="5867400" y="44450"/>
            <a:ext cx="1584325" cy="25717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22" name="Rectangle 6"/>
          <p:cNvSpPr>
            <a:spLocks noChangeArrowheads="1"/>
          </p:cNvSpPr>
          <p:nvPr/>
        </p:nvSpPr>
        <p:spPr bwMode="auto">
          <a:xfrm>
            <a:off x="5843588" y="2349500"/>
            <a:ext cx="1582737" cy="255588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23" name="Rectangle 7"/>
          <p:cNvSpPr>
            <a:spLocks noChangeArrowheads="1"/>
          </p:cNvSpPr>
          <p:nvPr/>
        </p:nvSpPr>
        <p:spPr bwMode="auto">
          <a:xfrm>
            <a:off x="4765675" y="3224213"/>
            <a:ext cx="3694113" cy="25717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24" name="Rectangle 8"/>
          <p:cNvSpPr>
            <a:spLocks noChangeArrowheads="1"/>
          </p:cNvSpPr>
          <p:nvPr/>
        </p:nvSpPr>
        <p:spPr bwMode="auto">
          <a:xfrm>
            <a:off x="4932363" y="4338638"/>
            <a:ext cx="3494087" cy="25717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25" name="Rectangle 9"/>
          <p:cNvSpPr>
            <a:spLocks noChangeArrowheads="1"/>
          </p:cNvSpPr>
          <p:nvPr/>
        </p:nvSpPr>
        <p:spPr bwMode="auto">
          <a:xfrm>
            <a:off x="5843588" y="5084763"/>
            <a:ext cx="1465262" cy="257175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0426" name="Rectangle 10"/>
          <p:cNvSpPr>
            <a:spLocks noChangeArrowheads="1"/>
          </p:cNvSpPr>
          <p:nvPr/>
        </p:nvSpPr>
        <p:spPr bwMode="auto">
          <a:xfrm>
            <a:off x="5453063" y="5859463"/>
            <a:ext cx="2214562" cy="255587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ZoneTexte 2"/>
          <p:cNvSpPr txBox="1">
            <a:spLocks noChangeArrowheads="1"/>
          </p:cNvSpPr>
          <p:nvPr/>
        </p:nvSpPr>
        <p:spPr bwMode="auto">
          <a:xfrm>
            <a:off x="0" y="-100013"/>
            <a:ext cx="3124200" cy="18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800"/>
              <a:t>Les programmes de géographie </a:t>
            </a:r>
            <a:r>
              <a:rPr lang="fr-FR" sz="2800">
                <a:solidFill>
                  <a:srgbClr val="FFFF00"/>
                </a:solidFill>
              </a:rPr>
              <a:t>en 2002 </a:t>
            </a:r>
            <a:r>
              <a:rPr lang="fr-FR" sz="2800"/>
              <a:t>au cycle 3 (CE2-CM)</a:t>
            </a:r>
          </a:p>
        </p:txBody>
      </p:sp>
      <p:sp>
        <p:nvSpPr>
          <p:cNvPr id="61442" name="ZoneTexte 5"/>
          <p:cNvSpPr txBox="1">
            <a:spLocks noChangeArrowheads="1"/>
          </p:cNvSpPr>
          <p:nvPr/>
        </p:nvSpPr>
        <p:spPr bwMode="auto">
          <a:xfrm>
            <a:off x="0" y="2205038"/>
            <a:ext cx="2971800" cy="469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300">
                <a:solidFill>
                  <a:srgbClr val="FFFF00"/>
                </a:solidFill>
              </a:rPr>
              <a:t>- « centrés sur la France avec 3 entrées : le monde, l’Europe, la France » </a:t>
            </a:r>
          </a:p>
          <a:p>
            <a:endParaRPr lang="fr-FR" sz="2300">
              <a:solidFill>
                <a:srgbClr val="FFFF00"/>
              </a:solidFill>
            </a:endParaRPr>
          </a:p>
          <a:p>
            <a:r>
              <a:rPr lang="fr-FR" sz="2300">
                <a:solidFill>
                  <a:srgbClr val="FFFF00"/>
                </a:solidFill>
              </a:rPr>
              <a:t>- d’abord la présence humaine avant les éléments physiques</a:t>
            </a:r>
          </a:p>
          <a:p>
            <a:endParaRPr lang="fr-FR" sz="2300">
              <a:solidFill>
                <a:srgbClr val="FFFF00"/>
              </a:solidFill>
            </a:endParaRPr>
          </a:p>
          <a:p>
            <a:r>
              <a:rPr lang="fr-FR" sz="2300">
                <a:solidFill>
                  <a:srgbClr val="FFFF00"/>
                </a:solidFill>
              </a:rPr>
              <a:t>- nouvelles notions : « genres de vie », « réseaux », « facteurs »</a:t>
            </a:r>
          </a:p>
        </p:txBody>
      </p:sp>
      <p:pic>
        <p:nvPicPr>
          <p:cNvPr id="61443" name="Image 4" descr="GeographieC3Programmes20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7025" y="0"/>
            <a:ext cx="62769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ZoneTexte 4"/>
          <p:cNvSpPr txBox="1">
            <a:spLocks noChangeArrowheads="1"/>
          </p:cNvSpPr>
          <p:nvPr/>
        </p:nvSpPr>
        <p:spPr bwMode="auto">
          <a:xfrm>
            <a:off x="0" y="1700213"/>
            <a:ext cx="1296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ORDRE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ZoneTexte 2"/>
          <p:cNvSpPr txBox="1">
            <a:spLocks noChangeArrowheads="1"/>
          </p:cNvSpPr>
          <p:nvPr/>
        </p:nvSpPr>
        <p:spPr bwMode="auto">
          <a:xfrm>
            <a:off x="0" y="0"/>
            <a:ext cx="3124200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800"/>
              <a:t>Les programmes de géographie </a:t>
            </a:r>
            <a:r>
              <a:rPr lang="fr-FR" sz="2800">
                <a:solidFill>
                  <a:srgbClr val="FFFF00"/>
                </a:solidFill>
              </a:rPr>
              <a:t>en 2008</a:t>
            </a:r>
            <a:r>
              <a:rPr lang="fr-FR" sz="2800"/>
              <a:t> au cycle 3 </a:t>
            </a:r>
            <a:r>
              <a:rPr lang="fr-FR"/>
              <a:t>(CE2-CM)</a:t>
            </a:r>
          </a:p>
        </p:txBody>
      </p:sp>
      <p:sp>
        <p:nvSpPr>
          <p:cNvPr id="62466" name="ZoneTexte 5"/>
          <p:cNvSpPr txBox="1">
            <a:spLocks noChangeArrowheads="1"/>
          </p:cNvSpPr>
          <p:nvPr/>
        </p:nvSpPr>
        <p:spPr bwMode="auto">
          <a:xfrm>
            <a:off x="0" y="2205038"/>
            <a:ext cx="29718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>
                <a:solidFill>
                  <a:srgbClr val="FFFF00"/>
                </a:solidFill>
              </a:rPr>
              <a:t>Nouveautés :</a:t>
            </a:r>
          </a:p>
          <a:p>
            <a:pPr>
              <a:buFontTx/>
              <a:buChar char="-"/>
            </a:pPr>
            <a:r>
              <a:rPr lang="fr-FR">
                <a:solidFill>
                  <a:srgbClr val="FFFF00"/>
                </a:solidFill>
              </a:rPr>
              <a:t> partir du local</a:t>
            </a:r>
          </a:p>
          <a:p>
            <a:pPr>
              <a:buFontTx/>
              <a:buChar char="-"/>
            </a:pPr>
            <a:endParaRPr lang="fr-FR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fr-FR">
                <a:solidFill>
                  <a:srgbClr val="FFFF00"/>
                </a:solidFill>
              </a:rPr>
              <a:t> la France, échelle de référence (/local, /régional,/Europe, /monde)</a:t>
            </a:r>
          </a:p>
          <a:p>
            <a:pPr>
              <a:buFontTx/>
              <a:buChar char="-"/>
            </a:pPr>
            <a:endParaRPr lang="fr-FR">
              <a:solidFill>
                <a:srgbClr val="FFFF00"/>
              </a:solidFill>
            </a:endParaRPr>
          </a:p>
          <a:p>
            <a:pPr>
              <a:buFontTx/>
              <a:buChar char="-"/>
            </a:pPr>
            <a:r>
              <a:rPr lang="fr-FR">
                <a:solidFill>
                  <a:srgbClr val="FFFF00"/>
                </a:solidFill>
              </a:rPr>
              <a:t> apparition de verbes d’action « se déplacer », « produire »</a:t>
            </a:r>
          </a:p>
        </p:txBody>
      </p:sp>
      <p:pic>
        <p:nvPicPr>
          <p:cNvPr id="62467" name="Image 6" descr="GeographieC3Programmes2008DARCOS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67038" y="152400"/>
            <a:ext cx="6176962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8" name="ZoneTexte 4"/>
          <p:cNvSpPr txBox="1">
            <a:spLocks noChangeArrowheads="1"/>
          </p:cNvSpPr>
          <p:nvPr/>
        </p:nvSpPr>
        <p:spPr bwMode="auto">
          <a:xfrm>
            <a:off x="0" y="1754188"/>
            <a:ext cx="12969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ORDRE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ZoneTexte 2"/>
          <p:cNvSpPr txBox="1">
            <a:spLocks noChangeArrowheads="1"/>
          </p:cNvSpPr>
          <p:nvPr/>
        </p:nvSpPr>
        <p:spPr bwMode="auto">
          <a:xfrm>
            <a:off x="0" y="0"/>
            <a:ext cx="9296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sz="2800" dirty="0"/>
              <a:t>Les programmes de géographie </a:t>
            </a:r>
            <a:r>
              <a:rPr lang="fr-FR" sz="2800" dirty="0">
                <a:solidFill>
                  <a:srgbClr val="FFFF00"/>
                </a:solidFill>
              </a:rPr>
              <a:t>en 2020 </a:t>
            </a:r>
            <a:r>
              <a:rPr lang="fr-FR" sz="2800" dirty="0"/>
              <a:t>au cycle 3 (CM)</a:t>
            </a:r>
          </a:p>
        </p:txBody>
      </p:sp>
      <p:sp>
        <p:nvSpPr>
          <p:cNvPr id="63490" name="ZoneTexte 5"/>
          <p:cNvSpPr txBox="1">
            <a:spLocks noChangeArrowheads="1"/>
          </p:cNvSpPr>
          <p:nvPr/>
        </p:nvSpPr>
        <p:spPr bwMode="auto">
          <a:xfrm>
            <a:off x="0" y="5271939"/>
            <a:ext cx="92964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buFontTx/>
              <a:buChar char="-"/>
            </a:pPr>
            <a:r>
              <a:rPr lang="fr-FR" dirty="0">
                <a:solidFill>
                  <a:srgbClr val="FFFF00"/>
                </a:solidFill>
              </a:rPr>
              <a:t> </a:t>
            </a:r>
            <a:r>
              <a:rPr lang="fr-FR" dirty="0">
                <a:solidFill>
                  <a:srgbClr val="FFC000"/>
                </a:solidFill>
              </a:rPr>
              <a:t>partir du local</a:t>
            </a:r>
            <a:r>
              <a:rPr lang="fr-FR" dirty="0">
                <a:solidFill>
                  <a:srgbClr val="FFFF00"/>
                </a:solidFill>
              </a:rPr>
              <a:t>, identifier les </a:t>
            </a:r>
            <a:r>
              <a:rPr lang="fr-FR" dirty="0">
                <a:solidFill>
                  <a:srgbClr val="FFC000"/>
                </a:solidFill>
              </a:rPr>
              <a:t>usages spatiaux</a:t>
            </a:r>
            <a:r>
              <a:rPr lang="fr-FR" dirty="0">
                <a:solidFill>
                  <a:srgbClr val="FFFF00"/>
                </a:solidFill>
              </a:rPr>
              <a:t>, intégrer les </a:t>
            </a:r>
            <a:r>
              <a:rPr lang="fr-FR" altLang="ja-JP" dirty="0">
                <a:solidFill>
                  <a:srgbClr val="FFFF00"/>
                </a:solidFill>
              </a:rPr>
              <a:t>mobilités</a:t>
            </a:r>
          </a:p>
          <a:p>
            <a:pPr>
              <a:buFontTx/>
              <a:buChar char="-"/>
            </a:pPr>
            <a:r>
              <a:rPr lang="fr-FR" dirty="0">
                <a:solidFill>
                  <a:srgbClr val="FFFF00"/>
                </a:solidFill>
              </a:rPr>
              <a:t> une démarche d’</a:t>
            </a:r>
            <a:r>
              <a:rPr lang="fr-FR" dirty="0">
                <a:solidFill>
                  <a:srgbClr val="FFC000"/>
                </a:solidFill>
              </a:rPr>
              <a:t>exploration</a:t>
            </a:r>
            <a:r>
              <a:rPr lang="fr-FR" dirty="0">
                <a:solidFill>
                  <a:srgbClr val="FFFF00"/>
                </a:solidFill>
              </a:rPr>
              <a:t> et d’</a:t>
            </a:r>
            <a:r>
              <a:rPr lang="fr-FR" dirty="0">
                <a:solidFill>
                  <a:srgbClr val="FFC000"/>
                </a:solidFill>
              </a:rPr>
              <a:t>études de cas </a:t>
            </a:r>
            <a:r>
              <a:rPr lang="fr-FR" dirty="0">
                <a:solidFill>
                  <a:srgbClr val="FFFF00"/>
                </a:solidFill>
              </a:rPr>
              <a:t>(du subjectif à l’objectif, du proche au lointain) </a:t>
            </a:r>
            <a:r>
              <a:rPr lang="fr-FR" dirty="0">
                <a:solidFill>
                  <a:srgbClr val="FFC000"/>
                </a:solidFill>
              </a:rPr>
              <a:t>avec verbes d’action </a:t>
            </a:r>
            <a:r>
              <a:rPr lang="fr-FR" dirty="0">
                <a:solidFill>
                  <a:srgbClr val="FFFF00"/>
                </a:solidFill>
              </a:rPr>
              <a:t>: habiter, consommer, se déplacer, communiquer, mieux habiter </a:t>
            </a:r>
            <a:r>
              <a:rPr lang="fr-FR" sz="2000" i="1" dirty="0">
                <a:solidFill>
                  <a:srgbClr val="FFFF00"/>
                </a:solidFill>
              </a:rPr>
              <a:t>(prospective)</a:t>
            </a:r>
          </a:p>
        </p:txBody>
      </p:sp>
      <p:pic>
        <p:nvPicPr>
          <p:cNvPr id="63491" name="Image 7" descr="C3ReperesAnnuelsProgrammationGeoCM1Ne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81608"/>
            <a:ext cx="438626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2" name="Image 8" descr="C3ReperesAnnuelsProgrammationGeoCM2Ne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7213" y="891133"/>
            <a:ext cx="4776787" cy="441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7B6EB3B-761D-BA41-941B-3C2C2BA1DA2B}"/>
              </a:ext>
            </a:extLst>
          </p:cNvPr>
          <p:cNvSpPr txBox="1"/>
          <p:nvPr/>
        </p:nvSpPr>
        <p:spPr>
          <a:xfrm>
            <a:off x="2700334" y="467147"/>
            <a:ext cx="37208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b="1" dirty="0">
                <a:solidFill>
                  <a:srgbClr val="FFFF00"/>
                </a:solidFill>
              </a:rPr>
              <a:t>La notion clé : HABITER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181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endParaRPr lang="fr-FR" sz="2800" dirty="0"/>
          </a:p>
        </p:txBody>
      </p:sp>
      <p:pic>
        <p:nvPicPr>
          <p:cNvPr id="2" name="Picture 4" descr="MondeEratosthèneIIIeavJC">
            <a:extLst>
              <a:ext uri="{FF2B5EF4-FFF2-40B4-BE49-F238E27FC236}">
                <a16:creationId xmlns:a16="http://schemas.microsoft.com/office/drawing/2014/main" id="{E2055281-8201-9043-3D0C-0AD012A3B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2977"/>
            <a:ext cx="9167259" cy="602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-152400"/>
            <a:ext cx="7772400" cy="838200"/>
          </a:xfrm>
        </p:spPr>
        <p:txBody>
          <a:bodyPr/>
          <a:lstStyle/>
          <a:p>
            <a:pPr eaLnBrk="1" hangingPunct="1"/>
            <a:r>
              <a:rPr lang="fr-FR"/>
              <a:t>Conclusion</a:t>
            </a: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476250"/>
            <a:ext cx="8497886" cy="3276600"/>
          </a:xfrm>
        </p:spPr>
        <p:txBody>
          <a:bodyPr/>
          <a:lstStyle/>
          <a:p>
            <a:pPr algn="just" eaLnBrk="1" hangingPunct="1">
              <a:buFontTx/>
              <a:buNone/>
            </a:pPr>
            <a:r>
              <a:rPr lang="fr-FR" sz="2800" dirty="0"/>
              <a:t>« </a:t>
            </a:r>
            <a:r>
              <a:rPr lang="fr-FR" sz="2800" dirty="0">
                <a:solidFill>
                  <a:srgbClr val="FFFF00"/>
                </a:solidFill>
                <a:latin typeface="Times" charset="0"/>
              </a:rPr>
              <a:t>La </a:t>
            </a:r>
            <a:r>
              <a:rPr lang="fr-FR" sz="2800" b="1" dirty="0">
                <a:solidFill>
                  <a:srgbClr val="FFFF00"/>
                </a:solidFill>
                <a:latin typeface="Times" charset="0"/>
              </a:rPr>
              <a:t>géographie, [est l’] étude de l’organisation de l’espace par les sociétés</a:t>
            </a:r>
            <a:r>
              <a:rPr lang="fr-FR" sz="2800" dirty="0">
                <a:latin typeface="Times" charset="0"/>
              </a:rPr>
              <a:t>, centrée [au cycle 3] sur la </a:t>
            </a:r>
            <a:r>
              <a:rPr lang="fr-FR" sz="2800" b="1" dirty="0">
                <a:solidFill>
                  <a:srgbClr val="FF6600"/>
                </a:solidFill>
                <a:latin typeface="Times" charset="0"/>
              </a:rPr>
              <a:t>lecture des paysages </a:t>
            </a:r>
            <a:r>
              <a:rPr lang="fr-FR" sz="2800" dirty="0">
                <a:latin typeface="Times" charset="0"/>
              </a:rPr>
              <a:t>et des </a:t>
            </a:r>
            <a:r>
              <a:rPr lang="fr-FR" sz="2800" b="1" dirty="0">
                <a:solidFill>
                  <a:srgbClr val="FF6600"/>
                </a:solidFill>
                <a:latin typeface="Times" charset="0"/>
              </a:rPr>
              <a:t>représentations de l’espace</a:t>
            </a:r>
            <a:r>
              <a:rPr lang="fr-FR" sz="2800" b="1" dirty="0">
                <a:solidFill>
                  <a:srgbClr val="B9FFB9"/>
                </a:solidFill>
                <a:latin typeface="Times" charset="0"/>
              </a:rPr>
              <a:t> </a:t>
            </a:r>
            <a:r>
              <a:rPr lang="fr-FR" sz="2800" dirty="0">
                <a:latin typeface="Times" charset="0"/>
              </a:rPr>
              <a:t>[les cartes] » 			</a:t>
            </a:r>
            <a:r>
              <a:rPr lang="fr-FR" sz="2800">
                <a:latin typeface="Times" charset="0"/>
              </a:rPr>
              <a:t>	    </a:t>
            </a:r>
            <a:r>
              <a:rPr lang="fr-FR" sz="2800" u="sng">
                <a:solidFill>
                  <a:srgbClr val="2CFF2C"/>
                </a:solidFill>
                <a:latin typeface="Times" charset="0"/>
              </a:rPr>
              <a:t>Programme </a:t>
            </a:r>
            <a:r>
              <a:rPr lang="fr-FR" altLang="ja-JP" sz="2800" u="sng" dirty="0">
                <a:solidFill>
                  <a:srgbClr val="2CFF2C"/>
                </a:solidFill>
                <a:latin typeface="Times" charset="0"/>
              </a:rPr>
              <a:t>2002, c</a:t>
            </a:r>
            <a:r>
              <a:rPr lang="fr-FR" sz="2800" u="sng" dirty="0">
                <a:solidFill>
                  <a:srgbClr val="2CFF2C"/>
                </a:solidFill>
                <a:latin typeface="Times" charset="0"/>
              </a:rPr>
              <a:t>ycle 3, Géographie, objectifs</a:t>
            </a:r>
            <a:r>
              <a:rPr lang="fr-FR" sz="2800" dirty="0">
                <a:latin typeface="Times" charset="0"/>
              </a:rPr>
              <a:t>.</a:t>
            </a:r>
          </a:p>
        </p:txBody>
      </p:sp>
      <p:sp>
        <p:nvSpPr>
          <p:cNvPr id="64515" name="Rectangle 4"/>
          <p:cNvSpPr>
            <a:spLocks noChangeArrowheads="1"/>
          </p:cNvSpPr>
          <p:nvPr/>
        </p:nvSpPr>
        <p:spPr bwMode="auto">
          <a:xfrm>
            <a:off x="381000" y="2708275"/>
            <a:ext cx="830580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800">
                <a:latin typeface="Times New Roman" charset="0"/>
              </a:rPr>
              <a:t>« Le programme de géographie a pour </a:t>
            </a:r>
            <a:r>
              <a:rPr lang="fr-FR" sz="2800" b="1">
                <a:solidFill>
                  <a:srgbClr val="FFFF00"/>
                </a:solidFill>
                <a:latin typeface="Times New Roman" charset="0"/>
              </a:rPr>
              <a:t>objectif</a:t>
            </a:r>
            <a:r>
              <a:rPr lang="fr-FR" sz="2800">
                <a:latin typeface="Times New Roman" charset="0"/>
              </a:rPr>
              <a:t> de </a:t>
            </a:r>
            <a:r>
              <a:rPr lang="fr-FR" sz="2800" b="1">
                <a:solidFill>
                  <a:srgbClr val="FFFF00"/>
                </a:solidFill>
                <a:latin typeface="Times New Roman" charset="0"/>
              </a:rPr>
              <a:t>décrire et de comprendre comment les hommes vivent et aménagent leurs territoires</a:t>
            </a:r>
            <a:r>
              <a:rPr lang="fr-FR" sz="2800">
                <a:latin typeface="Times New Roman" charset="0"/>
              </a:rPr>
              <a:t>. »</a:t>
            </a:r>
          </a:p>
          <a:p>
            <a:pPr algn="just"/>
            <a:r>
              <a:rPr lang="fr-FR" sz="2800" u="sng">
                <a:solidFill>
                  <a:srgbClr val="2CFF2C"/>
                </a:solidFill>
                <a:latin typeface="Times" charset="0"/>
              </a:rPr>
              <a:t>Programme </a:t>
            </a:r>
            <a:r>
              <a:rPr lang="fr-FR" altLang="ja-JP" sz="2800" u="sng">
                <a:solidFill>
                  <a:srgbClr val="2CFF2C"/>
                </a:solidFill>
                <a:latin typeface="Times" charset="0"/>
              </a:rPr>
              <a:t>2008, c</a:t>
            </a:r>
            <a:r>
              <a:rPr lang="fr-FR" sz="2800" u="sng">
                <a:solidFill>
                  <a:srgbClr val="2CFF2C"/>
                </a:solidFill>
                <a:latin typeface="Times" charset="0"/>
              </a:rPr>
              <a:t>ycle 3, Géographie</a:t>
            </a:r>
            <a:r>
              <a:rPr lang="fr-FR" sz="2800">
                <a:latin typeface="Times" charset="0"/>
              </a:rPr>
              <a:t>.</a:t>
            </a:r>
          </a:p>
        </p:txBody>
      </p:sp>
      <p:sp>
        <p:nvSpPr>
          <p:cNvPr id="64516" name="Rectangle 4"/>
          <p:cNvSpPr>
            <a:spLocks noChangeArrowheads="1"/>
          </p:cNvSpPr>
          <p:nvPr/>
        </p:nvSpPr>
        <p:spPr bwMode="auto">
          <a:xfrm>
            <a:off x="395288" y="4495800"/>
            <a:ext cx="8497887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just"/>
            <a:r>
              <a:rPr lang="fr-FR" sz="2800" dirty="0">
                <a:latin typeface="Times New Roman" charset="0"/>
              </a:rPr>
              <a:t>« faire entrer les élèves, </a:t>
            </a:r>
            <a:r>
              <a:rPr lang="fr-FR" sz="2800" b="1" dirty="0">
                <a:solidFill>
                  <a:srgbClr val="FFFF00"/>
                </a:solidFill>
                <a:latin typeface="Times New Roman" charset="0"/>
              </a:rPr>
              <a:t>à partir de cas très concrets</a:t>
            </a:r>
            <a:r>
              <a:rPr lang="fr-FR" sz="2800" dirty="0">
                <a:latin typeface="Times New Roman" charset="0"/>
              </a:rPr>
              <a:t>, dans le </a:t>
            </a:r>
            <a:r>
              <a:rPr lang="fr-FR" sz="2800" b="1" dirty="0">
                <a:solidFill>
                  <a:srgbClr val="FFFF00"/>
                </a:solidFill>
                <a:latin typeface="Times New Roman" charset="0"/>
              </a:rPr>
              <a:t>raisonnement géographique </a:t>
            </a:r>
            <a:r>
              <a:rPr lang="fr-FR" sz="2800" dirty="0">
                <a:latin typeface="Times New Roman" charset="0"/>
              </a:rPr>
              <a:t>par la découverte »</a:t>
            </a:r>
          </a:p>
          <a:p>
            <a:pPr algn="just"/>
            <a:r>
              <a:rPr lang="fr-FR" sz="2800" dirty="0">
                <a:latin typeface="Times New Roman" charset="0"/>
              </a:rPr>
              <a:t>« observer </a:t>
            </a:r>
            <a:r>
              <a:rPr lang="fr-FR" sz="2800" b="1" dirty="0">
                <a:solidFill>
                  <a:srgbClr val="FFFF00"/>
                </a:solidFill>
                <a:latin typeface="Times New Roman" charset="0"/>
              </a:rPr>
              <a:t>les façons dont les humains organisent et pratiquent leurs espaces de vie à toutes les échelles</a:t>
            </a:r>
            <a:r>
              <a:rPr lang="fr-FR" sz="2800" dirty="0">
                <a:latin typeface="Times New Roman" charset="0"/>
              </a:rPr>
              <a:t> »</a:t>
            </a:r>
          </a:p>
          <a:p>
            <a:pPr algn="just"/>
            <a:r>
              <a:rPr lang="fr-FR" sz="2800" u="sng" dirty="0">
                <a:solidFill>
                  <a:srgbClr val="2CFF2C"/>
                </a:solidFill>
                <a:latin typeface="Times" charset="0"/>
              </a:rPr>
              <a:t>Programme </a:t>
            </a:r>
            <a:r>
              <a:rPr lang="fr-FR" altLang="ja-JP" sz="2800" u="sng" dirty="0">
                <a:solidFill>
                  <a:srgbClr val="2CFF2C"/>
                </a:solidFill>
                <a:latin typeface="Times" charset="0"/>
              </a:rPr>
              <a:t>c</a:t>
            </a:r>
            <a:r>
              <a:rPr lang="fr-FR" sz="2800" u="sng" dirty="0">
                <a:solidFill>
                  <a:srgbClr val="2CFF2C"/>
                </a:solidFill>
                <a:latin typeface="Times" charset="0"/>
              </a:rPr>
              <a:t>ycle 3, Géographie, 2020</a:t>
            </a:r>
            <a:r>
              <a:rPr lang="fr-FR" sz="2800" dirty="0">
                <a:latin typeface="Times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 build="p"/>
      <p:bldP spid="64515" grpId="0"/>
      <p:bldP spid="645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AutoShape 1"/>
          <p:cNvSpPr>
            <a:spLocks noChangeArrowheads="1"/>
          </p:cNvSpPr>
          <p:nvPr/>
        </p:nvSpPr>
        <p:spPr bwMode="auto">
          <a:xfrm>
            <a:off x="2926904" y="623838"/>
            <a:ext cx="2895600" cy="179705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60021" rIns="81639" bIns="40820" anchor="ctr">
            <a:prstTxWarp prst="textNoShape">
              <a:avLst/>
            </a:prstTxWarp>
          </a:bodyPr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sz="2200" b="1" dirty="0">
                <a:solidFill>
                  <a:srgbClr val="FF0000"/>
                </a:solidFill>
              </a:rPr>
              <a:t>Quelle géographie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sz="2200" b="1" dirty="0">
                <a:solidFill>
                  <a:srgbClr val="FF0000"/>
                </a:solidFill>
              </a:rPr>
              <a:t>enseigner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sz="2200" b="1" dirty="0">
                <a:solidFill>
                  <a:srgbClr val="FF0000"/>
                </a:solidFill>
              </a:rPr>
              <a:t>aujourd'hui ?</a:t>
            </a: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282552" y="3048000"/>
            <a:ext cx="5987752" cy="15240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 anchor="ctr">
            <a:prstTxWarp prst="textNoShape">
              <a:avLst/>
            </a:prstTxWarp>
          </a:bodyPr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dirty="0">
                <a:solidFill>
                  <a:srgbClr val="000000"/>
                </a:solidFill>
              </a:rPr>
              <a:t>Une géographie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dirty="0">
                <a:solidFill>
                  <a:srgbClr val="000000"/>
                </a:solidFill>
              </a:rPr>
              <a:t>qui n’est plus une étude du « milieu », 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dirty="0">
                <a:solidFill>
                  <a:srgbClr val="000000"/>
                </a:solidFill>
              </a:rPr>
              <a:t>mais </a:t>
            </a:r>
            <a:r>
              <a:rPr lang="fr-FR">
                <a:solidFill>
                  <a:srgbClr val="000000"/>
                </a:solidFill>
              </a:rPr>
              <a:t>rend compte des </a:t>
            </a:r>
            <a:r>
              <a:rPr lang="fr-FR" dirty="0">
                <a:solidFill>
                  <a:srgbClr val="000000"/>
                </a:solidFill>
              </a:rPr>
              <a:t>pratiques spatiales</a:t>
            </a:r>
          </a:p>
        </p:txBody>
      </p:sp>
      <p:sp>
        <p:nvSpPr>
          <p:cNvPr id="66563" name="Rectangle 3"/>
          <p:cNvSpPr>
            <a:spLocks noChangeArrowheads="1"/>
          </p:cNvSpPr>
          <p:nvPr/>
        </p:nvSpPr>
        <p:spPr bwMode="auto">
          <a:xfrm>
            <a:off x="6051104" y="685800"/>
            <a:ext cx="2971800" cy="158908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 anchor="ctr">
            <a:prstTxWarp prst="textNoShape">
              <a:avLst/>
            </a:prstTxWarp>
          </a:bodyPr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fr-FR">
                <a:solidFill>
                  <a:srgbClr val="000000"/>
                </a:solidFill>
              </a:rPr>
              <a:t>...qui étudie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fr-FR">
                <a:solidFill>
                  <a:srgbClr val="000000"/>
                </a:solidFill>
              </a:rPr>
              <a:t>des espaces produits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fr-FR">
                <a:solidFill>
                  <a:srgbClr val="000000"/>
                </a:solidFill>
              </a:rPr>
              <a:t>et organisés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fr-FR">
                <a:solidFill>
                  <a:srgbClr val="000000"/>
                </a:solidFill>
              </a:rPr>
              <a:t>par les sociétés</a:t>
            </a:r>
          </a:p>
        </p:txBody>
      </p:sp>
      <p:sp>
        <p:nvSpPr>
          <p:cNvPr id="66564" name="Rectangle 4"/>
          <p:cNvSpPr>
            <a:spLocks noChangeArrowheads="1"/>
          </p:cNvSpPr>
          <p:nvPr/>
        </p:nvSpPr>
        <p:spPr bwMode="auto">
          <a:xfrm>
            <a:off x="107504" y="304800"/>
            <a:ext cx="2590800" cy="13176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lIns="81639" tIns="55221" rIns="81639" bIns="40820" anchor="ctr">
            <a:prstTxWarp prst="textNoShape">
              <a:avLst/>
            </a:prstTxWarp>
          </a:bodyPr>
          <a:lstStyle/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fr-FR" dirty="0">
                <a:solidFill>
                  <a:srgbClr val="000000"/>
                </a:solidFill>
              </a:rPr>
              <a:t>Une géographie</a:t>
            </a:r>
          </a:p>
          <a:p>
            <a:pPr algn="ctr">
              <a:tabLst>
                <a:tab pos="655638" algn="l"/>
                <a:tab pos="1312863" algn="l"/>
                <a:tab pos="1968500" algn="l"/>
              </a:tabLst>
            </a:pPr>
            <a:r>
              <a:rPr lang="fr-FR" dirty="0">
                <a:solidFill>
                  <a:srgbClr val="000000"/>
                </a:solidFill>
              </a:rPr>
              <a:t>science sociale...</a:t>
            </a:r>
          </a:p>
        </p:txBody>
      </p:sp>
      <p:sp>
        <p:nvSpPr>
          <p:cNvPr id="66565" name="Line 5"/>
          <p:cNvSpPr>
            <a:spLocks noChangeShapeType="1"/>
          </p:cNvSpPr>
          <p:nvPr/>
        </p:nvSpPr>
        <p:spPr bwMode="auto">
          <a:xfrm>
            <a:off x="4450904" y="2274888"/>
            <a:ext cx="0" cy="956018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6566" name="Line 6"/>
          <p:cNvSpPr>
            <a:spLocks noChangeShapeType="1"/>
          </p:cNvSpPr>
          <p:nvPr/>
        </p:nvSpPr>
        <p:spPr bwMode="auto">
          <a:xfrm flipH="1">
            <a:off x="2545904" y="1131888"/>
            <a:ext cx="330200" cy="1587"/>
          </a:xfrm>
          <a:prstGeom prst="line">
            <a:avLst/>
          </a:prstGeom>
          <a:noFill/>
          <a:ln w="41275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6567" name="Line 7"/>
          <p:cNvSpPr>
            <a:spLocks noChangeShapeType="1"/>
          </p:cNvSpPr>
          <p:nvPr/>
        </p:nvSpPr>
        <p:spPr bwMode="auto">
          <a:xfrm>
            <a:off x="5876479" y="1785938"/>
            <a:ext cx="327025" cy="1587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triangle" w="med" len="med"/>
          </a:ln>
        </p:spPr>
        <p:txBody>
          <a:bodyPr lIns="82945" tIns="41473" rIns="82945" bIns="41473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6568" name="Rectangle 2"/>
          <p:cNvSpPr>
            <a:spLocks noChangeArrowheads="1"/>
          </p:cNvSpPr>
          <p:nvPr/>
        </p:nvSpPr>
        <p:spPr bwMode="auto">
          <a:xfrm>
            <a:off x="259904" y="4953000"/>
            <a:ext cx="8305800" cy="1676400"/>
          </a:xfrm>
          <a:prstGeom prst="rect">
            <a:avLst/>
          </a:prstGeom>
          <a:solidFill>
            <a:srgbClr val="FFFFFF"/>
          </a:solidFill>
          <a:ln w="66675">
            <a:solidFill>
              <a:srgbClr val="FFFF00"/>
            </a:solidFill>
            <a:round/>
            <a:headEnd/>
            <a:tailEnd/>
          </a:ln>
        </p:spPr>
        <p:txBody>
          <a:bodyPr wrap="none" lIns="81639" tIns="55221" rIns="81639" bIns="40820" anchor="ctr">
            <a:prstTxWarp prst="textNoShape">
              <a:avLst/>
            </a:prstTxWarp>
          </a:bodyPr>
          <a:lstStyle/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b="1">
                <a:solidFill>
                  <a:srgbClr val="0000FF"/>
                </a:solidFill>
              </a:rPr>
              <a:t>« La géographie est une science sociale 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b="1">
                <a:solidFill>
                  <a:srgbClr val="0000FF"/>
                </a:solidFill>
              </a:rPr>
              <a:t>qui a pour objet l’espace des sociétés. 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b="1">
                <a:solidFill>
                  <a:srgbClr val="0000FF"/>
                </a:solidFill>
              </a:rPr>
              <a:t>Elle étudie la dimension spatiale du social. » </a:t>
            </a:r>
          </a:p>
          <a:p>
            <a:pPr algn="ctr">
              <a:tabLst>
                <a:tab pos="655638" algn="l"/>
                <a:tab pos="1312863" algn="l"/>
                <a:tab pos="1968500" algn="l"/>
                <a:tab pos="2625725" algn="l"/>
                <a:tab pos="3282950" algn="l"/>
              </a:tabLst>
            </a:pPr>
            <a:r>
              <a:rPr lang="fr-FR" b="1">
                <a:solidFill>
                  <a:srgbClr val="0000FF"/>
                </a:solidFill>
              </a:rPr>
              <a:t>(Lévy, Lussault, 2013)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2" grpId="0" animBg="1"/>
      <p:bldP spid="66563" grpId="0" animBg="1"/>
      <p:bldP spid="66564" grpId="0" animBg="1"/>
      <p:bldP spid="6656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age 1" descr="DictionnnairedelaGeographieLussaultLevy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183" y="150018"/>
            <a:ext cx="3209113" cy="4456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0" name="ZoneTexte 2"/>
          <p:cNvSpPr txBox="1">
            <a:spLocks noChangeArrowheads="1"/>
          </p:cNvSpPr>
          <p:nvPr/>
        </p:nvSpPr>
        <p:spPr bwMode="auto">
          <a:xfrm>
            <a:off x="7011052" y="4598961"/>
            <a:ext cx="16557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2003-2013</a:t>
            </a:r>
          </a:p>
        </p:txBody>
      </p:sp>
      <p:pic>
        <p:nvPicPr>
          <p:cNvPr id="68611" name="Image 4" descr="Qu-est-ce-que-la-geographie-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8704" y="692697"/>
            <a:ext cx="2863169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2" name="ZoneTexte 5"/>
          <p:cNvSpPr txBox="1">
            <a:spLocks noChangeArrowheads="1"/>
          </p:cNvSpPr>
          <p:nvPr/>
        </p:nvSpPr>
        <p:spPr bwMode="auto">
          <a:xfrm>
            <a:off x="148704" y="4681711"/>
            <a:ext cx="16557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dirty="0"/>
              <a:t>1999-2015</a:t>
            </a:r>
          </a:p>
        </p:txBody>
      </p:sp>
      <p:sp>
        <p:nvSpPr>
          <p:cNvPr id="68613" name="ZoneTexte 5"/>
          <p:cNvSpPr txBox="1">
            <a:spLocks noChangeArrowheads="1"/>
          </p:cNvSpPr>
          <p:nvPr/>
        </p:nvSpPr>
        <p:spPr bwMode="auto">
          <a:xfrm>
            <a:off x="28054" y="150018"/>
            <a:ext cx="1758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u="sng" dirty="0"/>
              <a:t>Références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07A106E-40A4-6087-F1AA-3ACD117AC3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1873" y="1772816"/>
            <a:ext cx="3054085" cy="4581128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55D0FAC-00B3-F6F1-6B17-C651D47BF115}"/>
              </a:ext>
            </a:extLst>
          </p:cNvPr>
          <p:cNvSpPr txBox="1"/>
          <p:nvPr/>
        </p:nvSpPr>
        <p:spPr>
          <a:xfrm>
            <a:off x="3742285" y="6353944"/>
            <a:ext cx="16594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dirty="0"/>
              <a:t>2013-2019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9A23836-432A-5A40-BFA6-468641F49127}"/>
              </a:ext>
            </a:extLst>
          </p:cNvPr>
          <p:cNvSpPr txBox="1"/>
          <p:nvPr/>
        </p:nvSpPr>
        <p:spPr>
          <a:xfrm>
            <a:off x="1691680" y="5515707"/>
            <a:ext cx="61462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US" sz="3200" b="1" dirty="0">
                <a:solidFill>
                  <a:srgbClr val="FFFF00"/>
                </a:solidFill>
              </a:rPr>
              <a:t>Qu’est-ce que la géographie ?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90EBAF4-8D19-5E4C-97C7-EF9422440A69}"/>
              </a:ext>
            </a:extLst>
          </p:cNvPr>
          <p:cNvSpPr txBox="1"/>
          <p:nvPr/>
        </p:nvSpPr>
        <p:spPr>
          <a:xfrm>
            <a:off x="2487230" y="6181853"/>
            <a:ext cx="50117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hlinkClick r:id="rId2"/>
              </a:rPr>
              <a:t>www.wooclap.com/</a:t>
            </a:r>
            <a:r>
              <a:rPr lang="fr-FR" b="1" dirty="0"/>
              <a:t>UE11EC4CM2</a:t>
            </a:r>
          </a:p>
          <a:p>
            <a:endParaRPr lang="fr-US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90BB9C4-0773-5388-09E9-C088207569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40768"/>
            <a:ext cx="9142326" cy="32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5126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ZoneTexte 1"/>
          <p:cNvSpPr txBox="1">
            <a:spLocks noChangeArrowheads="1"/>
          </p:cNvSpPr>
          <p:nvPr/>
        </p:nvSpPr>
        <p:spPr bwMode="auto">
          <a:xfrm>
            <a:off x="107950" y="749697"/>
            <a:ext cx="91694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 sz="2800" dirty="0"/>
              <a:t>• Les géographes allemands du milieu du XIXème siècle</a:t>
            </a:r>
          </a:p>
        </p:txBody>
      </p:sp>
      <p:sp>
        <p:nvSpPr>
          <p:cNvPr id="20483" name="ZoneTexte 2"/>
          <p:cNvSpPr txBox="1">
            <a:spLocks noChangeArrowheads="1"/>
          </p:cNvSpPr>
          <p:nvPr/>
        </p:nvSpPr>
        <p:spPr bwMode="auto">
          <a:xfrm>
            <a:off x="990600" y="5975176"/>
            <a:ext cx="7162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 dirty="0"/>
              <a:t>Le géographe doit analyser « </a:t>
            </a:r>
            <a:r>
              <a:rPr lang="fr-FR" i="1" dirty="0">
                <a:solidFill>
                  <a:srgbClr val="FFFF00"/>
                </a:solidFill>
              </a:rPr>
              <a:t>l’influence fatale de la nature</a:t>
            </a:r>
            <a:r>
              <a:rPr lang="fr-FR" dirty="0"/>
              <a:t> » (dixit Carl Ritter) sur les sociétés.</a:t>
            </a:r>
          </a:p>
        </p:txBody>
      </p:sp>
      <p:pic>
        <p:nvPicPr>
          <p:cNvPr id="20484" name="Image 3" descr="Carl_Ritter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43400" y="1627584"/>
            <a:ext cx="351790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ZoneTexte 4"/>
          <p:cNvSpPr txBox="1">
            <a:spLocks noChangeArrowheads="1"/>
          </p:cNvSpPr>
          <p:nvPr/>
        </p:nvSpPr>
        <p:spPr bwMode="auto">
          <a:xfrm>
            <a:off x="5486400" y="5513784"/>
            <a:ext cx="15700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Carl Ritter</a:t>
            </a:r>
          </a:p>
        </p:txBody>
      </p:sp>
      <p:pic>
        <p:nvPicPr>
          <p:cNvPr id="20486" name="Image 5" descr="AvHumbold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0600" y="1551384"/>
            <a:ext cx="2822575" cy="395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ZoneTexte 6"/>
          <p:cNvSpPr txBox="1">
            <a:spLocks noChangeArrowheads="1"/>
          </p:cNvSpPr>
          <p:nvPr/>
        </p:nvSpPr>
        <p:spPr bwMode="auto">
          <a:xfrm>
            <a:off x="685800" y="5513784"/>
            <a:ext cx="36083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fr-FR"/>
              <a:t>Alexandre Von Humboldt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CFE59AC2-A37F-D04F-BE16-8102C105C68F}"/>
              </a:ext>
            </a:extLst>
          </p:cNvPr>
          <p:cNvSpPr txBox="1">
            <a:spLocks noChangeArrowheads="1"/>
          </p:cNvSpPr>
          <p:nvPr/>
        </p:nvSpPr>
        <p:spPr>
          <a:xfrm>
            <a:off x="381000" y="116632"/>
            <a:ext cx="8763000" cy="4114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eaLnBrk="1" hangingPunct="1">
              <a:buFontTx/>
              <a:buNone/>
            </a:pPr>
            <a:r>
              <a:rPr lang="fr-FR" u="sng" kern="0" dirty="0"/>
              <a:t>1.2. La question du déterminisme « naturel 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29" grpId="0"/>
      <p:bldP spid="20483" grpId="0"/>
      <p:bldP spid="20485" grpId="0"/>
      <p:bldP spid="2048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404813"/>
            <a:ext cx="87630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 dirty="0"/>
              <a:t>1.3. L’école française de géographie (fin XIXe)</a:t>
            </a:r>
          </a:p>
        </p:txBody>
      </p:sp>
      <p:pic>
        <p:nvPicPr>
          <p:cNvPr id="23554" name="Picture 4" descr="vida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48000" y="1741488"/>
            <a:ext cx="2419350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14" descr="CartesEtatmajorEncyUniv3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8600" y="1143000"/>
            <a:ext cx="280828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15" descr="CartesIGNEncyUniv30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3850" y="3171825"/>
            <a:ext cx="3740150" cy="368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7" name="ZoneTexte 5"/>
          <p:cNvSpPr txBox="1">
            <a:spLocks noChangeArrowheads="1"/>
          </p:cNvSpPr>
          <p:nvPr/>
        </p:nvSpPr>
        <p:spPr bwMode="auto">
          <a:xfrm>
            <a:off x="228600" y="5943600"/>
            <a:ext cx="487203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Deux cartes d’état-major datant de la fin du XIXème siècle</a:t>
            </a:r>
          </a:p>
        </p:txBody>
      </p:sp>
      <p:sp>
        <p:nvSpPr>
          <p:cNvPr id="23558" name="ZoneTexte 6"/>
          <p:cNvSpPr txBox="1">
            <a:spLocks noChangeArrowheads="1"/>
          </p:cNvSpPr>
          <p:nvPr/>
        </p:nvSpPr>
        <p:spPr bwMode="auto">
          <a:xfrm>
            <a:off x="2819400" y="5105400"/>
            <a:ext cx="2643188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/>
              <a:t>Vidal de la Blache</a:t>
            </a:r>
          </a:p>
          <a:p>
            <a:pPr algn="ctr"/>
            <a:r>
              <a:rPr lang="fr-FR"/>
              <a:t>(1845-1918)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381000" y="188913"/>
            <a:ext cx="7772400" cy="41148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fr-FR" u="sng" dirty="0"/>
              <a:t>1.3. L’école française de géographie</a:t>
            </a:r>
          </a:p>
        </p:txBody>
      </p:sp>
      <p:pic>
        <p:nvPicPr>
          <p:cNvPr id="25602" name="Picture 1032" descr="062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79650" y="5105400"/>
            <a:ext cx="3948113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81725" y="2205038"/>
            <a:ext cx="2944813" cy="4652962"/>
          </a:xfrm>
          <a:prstGeom prst="rect">
            <a:avLst/>
          </a:prstGeom>
          <a:noFill/>
          <a:ln w="36000">
            <a:solidFill>
              <a:srgbClr val="000000"/>
            </a:solidFill>
            <a:round/>
            <a:headEnd/>
            <a:tailEnd/>
          </a:ln>
        </p:spPr>
      </p:pic>
      <p:pic>
        <p:nvPicPr>
          <p:cNvPr id="25604" name="Image 5" descr="374px-VIdal_de_la_Blache,_Paul,_BNF_Gallica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773238"/>
            <a:ext cx="2536825" cy="325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ZoneTexte 1"/>
          <p:cNvSpPr txBox="1">
            <a:spLocks noChangeArrowheads="1"/>
          </p:cNvSpPr>
          <p:nvPr/>
        </p:nvSpPr>
        <p:spPr bwMode="auto">
          <a:xfrm>
            <a:off x="2647950" y="836613"/>
            <a:ext cx="68199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fr-FR"/>
              <a:t>« </a:t>
            </a:r>
            <a:r>
              <a:rPr lang="fr-FR">
                <a:solidFill>
                  <a:srgbClr val="FFFF00"/>
                </a:solidFill>
              </a:rPr>
              <a:t>L’influence du milieu naturel est souveraine</a:t>
            </a:r>
            <a:r>
              <a:rPr lang="fr-FR"/>
              <a:t>»,</a:t>
            </a:r>
          </a:p>
          <a:p>
            <a:r>
              <a:rPr lang="fr-FR">
                <a:solidFill>
                  <a:srgbClr val="FFFF00"/>
                </a:solidFill>
              </a:rPr>
              <a:t>mais les sociétés ont une capacité d’adaptation. C’est le « possibilisme » </a:t>
            </a:r>
            <a:r>
              <a:rPr lang="fr-FR"/>
              <a:t>et non le déterminisme absolu.</a:t>
            </a:r>
          </a:p>
        </p:txBody>
      </p:sp>
      <p:sp>
        <p:nvSpPr>
          <p:cNvPr id="25606" name="ZoneTexte 6"/>
          <p:cNvSpPr txBox="1">
            <a:spLocks noChangeArrowheads="1"/>
          </p:cNvSpPr>
          <p:nvPr/>
        </p:nvSpPr>
        <p:spPr bwMode="auto">
          <a:xfrm>
            <a:off x="76200" y="5029200"/>
            <a:ext cx="22463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fr-FR" sz="2000"/>
              <a:t>Vidal de la Blache</a:t>
            </a:r>
          </a:p>
          <a:p>
            <a:pPr algn="ctr"/>
            <a:r>
              <a:rPr lang="fr-FR" sz="2000"/>
              <a:t>(1845-1918)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/>
          </a:p>
        </p:txBody>
      </p:sp>
      <p:pic>
        <p:nvPicPr>
          <p:cNvPr id="27651" name="Picture 4" descr="TextVidalBerScheibl97Hac1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1650" y="76200"/>
            <a:ext cx="8566150" cy="669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250950"/>
            <a:ext cx="4740275" cy="5530850"/>
          </a:xfrm>
          <a:prstGeom prst="rect">
            <a:avLst/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</p:pic>
      <p:sp>
        <p:nvSpPr>
          <p:cNvPr id="27653" name="Rectangle 1"/>
          <p:cNvSpPr>
            <a:spLocks noChangeArrowheads="1"/>
          </p:cNvSpPr>
          <p:nvPr/>
        </p:nvSpPr>
        <p:spPr bwMode="auto">
          <a:xfrm>
            <a:off x="4740275" y="765175"/>
            <a:ext cx="4327525" cy="4679950"/>
          </a:xfrm>
          <a:prstGeom prst="rect">
            <a:avLst/>
          </a:prstGeom>
          <a:noFill/>
          <a:ln w="34925">
            <a:solidFill>
              <a:srgbClr val="FF0000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PA FRANCE 18 &quot;Le Berry&quot; | 18 cher : folklore (18) | Ref: 16210 |  collection-jfm.fr">
            <a:extLst>
              <a:ext uri="{FF2B5EF4-FFF2-40B4-BE49-F238E27FC236}">
                <a16:creationId xmlns:a16="http://schemas.microsoft.com/office/drawing/2014/main" id="{803FD412-1698-4A8A-58D4-B69E38D77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6588"/>
            <a:ext cx="9144000" cy="558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42931"/>
      </p:ext>
    </p:extLst>
  </p:cSld>
  <p:clrMapOvr>
    <a:masterClrMapping/>
  </p:clrMapOvr>
</p:sld>
</file>

<file path=ppt/theme/theme1.xml><?xml version="1.0" encoding="utf-8"?>
<a:theme xmlns:a="http://schemas.openxmlformats.org/drawingml/2006/main" name="Nouvelle présentation">
  <a:themeElements>
    <a:clrScheme name="Nouvelle présentation 8">
      <a:dk1>
        <a:srgbClr val="003366"/>
      </a:dk1>
      <a:lt1>
        <a:srgbClr val="FFFFFF"/>
      </a:lt1>
      <a:dk2>
        <a:srgbClr val="000099"/>
      </a:dk2>
      <a:lt2>
        <a:srgbClr val="CCFFFF"/>
      </a:lt2>
      <a:accent1>
        <a:srgbClr val="3366CC"/>
      </a:accent1>
      <a:accent2>
        <a:srgbClr val="00B000"/>
      </a:accent2>
      <a:accent3>
        <a:srgbClr val="AAAACA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Nouvelle pré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  <a:ea typeface="ＭＳ Ｐゴシック" pitchFamily="-65" charset="-128"/>
            <a:cs typeface="ＭＳ Ｐゴシック" pitchFamily="-65" charset="-128"/>
          </a:defRPr>
        </a:defPPr>
      </a:lstStyle>
    </a:lnDef>
  </a:objectDefaults>
  <a:extraClrSchemeLst>
    <a:extraClrScheme>
      <a:clrScheme name="Nouvelle pré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1605</Words>
  <Application>Microsoft Macintosh PowerPoint</Application>
  <PresentationFormat>Affichage à l'écran (4:3)</PresentationFormat>
  <Paragraphs>212</Paragraphs>
  <Slides>43</Slides>
  <Notes>21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47" baseType="lpstr">
      <vt:lpstr>Arial</vt:lpstr>
      <vt:lpstr>Times</vt:lpstr>
      <vt:lpstr>Times New Roman</vt:lpstr>
      <vt:lpstr>Nouvelle présentation</vt:lpstr>
      <vt:lpstr>La géographie et son enseignement.  Qu’est-ce que la géographie ?  </vt:lpstr>
      <vt:lpstr>Présentation PowerPoint</vt:lpstr>
      <vt:lpstr>I) La géographie qui caractérise les lieux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 la géographie vidalienne</vt:lpstr>
      <vt:lpstr>II) La géographie :        idiographie ou nomothétie ?</vt:lpstr>
      <vt:lpstr>Présentation PowerPoint</vt:lpstr>
      <vt:lpstr>Présentation PowerPoint</vt:lpstr>
      <vt:lpstr>Présentation PowerPoint</vt:lpstr>
      <vt:lpstr>Présentation PowerPoint</vt:lpstr>
      <vt:lpstr> une crise de la géographie (années 1980-1990)</vt:lpstr>
      <vt:lpstr>III) La géographie, science sociale</vt:lpstr>
      <vt:lpstr>III) La géographie, science sociale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III) La géographie, science sociale</vt:lpstr>
      <vt:lpstr>Présentation PowerPoint</vt:lpstr>
      <vt:lpstr>IV) L’enseignement de la géographie (à l’école primaire)</vt:lpstr>
      <vt:lpstr>Présentation PowerPoint</vt:lpstr>
      <vt:lpstr>QUESTION</vt:lpstr>
      <vt:lpstr>Présentation PowerPoint</vt:lpstr>
      <vt:lpstr>Présentation PowerPoint</vt:lpstr>
      <vt:lpstr>Présentation PowerPoint</vt:lpstr>
      <vt:lpstr>IV) L’enseignement de la géographie (à l’école primaire)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Conclusion</vt:lpstr>
      <vt:lpstr>Présentation PowerPoint</vt:lpstr>
      <vt:lpstr>Présentation PowerPoint</vt:lpstr>
      <vt:lpstr>Présentation PowerPoint</vt:lpstr>
    </vt:vector>
  </TitlesOfParts>
  <Company>Jean-Louis Laubry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Qu’est-ce que la géographie ?</dc:title>
  <dc:creator>Jean-Louis Laubry</dc:creator>
  <cp:lastModifiedBy>Jean-Louis Laubry</cp:lastModifiedBy>
  <cp:revision>195</cp:revision>
  <cp:lastPrinted>2017-09-04T11:25:53Z</cp:lastPrinted>
  <dcterms:created xsi:type="dcterms:W3CDTF">2020-10-11T11:03:41Z</dcterms:created>
  <dcterms:modified xsi:type="dcterms:W3CDTF">2023-12-14T13:10:40Z</dcterms:modified>
</cp:coreProperties>
</file>