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19" r:id="rId3"/>
    <p:sldId id="258" r:id="rId4"/>
    <p:sldId id="407" r:id="rId5"/>
    <p:sldId id="356" r:id="rId6"/>
    <p:sldId id="257" r:id="rId7"/>
    <p:sldId id="307" r:id="rId8"/>
    <p:sldId id="343" r:id="rId9"/>
    <p:sldId id="416" r:id="rId10"/>
    <p:sldId id="318" r:id="rId11"/>
    <p:sldId id="276" r:id="rId12"/>
    <p:sldId id="320" r:id="rId13"/>
    <p:sldId id="278" r:id="rId14"/>
    <p:sldId id="332" r:id="rId15"/>
    <p:sldId id="340" r:id="rId16"/>
    <p:sldId id="341" r:id="rId17"/>
    <p:sldId id="324" r:id="rId18"/>
    <p:sldId id="326" r:id="rId19"/>
    <p:sldId id="323" r:id="rId20"/>
    <p:sldId id="289" r:id="rId21"/>
    <p:sldId id="328" r:id="rId22"/>
    <p:sldId id="306" r:id="rId23"/>
    <p:sldId id="298" r:id="rId24"/>
    <p:sldId id="300" r:id="rId25"/>
    <p:sldId id="345" r:id="rId26"/>
    <p:sldId id="418" r:id="rId27"/>
    <p:sldId id="260" r:id="rId28"/>
    <p:sldId id="358" r:id="rId29"/>
    <p:sldId id="311" r:id="rId30"/>
    <p:sldId id="283" r:id="rId31"/>
    <p:sldId id="411" r:id="rId32"/>
    <p:sldId id="284" r:id="rId33"/>
    <p:sldId id="261" r:id="rId34"/>
    <p:sldId id="312" r:id="rId35"/>
    <p:sldId id="352" r:id="rId36"/>
    <p:sldId id="353" r:id="rId37"/>
    <p:sldId id="271" r:id="rId38"/>
    <p:sldId id="361" r:id="rId39"/>
    <p:sldId id="362" r:id="rId40"/>
    <p:sldId id="415" r:id="rId41"/>
    <p:sldId id="410" r:id="rId42"/>
    <p:sldId id="412" r:id="rId43"/>
    <p:sldId id="359" r:id="rId44"/>
    <p:sldId id="363" r:id="rId45"/>
    <p:sldId id="305" r:id="rId46"/>
    <p:sldId id="295" r:id="rId47"/>
    <p:sldId id="354" r:id="rId48"/>
    <p:sldId id="313" r:id="rId49"/>
    <p:sldId id="304" r:id="rId5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4807"/>
  </p:normalViewPr>
  <p:slideViewPr>
    <p:cSldViewPr snapToGrid="0" snapToObjects="1">
      <p:cViewPr varScale="1">
        <p:scale>
          <a:sx n="124" d="100"/>
          <a:sy n="124" d="100"/>
        </p:scale>
        <p:origin x="8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27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3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80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et modifiez le titre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modifier les styles du texte du masque</a:t>
            </a:r>
          </a:p>
          <a:p>
            <a:pPr marL="743040" lvl="1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</a:p>
          <a:p>
            <a:pPr marL="1143000" lvl="2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</a:p>
          <a:p>
            <a:pPr marL="1600200" lvl="3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</a:p>
          <a:p>
            <a:pPr marL="2057400" lvl="4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19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2E6CE96-526B-4DE5-9E42-A805FCA5F410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766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0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9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2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25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8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7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2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9CD9F-F569-E64E-8582-9850EA1982E8}" type="datetimeFigureOut">
              <a:rPr lang="fr-FR" smtClean="0"/>
              <a:pPr/>
              <a:t>24/03/2026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08FB-2028-C640-9115-7E511D55D1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mtaterre.fr/dossiers/lagriculture-sinvite-en-vill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Jq7i_3UOD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aterre.fr/" TargetMode="External"/><Relationship Id="rId2" Type="http://schemas.openxmlformats.org/officeDocument/2006/relationships/hyperlink" Target="https://agirpourlatransition.ademe.fr/acteurs-education/enseigner-animer/recherche?ressources%5B0%5D=type_besoin%3AEn%20classe&amp;ressources%5B1%5D=type_besoin%3AHors%20la%20classe&amp;ressources%5B2%5D=niveau_scolaire%3AEl&#233;mentair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hyperlink" Target="https://agirpourlatransition.ademe.fr/acteurs-education/" TargetMode="Externa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858ros" TargetMode="External"/><Relationship Id="rId2" Type="http://schemas.openxmlformats.org/officeDocument/2006/relationships/hyperlink" Target="https://www.eco-quartiers.fr/#!/fr/espace-infos/etudes-de-cas/monconseil-18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ilymotion.com/video/k3HfrIA9RqMIBzyFR03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quartiers.logement.gouv.fr/carte-interactive/?vue=map" TargetMode="External"/><Relationship Id="rId2" Type="http://schemas.openxmlformats.org/officeDocument/2006/relationships/hyperlink" Target="http://www.ecoquartiers.logement.gouv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coquartiers.logement.gouv.fr/le-label/chiffres-cle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quartiers.logement.gouv.fr/carte-interactive/?vue=map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tre-val-de-loire.developpement-durable.gouv.fr/films-ecoquartiers-a3900.html" TargetMode="External"/><Relationship Id="rId2" Type="http://schemas.openxmlformats.org/officeDocument/2006/relationships/hyperlink" Target="http://www.centre-val-de-loire.developpement-durable.gouv.fr/les-eco-quartiers-en-region-centre-val-de-loire-r603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858ros" TargetMode="External"/><Relationship Id="rId2" Type="http://schemas.openxmlformats.org/officeDocument/2006/relationships/hyperlink" Target="https://www.eco-quartiers.fr/#!/fr/espace-infos/etudes-de-cas/monconseil-1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ecoquartier-baudens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ecoquartier-baudens.fr/projet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dailymotion.com/video/x858ro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lle-montlouis-loire.fr/grands-projets/" TargetMode="External"/><Relationship Id="rId2" Type="http://schemas.openxmlformats.org/officeDocument/2006/relationships/hyperlink" Target="https://www.dailymotion.com/video/x858ror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centre-val-de-loire.developpement-durable.gouv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grainecentre.org/tableaudebord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13283"/>
            <a:ext cx="7772400" cy="2772917"/>
          </a:xfrm>
          <a:ln w="381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Mieux habiter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74812"/>
            <a:ext cx="6400800" cy="1463987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tx1"/>
                </a:solidFill>
              </a:rPr>
              <a:t>UE21 EC4</a:t>
            </a:r>
          </a:p>
          <a:p>
            <a:r>
              <a:rPr lang="fr-FR" sz="3600" b="1" dirty="0">
                <a:solidFill>
                  <a:schemeClr val="tx1"/>
                </a:solidFill>
              </a:rPr>
              <a:t>TD6</a:t>
            </a:r>
          </a:p>
        </p:txBody>
      </p:sp>
    </p:spTree>
    <p:extLst>
      <p:ext uri="{BB962C8B-B14F-4D97-AF65-F5344CB8AC3E}">
        <p14:creationId xmlns:p14="http://schemas.microsoft.com/office/powerpoint/2010/main" val="162081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832" y="1391604"/>
            <a:ext cx="8830864" cy="2580321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1.2. Quelle nature en ville au XXIème siècle ?</a:t>
            </a:r>
          </a:p>
          <a:p>
            <a:pPr marL="0" indent="0">
              <a:buNone/>
            </a:pPr>
            <a:r>
              <a:rPr lang="fr-FR" dirty="0"/>
              <a:t>• La </a:t>
            </a:r>
            <a:r>
              <a:rPr lang="fr-FR" b="1" dirty="0"/>
              <a:t>COP 21 </a:t>
            </a:r>
            <a:r>
              <a:rPr lang="fr-FR" dirty="0"/>
              <a:t>(Paris, 2015) : biodiversité et réchauffement climatique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+ 4</a:t>
            </a:r>
            <a:r>
              <a:rPr lang="fr-FR" baseline="30000" dirty="0">
                <a:solidFill>
                  <a:srgbClr val="FF0000"/>
                </a:solidFill>
              </a:rPr>
              <a:t>e</a:t>
            </a:r>
            <a:r>
              <a:rPr lang="fr-FR" dirty="0">
                <a:solidFill>
                  <a:srgbClr val="FF0000"/>
                </a:solidFill>
              </a:rPr>
              <a:t> C prévu en 2050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8" name="Image 7" descr="Logo_COP_21_Paris_20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937" y="63649"/>
            <a:ext cx="1654683" cy="3072068"/>
          </a:xfrm>
          <a:prstGeom prst="rect">
            <a:avLst/>
          </a:prstGeom>
        </p:spPr>
      </p:pic>
      <p:pic>
        <p:nvPicPr>
          <p:cNvPr id="5" name="Image 4" descr="Lagunage_linéaire_Lambersart_2004.jpeg">
            <a:extLst>
              <a:ext uri="{FF2B5EF4-FFF2-40B4-BE49-F238E27FC236}">
                <a16:creationId xmlns:a16="http://schemas.microsoft.com/office/drawing/2014/main" id="{9AD4580D-C793-5048-918B-0DCD976F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272" y="3090790"/>
            <a:ext cx="3791728" cy="37534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972486-1D49-194A-931D-BD3C31046B80}"/>
              </a:ext>
            </a:extLst>
          </p:cNvPr>
          <p:cNvSpPr txBox="1"/>
          <p:nvPr/>
        </p:nvSpPr>
        <p:spPr>
          <a:xfrm>
            <a:off x="5340651" y="3153917"/>
            <a:ext cx="18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Une trame verte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A6E26E-6DDE-8541-B7C2-A23A9A62435D}"/>
              </a:ext>
            </a:extLst>
          </p:cNvPr>
          <p:cNvSpPr txBox="1"/>
          <p:nvPr/>
        </p:nvSpPr>
        <p:spPr>
          <a:xfrm>
            <a:off x="448722" y="3691281"/>
            <a:ext cx="46536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ym typeface="Wingdings"/>
              </a:rPr>
              <a:t>développer en ville des </a:t>
            </a:r>
            <a:r>
              <a:rPr lang="fr-FR" sz="3200" b="1" dirty="0">
                <a:sym typeface="Wingdings"/>
              </a:rPr>
              <a:t>îlots de fraîcheur </a:t>
            </a:r>
            <a:r>
              <a:rPr lang="fr-FR" sz="3200" dirty="0">
                <a:sym typeface="Wingdings"/>
              </a:rPr>
              <a:t>et </a:t>
            </a:r>
            <a:r>
              <a:rPr lang="fr-FR" sz="3200" b="1" dirty="0">
                <a:sym typeface="Wingdings"/>
              </a:rPr>
              <a:t>capturer les gaz à effet de serre </a:t>
            </a:r>
            <a:r>
              <a:rPr lang="fr-FR" sz="3200" dirty="0">
                <a:sym typeface="Wingdings"/>
              </a:rPr>
              <a:t>(arbres)</a:t>
            </a:r>
          </a:p>
          <a:p>
            <a:pPr>
              <a:buFont typeface="Wingdings" pitchFamily="-101" charset="2"/>
              <a:buChar char="à"/>
            </a:pPr>
            <a:r>
              <a:rPr lang="fr-FR" sz="3200" dirty="0">
                <a:solidFill>
                  <a:srgbClr val="0000FF"/>
                </a:solidFill>
                <a:sym typeface="Wingdings"/>
              </a:rPr>
              <a:t>mise en place de </a:t>
            </a:r>
            <a:r>
              <a:rPr lang="fr-FR" sz="3200" b="1" dirty="0">
                <a:solidFill>
                  <a:srgbClr val="008000"/>
                </a:solidFill>
                <a:sym typeface="Wingdings"/>
              </a:rPr>
              <a:t>trames vertes </a:t>
            </a:r>
            <a:r>
              <a:rPr lang="fr-FR" sz="3200" b="1" dirty="0">
                <a:solidFill>
                  <a:srgbClr val="0000FF"/>
                </a:solidFill>
                <a:sym typeface="Wingdings"/>
              </a:rPr>
              <a:t>et bleues</a:t>
            </a:r>
            <a:endParaRPr lang="fr-FR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796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277" y="1026308"/>
            <a:ext cx="8971723" cy="5849087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1.2. Quelle nature en ville au XXIème siècle ?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432FF"/>
                </a:solidFill>
                <a:sym typeface="Wingdings" pitchFamily="2" charset="2"/>
              </a:rPr>
              <a:t> v</a:t>
            </a:r>
            <a:r>
              <a:rPr lang="fr-FR" b="1" dirty="0">
                <a:solidFill>
                  <a:srgbClr val="0432FF"/>
                </a:solidFill>
              </a:rPr>
              <a:t>égétalisation </a:t>
            </a:r>
            <a:r>
              <a:rPr lang="fr-FR" dirty="0">
                <a:solidFill>
                  <a:srgbClr val="0432FF"/>
                </a:solidFill>
              </a:rPr>
              <a:t>(cour de récréation, façades, toits)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3000" dirty="0"/>
              <a:t>ex : développement </a:t>
            </a:r>
          </a:p>
          <a:p>
            <a:pPr marL="0" indent="0">
              <a:buNone/>
            </a:pPr>
            <a:r>
              <a:rPr lang="fr-FR" sz="3000" dirty="0"/>
              <a:t>des toitures et </a:t>
            </a:r>
          </a:p>
          <a:p>
            <a:pPr marL="0" indent="0">
              <a:buNone/>
            </a:pPr>
            <a:r>
              <a:rPr lang="fr-FR" sz="3000" dirty="0"/>
              <a:t>parois végétalisées</a:t>
            </a:r>
          </a:p>
          <a:p>
            <a:pPr marL="0" indent="0">
              <a:buNone/>
            </a:pPr>
            <a:r>
              <a:rPr lang="fr-FR" sz="3000" dirty="0"/>
              <a:t>(pour retenir 50% </a:t>
            </a:r>
          </a:p>
          <a:p>
            <a:pPr marL="0" indent="0">
              <a:buNone/>
            </a:pPr>
            <a:r>
              <a:rPr lang="fr-FR" sz="3000" dirty="0"/>
              <a:t>des eaux</a:t>
            </a:r>
          </a:p>
          <a:p>
            <a:pPr marL="0" indent="0">
              <a:buNone/>
            </a:pPr>
            <a:r>
              <a:rPr lang="fr-FR" sz="3000" dirty="0"/>
              <a:t>pluviales)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ImageSyntheseImmeubleFavoriserNatureVilleCM2-Geographie-3.1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977" y="2500184"/>
            <a:ext cx="5790023" cy="40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7966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893379"/>
            <a:ext cx="8686800" cy="5849087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1.2. Quelle nature en ville au XXIème siècle ?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  <a:sym typeface="Wingdings"/>
              </a:rPr>
              <a:t> Création de </a:t>
            </a:r>
            <a:r>
              <a:rPr lang="fr-FR" b="1" dirty="0">
                <a:solidFill>
                  <a:srgbClr val="0000FF"/>
                </a:solidFill>
                <a:sym typeface="Wingdings"/>
              </a:rPr>
              <a:t>corridors écologiques </a:t>
            </a:r>
            <a:r>
              <a:rPr lang="fr-FR" dirty="0">
                <a:sym typeface="Wingdings"/>
              </a:rPr>
              <a:t>pour faciliter la circulation de la faune et de la flore ainsi que les modes de déplacements « doux » des habitants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corridor-ecologiq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59" y="3207026"/>
            <a:ext cx="6083903" cy="35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008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9492" y="814552"/>
            <a:ext cx="8884508" cy="6060843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1.3. L’agriculture urbaine ?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Héritage des jardins ouvriers des XIXème-XXème : </a:t>
            </a:r>
            <a:r>
              <a:rPr lang="fr-FR" b="1" dirty="0">
                <a:solidFill>
                  <a:srgbClr val="0432FF"/>
                </a:solidFill>
              </a:rPr>
              <a:t>les jardins familiaux</a:t>
            </a:r>
          </a:p>
        </p:txBody>
      </p:sp>
      <p:pic>
        <p:nvPicPr>
          <p:cNvPr id="4" name="Image 3" descr="Tours_jardinsfamiliau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2" y="2481195"/>
            <a:ext cx="6604000" cy="4394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62426" y="5787579"/>
            <a:ext cx="68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Tours</a:t>
            </a:r>
          </a:p>
        </p:txBody>
      </p:sp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eoportailChâteaurouxPhotoAerienneCouleeVer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637" y="-134937"/>
            <a:ext cx="6978956" cy="3877198"/>
          </a:xfrm>
          <a:prstGeom prst="rect">
            <a:avLst/>
          </a:prstGeom>
        </p:spPr>
      </p:pic>
      <p:pic>
        <p:nvPicPr>
          <p:cNvPr id="3" name="Image 2" descr="GeoportailJardinsFamiliauxIndreJeanGiraudouxSaintChristop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13" y="3393881"/>
            <a:ext cx="6154636" cy="34641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77319" y="0"/>
            <a:ext cx="1776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Châteauroux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" y="5183726"/>
            <a:ext cx="2989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Jardins familiaux près du Jardin public (bords de l’Indre, Cordeliers)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4999E60-E460-3440-929D-98A9C7D12730}"/>
              </a:ext>
            </a:extLst>
          </p:cNvPr>
          <p:cNvCxnSpPr>
            <a:cxnSpLocks/>
          </p:cNvCxnSpPr>
          <p:nvPr/>
        </p:nvCxnSpPr>
        <p:spPr>
          <a:xfrm flipH="1" flipV="1">
            <a:off x="3188043" y="1668162"/>
            <a:ext cx="2718488" cy="229835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A6DEE55-0AEF-0B42-A3A8-210246B917DF}"/>
              </a:ext>
            </a:extLst>
          </p:cNvPr>
          <p:cNvCxnSpPr>
            <a:cxnSpLocks/>
          </p:cNvCxnSpPr>
          <p:nvPr/>
        </p:nvCxnSpPr>
        <p:spPr>
          <a:xfrm flipV="1">
            <a:off x="2981613" y="5208368"/>
            <a:ext cx="3173024" cy="1996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711226B-CBCE-CE46-AB98-2C07CDFE738A}"/>
              </a:ext>
            </a:extLst>
          </p:cNvPr>
          <p:cNvCxnSpPr>
            <a:cxnSpLocks/>
          </p:cNvCxnSpPr>
          <p:nvPr/>
        </p:nvCxnSpPr>
        <p:spPr>
          <a:xfrm flipV="1">
            <a:off x="2981613" y="5691557"/>
            <a:ext cx="5372218" cy="2304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ueAerienneMaraisdeBourgesGeoportail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67"/>
            <a:ext cx="9144000" cy="660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FD3154-B0CC-264F-89E5-85621FB34693}"/>
              </a:ext>
            </a:extLst>
          </p:cNvPr>
          <p:cNvSpPr txBox="1"/>
          <p:nvPr/>
        </p:nvSpPr>
        <p:spPr>
          <a:xfrm>
            <a:off x="0" y="11878"/>
            <a:ext cx="59732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Les « marais » de Bourges : une zone humide située à l’est de Bourges en grande partie sous la forme de jardins</a:t>
            </a:r>
          </a:p>
        </p:txBody>
      </p:sp>
      <p:pic>
        <p:nvPicPr>
          <p:cNvPr id="4" name="Image 3" descr="PhotMaraisBourgesJardins2.JPG">
            <a:extLst>
              <a:ext uri="{FF2B5EF4-FFF2-40B4-BE49-F238E27FC236}">
                <a16:creationId xmlns:a16="http://schemas.microsoft.com/office/drawing/2014/main" id="{D95613E3-CBEE-5945-A425-2951CFFF0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43" y="658208"/>
            <a:ext cx="5016058" cy="33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22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MaraisYèvreBour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213"/>
            <a:ext cx="9144000" cy="5359121"/>
          </a:xfrm>
          <a:prstGeom prst="rect">
            <a:avLst/>
          </a:prstGeom>
        </p:spPr>
      </p:pic>
      <p:pic>
        <p:nvPicPr>
          <p:cNvPr id="4" name="Image 3" descr="CarteGeoportailMaraisdeBour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48591"/>
          </a:xfrm>
          <a:prstGeom prst="rect">
            <a:avLst/>
          </a:prstGeom>
        </p:spPr>
      </p:pic>
      <p:pic>
        <p:nvPicPr>
          <p:cNvPr id="5" name="Image 4" descr="bourges-tourismeMarais3.jpg">
            <a:extLst>
              <a:ext uri="{FF2B5EF4-FFF2-40B4-BE49-F238E27FC236}">
                <a16:creationId xmlns:a16="http://schemas.microsoft.com/office/drawing/2014/main" id="{E07E11E2-EAF4-3F44-B689-C78E71221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5365"/>
            <a:ext cx="5243513" cy="39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80083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La ville durable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14552"/>
            <a:ext cx="9144000" cy="6060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1.3. L’agriculture urbaine ?</a:t>
            </a:r>
          </a:p>
          <a:p>
            <a:pPr marL="0" indent="0">
              <a:buNone/>
            </a:pPr>
            <a:r>
              <a:rPr lang="fr-FR" dirty="0"/>
              <a:t>• Les </a:t>
            </a:r>
            <a:r>
              <a:rPr lang="fr-FR" b="1" dirty="0">
                <a:solidFill>
                  <a:srgbClr val="0432FF"/>
                </a:solidFill>
              </a:rPr>
              <a:t>jardins partagés </a:t>
            </a:r>
            <a:r>
              <a:rPr lang="fr-FR" dirty="0"/>
              <a:t>(en ville), les </a:t>
            </a:r>
            <a:r>
              <a:rPr lang="fr-FR" b="1" dirty="0">
                <a:solidFill>
                  <a:srgbClr val="0432FF"/>
                </a:solidFill>
              </a:rPr>
              <a:t>jardins d’insertion</a:t>
            </a:r>
          </a:p>
          <a:p>
            <a:pPr marL="0" indent="0"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fr-FR" b="1" dirty="0"/>
              <a:t>•</a:t>
            </a:r>
            <a:r>
              <a:rPr lang="fr-FR" b="1" dirty="0">
                <a:solidFill>
                  <a:srgbClr val="0432FF"/>
                </a:solidFill>
              </a:rPr>
              <a:t> vers des « fermes urbaines » </a:t>
            </a:r>
            <a:r>
              <a:rPr lang="fr-FR" dirty="0"/>
              <a:t>(Canada, E-U)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0432FF"/>
                </a:solidFill>
                <a:hlinkClick r:id="rId2"/>
              </a:rPr>
              <a:t>https://www.mtaterre.fr/dossiers/lagriculture-sinvite-en-ville</a:t>
            </a:r>
            <a:endParaRPr lang="fr-FR" sz="2400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432FF"/>
              </a:solidFill>
            </a:endParaRPr>
          </a:p>
        </p:txBody>
      </p:sp>
      <p:pic>
        <p:nvPicPr>
          <p:cNvPr id="4" name="Image 3" descr="Jardins_de_l_espoir_2Jardinsd'InsertionIledeFranc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39" y="1950521"/>
            <a:ext cx="4703262" cy="35295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57801" y="4833710"/>
            <a:ext cx="186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Jardin d’insertion,</a:t>
            </a:r>
          </a:p>
          <a:p>
            <a:r>
              <a:rPr lang="fr-FR" dirty="0"/>
              <a:t>Ile de France</a:t>
            </a:r>
          </a:p>
        </p:txBody>
      </p:sp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143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Recycler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4414"/>
            <a:ext cx="8686800" cy="58435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2.1. Les déchets : un enjeu collectif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solidFill>
                  <a:srgbClr val="0000FF"/>
                </a:solidFill>
              </a:rPr>
              <a:t>Un </a:t>
            </a:r>
            <a:r>
              <a:rPr lang="fr-FR" b="1" dirty="0">
                <a:solidFill>
                  <a:srgbClr val="0000FF"/>
                </a:solidFill>
                <a:highlight>
                  <a:srgbClr val="FFFF00"/>
                </a:highlight>
              </a:rPr>
              <a:t>enjeu de la commune au global</a:t>
            </a:r>
          </a:p>
          <a:p>
            <a:pPr marL="0" indent="0">
              <a:buFontTx/>
              <a:buChar char="-"/>
            </a:pPr>
            <a:r>
              <a:rPr lang="fr-FR" dirty="0"/>
              <a:t> </a:t>
            </a:r>
            <a:r>
              <a:rPr lang="fr-FR" b="1" dirty="0"/>
              <a:t>Une définition </a:t>
            </a:r>
            <a:r>
              <a:rPr lang="fr-FR" dirty="0"/>
              <a:t>juridique du « </a:t>
            </a:r>
            <a:r>
              <a:rPr lang="fr-FR" b="1" dirty="0">
                <a:solidFill>
                  <a:srgbClr val="0000FF"/>
                </a:solidFill>
              </a:rPr>
              <a:t>déchet</a:t>
            </a:r>
            <a:r>
              <a:rPr lang="fr-FR" dirty="0"/>
              <a:t> » (loi de 1975) : « </a:t>
            </a:r>
            <a:r>
              <a:rPr lang="fr-FR" dirty="0">
                <a:solidFill>
                  <a:srgbClr val="0000FF"/>
                </a:solidFill>
              </a:rPr>
              <a:t>résidu ou matériau abandonné par son détenteur »</a:t>
            </a:r>
          </a:p>
          <a:p>
            <a:pPr marL="0" indent="0">
              <a:buFontTx/>
              <a:buChar char="-"/>
            </a:pPr>
            <a:r>
              <a:rPr lang="fr-FR" dirty="0"/>
              <a:t> </a:t>
            </a:r>
            <a:r>
              <a:rPr lang="fr-FR" b="1" dirty="0"/>
              <a:t>Quelle gestion ? </a:t>
            </a:r>
          </a:p>
          <a:p>
            <a:pPr marL="0" indent="0">
              <a:buNone/>
            </a:pPr>
            <a:r>
              <a:rPr lang="fr-FR" dirty="0"/>
              <a:t>au </a:t>
            </a:r>
            <a:r>
              <a:rPr lang="fr-FR" dirty="0" err="1"/>
              <a:t>Xxème</a:t>
            </a:r>
            <a:r>
              <a:rPr lang="fr-FR" dirty="0"/>
              <a:t> siècle : </a:t>
            </a:r>
            <a:r>
              <a:rPr lang="fr-FR" b="1" dirty="0">
                <a:solidFill>
                  <a:srgbClr val="0000FF"/>
                </a:solidFill>
              </a:rPr>
              <a:t>décharges</a:t>
            </a:r>
            <a:r>
              <a:rPr lang="fr-FR" dirty="0">
                <a:solidFill>
                  <a:srgbClr val="0000FF"/>
                </a:solidFill>
              </a:rPr>
              <a:t> à ordures </a:t>
            </a:r>
            <a:r>
              <a:rPr lang="fr-FR" dirty="0"/>
              <a:t>(à ciel ouvert) avec un doublement des déchets ménagers en 50 ans </a:t>
            </a:r>
          </a:p>
          <a:p>
            <a:pPr marL="0" indent="0">
              <a:buNone/>
            </a:pPr>
            <a:endParaRPr lang="fr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 1992 : incitation </a:t>
            </a:r>
            <a:r>
              <a:rPr lang="fr-FR" b="1" dirty="0">
                <a:solidFill>
                  <a:srgbClr val="0432FF"/>
                </a:solidFill>
                <a:sym typeface="Wingdings" pitchFamily="2" charset="2"/>
              </a:rPr>
              <a:t>collecte sélective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b="1" dirty="0">
                <a:solidFill>
                  <a:srgbClr val="0432FF"/>
                </a:solidFill>
                <a:sym typeface="Wingdings" pitchFamily="2" charset="2"/>
              </a:rPr>
              <a:t>déchetteries</a:t>
            </a: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avec une priorité au </a:t>
            </a:r>
            <a:r>
              <a:rPr lang="fr-FR" b="1" dirty="0">
                <a:solidFill>
                  <a:srgbClr val="7030A0"/>
                </a:solidFill>
              </a:rPr>
              <a:t>recyclage (1)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dirty="0"/>
              <a:t>par rapport à </a:t>
            </a:r>
            <a:r>
              <a:rPr lang="fr-FR" dirty="0">
                <a:solidFill>
                  <a:srgbClr val="7030A0"/>
                </a:solidFill>
              </a:rPr>
              <a:t>l’</a:t>
            </a:r>
            <a:r>
              <a:rPr lang="fr-FR" b="1" dirty="0">
                <a:solidFill>
                  <a:srgbClr val="7030A0"/>
                </a:solidFill>
              </a:rPr>
              <a:t>incinération (2)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dirty="0"/>
              <a:t>et à </a:t>
            </a:r>
            <a:r>
              <a:rPr lang="fr-FR" dirty="0">
                <a:solidFill>
                  <a:srgbClr val="7030A0"/>
                </a:solidFill>
              </a:rPr>
              <a:t>l’</a:t>
            </a:r>
            <a:r>
              <a:rPr lang="fr-FR" b="1" dirty="0">
                <a:solidFill>
                  <a:srgbClr val="7030A0"/>
                </a:solidFill>
              </a:rPr>
              <a:t>enfouissement (3)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143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Recycler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8234" y="875862"/>
            <a:ext cx="8686800" cy="5440588"/>
          </a:xfrm>
        </p:spPr>
        <p:txBody>
          <a:bodyPr/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2.1. Les déchets : un enjeu collectif</a:t>
            </a:r>
          </a:p>
          <a:p>
            <a:pPr marL="0" indent="0">
              <a:buNone/>
            </a:pPr>
            <a:r>
              <a:rPr lang="fr-FR" dirty="0"/>
              <a:t>• La mise en place d’une « 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économie circulaire</a:t>
            </a:r>
            <a:r>
              <a:rPr lang="fr-FR" dirty="0">
                <a:highlight>
                  <a:srgbClr val="FFFF00"/>
                </a:highlight>
              </a:rPr>
              <a:t>  </a:t>
            </a:r>
            <a:r>
              <a:rPr lang="fr-FR" dirty="0"/>
              <a:t>» </a:t>
            </a:r>
            <a:r>
              <a:rPr lang="fr-FR" b="1" dirty="0"/>
              <a:t>(rupture avec l’économie linéaire) </a:t>
            </a:r>
            <a:r>
              <a:rPr lang="fr-FR" dirty="0"/>
              <a:t>pour l’utilisation des ressources</a:t>
            </a:r>
          </a:p>
        </p:txBody>
      </p:sp>
      <p:pic>
        <p:nvPicPr>
          <p:cNvPr id="4" name="Image 3" descr="SchemaEconomieCircula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59" y="3015952"/>
            <a:ext cx="5469648" cy="38420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1CACB6-B0B9-1A4C-A96C-A2159C10C2F7}"/>
              </a:ext>
            </a:extLst>
          </p:cNvPr>
          <p:cNvSpPr txBox="1"/>
          <p:nvPr/>
        </p:nvSpPr>
        <p:spPr>
          <a:xfrm>
            <a:off x="6203707" y="5020711"/>
            <a:ext cx="2791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https://www.youtube.com/watch?v=SJq7i_3UODM</a:t>
            </a:r>
            <a:endParaRPr lang="fr-FR" dirty="0"/>
          </a:p>
          <a:p>
            <a:r>
              <a:rPr lang="fr-FR" dirty="0"/>
              <a:t>(ADEME, 3 min)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74A555-9BD1-B24E-9C3F-234CCC020FD0}"/>
              </a:ext>
            </a:extLst>
          </p:cNvPr>
          <p:cNvSpPr txBox="1"/>
          <p:nvPr/>
        </p:nvSpPr>
        <p:spPr>
          <a:xfrm>
            <a:off x="6203707" y="4070667"/>
            <a:ext cx="231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 film : le cycle de vie d’un produit, qu’est-ce que c’est 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149040"/>
            <a:ext cx="8229240" cy="686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Calendrier S2-S8</a:t>
            </a:r>
          </a:p>
        </p:txBody>
      </p:sp>
      <p:sp>
        <p:nvSpPr>
          <p:cNvPr id="69" name="ZoneTexte 6"/>
          <p:cNvSpPr/>
          <p:nvPr/>
        </p:nvSpPr>
        <p:spPr>
          <a:xfrm>
            <a:off x="315360" y="858600"/>
            <a:ext cx="3218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Calendrier de l’INSPE de Bourges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70" name="Espace réservé du contenu 4"/>
          <p:cNvGraphicFramePr/>
          <p:nvPr>
            <p:extLst>
              <p:ext uri="{D42A27DB-BD31-4B8C-83A1-F6EECF244321}">
                <p14:modId xmlns:p14="http://schemas.microsoft.com/office/powerpoint/2010/main" val="2064912146"/>
              </p:ext>
            </p:extLst>
          </p:nvPr>
        </p:nvGraphicFramePr>
        <p:xfrm>
          <a:off x="609480" y="1377000"/>
          <a:ext cx="8076240" cy="5214240"/>
        </p:xfrm>
        <a:graphic>
          <a:graphicData uri="http://schemas.openxmlformats.org/drawingml/2006/table">
            <a:tbl>
              <a:tblPr/>
              <a:tblGrid>
                <a:gridCol w="511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3320"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 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Date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Thématiques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Thème(s) du progr. de cycle 3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Notions principales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Domaine professionnel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0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TD1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Je 15/01/2026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(A+B)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Découper l’espace : le paysage et la carte en géographie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(Espace en cycle 2)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Découvrir le(s) lieu(x) où j’habite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Habiter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Paysage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Carte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(Échelle)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Analyse de paysages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68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TD2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Je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3/02/2026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(B+A)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Habiter la ville / un lieu touristique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Se loger, travailler, avoir des loisirs, se cultiver en France (dans des espaces urbains et dans un espace touristique)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Zonage en aires urbaines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Centre-ville, banlieue, couronne périurbaine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Tourisme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Analyse de cartes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Scénario de séance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32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TD3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J 12/02/2026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(A+B)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Consommer/produire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Consommer (satisfaire ses besoins en eau, en aliments, en énergie)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Production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Consommation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Échelle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Étude d’un dossier documentaire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16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/>
                        </a:rPr>
                        <a:t>TD4</a:t>
                      </a:r>
                      <a:endParaRPr lang="fr-FR" sz="1200" b="0" u="none" strike="noStrike" dirty="0">
                        <a:solidFill>
                          <a:schemeClr val="bg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 3/03/2026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  (B+A)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Se déplacer </a:t>
                      </a:r>
                      <a:endParaRPr lang="fr-FR" sz="1200" b="0" u="none" strike="noStrike" dirty="0">
                        <a:solidFill>
                          <a:srgbClr val="0432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Se déplacer en France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Mobilité, 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Réseau, transport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(Migration)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Utilisation d’application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0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/>
                        </a:rPr>
                        <a:t>TD5</a:t>
                      </a:r>
                      <a:endParaRPr lang="fr-FR" sz="1200" b="0" u="none" strike="noStrike" dirty="0">
                        <a:solidFill>
                          <a:schemeClr val="bg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 17/03/2026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Matin2 A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Après-midi1 B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Communiquer</a:t>
                      </a:r>
                      <a:endParaRPr lang="fr-FR" sz="1200" b="0" u="none" strike="noStrike" dirty="0">
                        <a:solidFill>
                          <a:srgbClr val="0432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Communiquer d’un bout à l’autre du monde grâce à l’Internet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Communication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Réseau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Internet/Web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Fabrication d’une séquence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70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rgbClr val="FFFF00"/>
                          </a:solidFill>
                          <a:effectLst/>
                          <a:uFillTx/>
                          <a:latin typeface="Calibri"/>
                        </a:rPr>
                        <a:t>TD6</a:t>
                      </a:r>
                      <a:endParaRPr lang="fr-FR" sz="1200" b="0" u="none" strike="noStrike" dirty="0">
                        <a:solidFill>
                          <a:srgbClr val="FFFF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J 26/03/2026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(B+A)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Mieux habiter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Mieux habiter (la nature en ville, recycler, habiter un éco-quartier)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Ville durable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Recyclage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Prospective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Construction d’une évaluation</a:t>
                      </a:r>
                      <a:endParaRPr lang="fr-FR" sz="12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7564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Recycler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010" y="1121922"/>
            <a:ext cx="8907990" cy="5736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2.2. La gestion locale des déchets : les 3 R</a:t>
            </a:r>
          </a:p>
          <a:p>
            <a:pPr marL="0" indent="0">
              <a:buNone/>
            </a:pPr>
            <a:r>
              <a:rPr lang="fr-FR" b="1" dirty="0">
                <a:highlight>
                  <a:srgbClr val="FFFF00"/>
                </a:highlight>
              </a:rPr>
              <a:t>Les 3 R : réduire, réutiliser, recycler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Réduire</a:t>
            </a:r>
          </a:p>
          <a:p>
            <a:pPr marL="0" indent="0"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l’incinération </a:t>
            </a:r>
            <a:r>
              <a:rPr lang="fr-FR" dirty="0"/>
              <a:t>pour la production d’électricité et de chaleur mais </a:t>
            </a:r>
            <a:r>
              <a:rPr lang="fr-FR" b="1" dirty="0"/>
              <a:t>pollution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La collecte sélective </a:t>
            </a:r>
            <a:r>
              <a:rPr lang="fr-FR" dirty="0"/>
              <a:t>privilégiée depuis 1992, mais tri différent selon les communes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- Une action sur la nature et le volume</a:t>
            </a:r>
            <a:r>
              <a:rPr lang="fr-FR" dirty="0">
                <a:solidFill>
                  <a:srgbClr val="0000FF"/>
                </a:solidFill>
              </a:rPr>
              <a:t> des emballages </a:t>
            </a:r>
            <a:r>
              <a:rPr lang="fr-FR" dirty="0"/>
              <a:t>(poids en diminution, nb en augmentation)</a:t>
            </a:r>
          </a:p>
        </p:txBody>
      </p:sp>
    </p:spTree>
    <p:extLst>
      <p:ext uri="{BB962C8B-B14F-4D97-AF65-F5344CB8AC3E}">
        <p14:creationId xmlns:p14="http://schemas.microsoft.com/office/powerpoint/2010/main" val="1346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7564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Recycler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012" y="1121923"/>
            <a:ext cx="8892988" cy="5440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2.2. La gestion locale des déchets : les 3 R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Réutiliser, recycler</a:t>
            </a:r>
            <a:endParaRPr lang="fr-FR" dirty="0"/>
          </a:p>
          <a:p>
            <a:pPr marL="0" indent="0">
              <a:spcBef>
                <a:spcPts val="1400"/>
              </a:spcBef>
              <a:buFontTx/>
              <a:buChar char="-"/>
            </a:pPr>
            <a:r>
              <a:rPr lang="fr-FR" dirty="0"/>
              <a:t> Le </a:t>
            </a:r>
            <a:r>
              <a:rPr lang="fr-FR" dirty="0">
                <a:solidFill>
                  <a:srgbClr val="0000FF"/>
                </a:solidFill>
              </a:rPr>
              <a:t>développement</a:t>
            </a:r>
            <a:r>
              <a:rPr lang="fr-FR" dirty="0"/>
              <a:t> du parc de </a:t>
            </a:r>
            <a:r>
              <a:rPr lang="fr-FR" dirty="0">
                <a:solidFill>
                  <a:srgbClr val="0000FF"/>
                </a:solidFill>
              </a:rPr>
              <a:t>déchetteries</a:t>
            </a:r>
          </a:p>
          <a:p>
            <a:pPr marL="0" indent="0">
              <a:spcBef>
                <a:spcPts val="1400"/>
              </a:spcBef>
              <a:buFontTx/>
              <a:buChar char="-"/>
            </a:pPr>
            <a:endParaRPr lang="fr-FR" dirty="0">
              <a:solidFill>
                <a:srgbClr val="0000FF"/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fr-FR" dirty="0"/>
              <a:t>- La </a:t>
            </a:r>
            <a:r>
              <a:rPr lang="fr-FR" dirty="0">
                <a:solidFill>
                  <a:srgbClr val="0432FF"/>
                </a:solidFill>
              </a:rPr>
              <a:t>réparation</a:t>
            </a:r>
            <a:r>
              <a:rPr lang="fr-FR" dirty="0"/>
              <a:t> (normes de </a:t>
            </a:r>
            <a:r>
              <a:rPr lang="fr-FR" dirty="0" err="1"/>
              <a:t>constr</a:t>
            </a:r>
            <a:r>
              <a:rPr lang="fr-FR" dirty="0"/>
              <a:t>., comportements)</a:t>
            </a:r>
            <a:endParaRPr lang="fr-FR" dirty="0">
              <a:solidFill>
                <a:srgbClr val="0432FF"/>
              </a:solidFill>
            </a:endParaRPr>
          </a:p>
          <a:p>
            <a:pPr marL="0" indent="0">
              <a:spcBef>
                <a:spcPts val="1400"/>
              </a:spcBef>
              <a:buFontTx/>
              <a:buChar char="-"/>
            </a:pPr>
            <a:endParaRPr lang="fr-FR" dirty="0"/>
          </a:p>
          <a:p>
            <a:pPr marL="0" indent="0">
              <a:spcBef>
                <a:spcPts val="1400"/>
              </a:spcBef>
              <a:buFontTx/>
              <a:buChar char="-"/>
            </a:pPr>
            <a:r>
              <a:rPr lang="fr-FR" dirty="0"/>
              <a:t>Les </a:t>
            </a:r>
            <a:r>
              <a:rPr lang="fr-FR" dirty="0">
                <a:solidFill>
                  <a:srgbClr val="0000FF"/>
                </a:solidFill>
              </a:rPr>
              <a:t>déchets</a:t>
            </a:r>
            <a:r>
              <a:rPr lang="fr-FR" dirty="0"/>
              <a:t> considérés comme une </a:t>
            </a:r>
            <a:r>
              <a:rPr lang="fr-FR" dirty="0">
                <a:solidFill>
                  <a:srgbClr val="0000FF"/>
                </a:solidFill>
              </a:rPr>
              <a:t>ressource pour produire </a:t>
            </a:r>
            <a:r>
              <a:rPr lang="fr-FR" dirty="0"/>
              <a:t>(production d’énergie, méthanisation ?)</a:t>
            </a:r>
          </a:p>
        </p:txBody>
      </p:sp>
    </p:spTree>
    <p:extLst>
      <p:ext uri="{BB962C8B-B14F-4D97-AF65-F5344CB8AC3E}">
        <p14:creationId xmlns:p14="http://schemas.microsoft.com/office/powerpoint/2010/main" val="1346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92309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II) Recycler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2"/>
            <a:ext cx="8686800" cy="57360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2.3. </a:t>
            </a:r>
            <a:r>
              <a:rPr lang="fr-FR" u="sng">
                <a:solidFill>
                  <a:srgbClr val="0432FF"/>
                </a:solidFill>
              </a:rPr>
              <a:t>Les interlocuteurs </a:t>
            </a:r>
            <a:r>
              <a:rPr lang="fr-FR" u="sng" dirty="0">
                <a:solidFill>
                  <a:srgbClr val="0432FF"/>
                </a:solidFill>
              </a:rPr>
              <a:t>sur la question des déchets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highlight>
                  <a:srgbClr val="FFFF00"/>
                </a:highlight>
              </a:rPr>
              <a:t>Les </a:t>
            </a:r>
            <a:r>
              <a:rPr lang="fr-FR" b="1" dirty="0">
                <a:highlight>
                  <a:srgbClr val="FFFF00"/>
                </a:highlight>
              </a:rPr>
              <a:t>acteurs nationaux</a:t>
            </a:r>
          </a:p>
          <a:p>
            <a:pPr marL="0" indent="0">
              <a:buFontTx/>
              <a:buChar char="-"/>
            </a:pPr>
            <a:r>
              <a:rPr lang="fr-FR" dirty="0"/>
              <a:t> l’</a:t>
            </a:r>
            <a:r>
              <a:rPr lang="fr-FR" b="1" dirty="0">
                <a:solidFill>
                  <a:srgbClr val="0000FF"/>
                </a:solidFill>
              </a:rPr>
              <a:t>ADEME</a:t>
            </a:r>
            <a:r>
              <a:rPr lang="fr-FR" dirty="0"/>
              <a:t> (</a:t>
            </a:r>
            <a:r>
              <a:rPr lang="fr-FR" dirty="0">
                <a:solidFill>
                  <a:srgbClr val="FF0000"/>
                </a:solidFill>
              </a:rPr>
              <a:t>Agence de l’environnement et de la maîtrise de l’énergie</a:t>
            </a:r>
            <a:r>
              <a:rPr lang="fr-FR" dirty="0"/>
              <a:t>) (1991)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highlight>
                  <a:srgbClr val="FFFF00"/>
                </a:highlight>
              </a:rPr>
              <a:t>Deux </a:t>
            </a:r>
            <a:r>
              <a:rPr lang="fr-FR" b="1" dirty="0">
                <a:highlight>
                  <a:srgbClr val="FFFF00"/>
                </a:highlight>
              </a:rPr>
              <a:t>acteurs locaux</a:t>
            </a:r>
          </a:p>
          <a:p>
            <a:pPr marL="0" indent="0" algn="just">
              <a:buFontTx/>
              <a:buChar char="-"/>
            </a:pPr>
            <a:r>
              <a:rPr lang="fr-FR" dirty="0"/>
              <a:t>Les </a:t>
            </a:r>
            <a:r>
              <a:rPr lang="fr-FR" b="1" dirty="0">
                <a:solidFill>
                  <a:srgbClr val="0000FF"/>
                </a:solidFill>
              </a:rPr>
              <a:t>communes</a:t>
            </a:r>
            <a:r>
              <a:rPr lang="fr-FR" dirty="0">
                <a:solidFill>
                  <a:srgbClr val="0000FF"/>
                </a:solidFill>
              </a:rPr>
              <a:t> (organisées en syndicats intercommunaux)</a:t>
            </a:r>
            <a:r>
              <a:rPr lang="fr-FR" dirty="0">
                <a:solidFill>
                  <a:srgbClr val="000000"/>
                </a:solidFill>
              </a:rPr>
              <a:t> en charge de la </a:t>
            </a:r>
            <a:r>
              <a:rPr lang="fr-FR" dirty="0">
                <a:solidFill>
                  <a:srgbClr val="FF0000"/>
                </a:solidFill>
              </a:rPr>
              <a:t>collecte</a:t>
            </a:r>
            <a:r>
              <a:rPr lang="fr-FR" dirty="0">
                <a:solidFill>
                  <a:srgbClr val="000000"/>
                </a:solidFill>
              </a:rPr>
              <a:t> et du </a:t>
            </a:r>
            <a:r>
              <a:rPr lang="fr-FR" dirty="0">
                <a:solidFill>
                  <a:srgbClr val="FF0000"/>
                </a:solidFill>
              </a:rPr>
              <a:t>traitement </a:t>
            </a:r>
            <a:r>
              <a:rPr lang="fr-FR" dirty="0">
                <a:solidFill>
                  <a:srgbClr val="000000"/>
                </a:solidFill>
              </a:rPr>
              <a:t>des déchets</a:t>
            </a:r>
            <a:endParaRPr lang="fr-FR" dirty="0"/>
          </a:p>
          <a:p>
            <a:pPr marL="0" indent="0" algn="just">
              <a:buFontTx/>
              <a:buChar char="-"/>
            </a:pPr>
            <a:r>
              <a:rPr lang="fr-FR" dirty="0"/>
              <a:t> Les </a:t>
            </a:r>
            <a:r>
              <a:rPr lang="fr-FR" b="1" dirty="0">
                <a:solidFill>
                  <a:srgbClr val="0000FF"/>
                </a:solidFill>
              </a:rPr>
              <a:t>associations</a:t>
            </a:r>
            <a:r>
              <a:rPr lang="fr-FR" dirty="0"/>
              <a:t> de </a:t>
            </a:r>
            <a:r>
              <a:rPr lang="fr-FR" dirty="0">
                <a:solidFill>
                  <a:srgbClr val="FF0000"/>
                </a:solidFill>
              </a:rPr>
              <a:t>protection de l’environnement </a:t>
            </a:r>
            <a:r>
              <a:rPr lang="fr-FR" dirty="0"/>
              <a:t>(ex : </a:t>
            </a:r>
            <a:r>
              <a:rPr lang="fr-FR" dirty="0">
                <a:solidFill>
                  <a:srgbClr val="7030A0"/>
                </a:solidFill>
              </a:rPr>
              <a:t>Indre nature</a:t>
            </a:r>
            <a:r>
              <a:rPr lang="fr-FR" dirty="0"/>
              <a:t>, </a:t>
            </a:r>
            <a:r>
              <a:rPr lang="fr-FR" dirty="0">
                <a:solidFill>
                  <a:srgbClr val="7030A0"/>
                </a:solidFill>
              </a:rPr>
              <a:t>Nature 18</a:t>
            </a:r>
            <a:r>
              <a:rPr lang="fr-FR" dirty="0"/>
              <a:t>, WWF France, France Nature Environnement…)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30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71884" y="5210911"/>
            <a:ext cx="697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hlinkClick r:id="rId2"/>
              </a:rPr>
              <a:t>https://agirpourlatransition.ademe.fr/acteurs-education/enseigner-animer/recherche?ressources%5B0%5D=type_besoin%3AEn%20classe&amp;ressources%5B1%5D=type_besoin%3AHors%20la%20classe&amp;ressources%5B2%5D=niveau_scolaire%3AElémentaire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9E45F9-34DA-AF49-8BEB-D9B5B76C46D4}"/>
              </a:ext>
            </a:extLst>
          </p:cNvPr>
          <p:cNvSpPr txBox="1"/>
          <p:nvPr/>
        </p:nvSpPr>
        <p:spPr>
          <a:xfrm>
            <a:off x="2171884" y="6411240"/>
            <a:ext cx="266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linkClick r:id="rId3"/>
              </a:rPr>
              <a:t>https://www.mtaterre.fr/</a:t>
            </a:r>
            <a:endParaRPr lang="fr-FR" b="1" dirty="0"/>
          </a:p>
          <a:p>
            <a:endParaRPr lang="fr-FR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315162-ADD4-0A4B-A998-54996944F336}"/>
              </a:ext>
            </a:extLst>
          </p:cNvPr>
          <p:cNvSpPr txBox="1"/>
          <p:nvPr/>
        </p:nvSpPr>
        <p:spPr>
          <a:xfrm>
            <a:off x="480447" y="5346915"/>
            <a:ext cx="13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enseignants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DAA876-64CC-B94E-8B36-EC2F63C95018}"/>
              </a:ext>
            </a:extLst>
          </p:cNvPr>
          <p:cNvSpPr txBox="1"/>
          <p:nvPr/>
        </p:nvSpPr>
        <p:spPr>
          <a:xfrm>
            <a:off x="588936" y="6400800"/>
            <a:ext cx="77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élèves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BEA9D8-B23F-F223-5C6A-35182549B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5" y="0"/>
            <a:ext cx="8022505" cy="481488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6C42FBB-2F07-B20B-3543-6286C049C844}"/>
              </a:ext>
            </a:extLst>
          </p:cNvPr>
          <p:cNvSpPr txBox="1"/>
          <p:nvPr/>
        </p:nvSpPr>
        <p:spPr>
          <a:xfrm>
            <a:off x="3601970" y="1242817"/>
            <a:ext cx="5542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5"/>
              </a:rPr>
              <a:t>https://agirpourlatransition.ademe.fr/acteurs-education/</a:t>
            </a:r>
            <a:endParaRPr lang="fr-FR" dirty="0"/>
          </a:p>
          <a:p>
            <a:endParaRPr lang="fr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FAD917-5072-D0D9-CC6C-7B0492B9F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955" y="2954948"/>
            <a:ext cx="7772400" cy="39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731011-A6EC-AE49-059F-08A76756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26" y="729994"/>
            <a:ext cx="9197226" cy="53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20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A90FF1-623F-B97E-AA6F-E47DC0FFE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182"/>
            <a:ext cx="9144000" cy="50440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A18635-F596-8968-3C79-AAAF06AC3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8287"/>
            <a:ext cx="9144000" cy="50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9F082E-6B48-0D7A-BF3D-1D9943F10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8" y="1"/>
            <a:ext cx="6053668" cy="68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20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5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Qu’est-ce qu’un écoquartier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409985"/>
            <a:ext cx="8686800" cy="5043823"/>
          </a:xfrm>
        </p:spPr>
        <p:txBody>
          <a:bodyPr>
            <a:normAutofit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sz="2400" dirty="0">
                <a:hlinkClick r:id="rId2"/>
              </a:rPr>
              <a:t>https://www.eco-quartiers.fr/#!/fr/espace-infos/etudes-de-cas/monconseil-18/</a:t>
            </a:r>
            <a:endParaRPr lang="fr-FR" sz="2400" dirty="0"/>
          </a:p>
          <a:p>
            <a:pPr marL="0" indent="0">
              <a:spcBef>
                <a:spcPts val="168"/>
              </a:spcBef>
              <a:buNone/>
            </a:pPr>
            <a:r>
              <a:rPr lang="fr-FR" sz="2400" dirty="0">
                <a:hlinkClick r:id="rId3"/>
              </a:rPr>
              <a:t>https://www.dailymotion.com/video/x858ros</a:t>
            </a:r>
            <a:r>
              <a:rPr lang="fr-FR" sz="2400" dirty="0"/>
              <a:t> (vidéo, 8 min33)</a:t>
            </a:r>
          </a:p>
          <a:p>
            <a:pPr marL="0" indent="0">
              <a:spcBef>
                <a:spcPts val="168"/>
              </a:spcBef>
              <a:buNone/>
            </a:pPr>
            <a:endParaRPr lang="fr-FR" sz="2400" dirty="0"/>
          </a:p>
          <a:p>
            <a:pPr marL="0" indent="0" algn="just">
              <a:spcBef>
                <a:spcPts val="168"/>
              </a:spcBef>
              <a:buNone/>
            </a:pPr>
            <a:endParaRPr lang="fr-FR" b="1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/>
              <a:t>QUESTION : d’après l’exemple de Monconseil, quels sont les </a:t>
            </a:r>
            <a:r>
              <a:rPr lang="fr-FR" b="1" dirty="0">
                <a:solidFill>
                  <a:srgbClr val="7030A0"/>
                </a:solidFill>
              </a:rPr>
              <a:t>éléments caractéristiques </a:t>
            </a:r>
            <a:r>
              <a:rPr lang="fr-FR" b="1" dirty="0"/>
              <a:t>que doit posséder un écoquartier ?</a:t>
            </a:r>
          </a:p>
        </p:txBody>
      </p:sp>
    </p:spTree>
    <p:extLst>
      <p:ext uri="{BB962C8B-B14F-4D97-AF65-F5344CB8AC3E}">
        <p14:creationId xmlns:p14="http://schemas.microsoft.com/office/powerpoint/2010/main" val="1436102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5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Qu’est-ce qu’un </a:t>
            </a:r>
            <a:r>
              <a:rPr lang="fr-FR" b="1" dirty="0" err="1"/>
              <a:t>écoquartier</a:t>
            </a:r>
            <a:r>
              <a:rPr lang="fr-FR" b="1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6191"/>
            <a:ext cx="8077200" cy="5691808"/>
          </a:xfrm>
        </p:spPr>
        <p:txBody>
          <a:bodyPr>
            <a:normAutofit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u="sng" dirty="0">
                <a:solidFill>
                  <a:srgbClr val="0432FF"/>
                </a:solidFill>
              </a:rPr>
              <a:t>3.1. Un écoquartier avec 4 principes majeurs</a:t>
            </a:r>
          </a:p>
          <a:p>
            <a:pPr marL="0" indent="0">
              <a:lnSpc>
                <a:spcPts val="3840"/>
              </a:lnSpc>
              <a:spcBef>
                <a:spcPts val="168"/>
              </a:spcBef>
              <a:buNone/>
            </a:pPr>
            <a:endParaRPr lang="fr-FR" dirty="0"/>
          </a:p>
          <a:p>
            <a:pPr marL="0" indent="0">
              <a:lnSpc>
                <a:spcPts val="3840"/>
              </a:lnSpc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lnSpc>
                <a:spcPts val="3840"/>
              </a:lnSpc>
              <a:spcBef>
                <a:spcPts val="168"/>
              </a:spcBef>
              <a:buNone/>
            </a:pPr>
            <a:r>
              <a:rPr lang="fr-FR" dirty="0"/>
              <a:t>Un </a:t>
            </a:r>
            <a:r>
              <a:rPr lang="fr-FR" b="1" dirty="0">
                <a:solidFill>
                  <a:srgbClr val="7030A0"/>
                </a:solidFill>
              </a:rPr>
              <a:t>écoquartier</a:t>
            </a:r>
            <a:r>
              <a:rPr lang="fr-FR" dirty="0"/>
              <a:t> est un </a:t>
            </a:r>
            <a:r>
              <a:rPr lang="fr-FR" b="1" dirty="0">
                <a:solidFill>
                  <a:srgbClr val="0000FF"/>
                </a:solidFill>
              </a:rPr>
              <a:t>projet d’aménagement </a:t>
            </a:r>
            <a:r>
              <a:rPr lang="fr-FR" dirty="0"/>
              <a:t>qui respecte les </a:t>
            </a:r>
            <a:r>
              <a:rPr lang="fr-FR" b="1" dirty="0">
                <a:solidFill>
                  <a:srgbClr val="0000FF"/>
                </a:solidFill>
              </a:rPr>
              <a:t>principes du développement durable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à l</a:t>
            </a:r>
            <a:r>
              <a:rPr lang="fr-FR" dirty="0">
                <a:solidFill>
                  <a:srgbClr val="0000FF"/>
                </a:solidFill>
              </a:rPr>
              <a:t>’</a:t>
            </a:r>
            <a:r>
              <a:rPr lang="fr-FR" b="1" dirty="0">
                <a:solidFill>
                  <a:srgbClr val="0000FF"/>
                </a:solidFill>
              </a:rPr>
              <a:t>échelle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d’un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b="1" dirty="0">
                <a:solidFill>
                  <a:srgbClr val="0000FF"/>
                </a:solidFill>
              </a:rPr>
              <a:t>quartier.</a:t>
            </a:r>
          </a:p>
          <a:p>
            <a:pPr marL="0" indent="0">
              <a:lnSpc>
                <a:spcPts val="3840"/>
              </a:lnSpc>
              <a:spcBef>
                <a:spcPts val="168"/>
              </a:spcBef>
              <a:buNone/>
            </a:pPr>
            <a:endParaRPr lang="fr-FR" b="1" dirty="0">
              <a:solidFill>
                <a:srgbClr val="0000FF"/>
              </a:solidFill>
            </a:endParaRPr>
          </a:p>
          <a:p>
            <a:pPr marL="0" indent="0">
              <a:lnSpc>
                <a:spcPts val="3840"/>
              </a:lnSpc>
              <a:spcBef>
                <a:spcPts val="168"/>
              </a:spcBef>
              <a:buNone/>
            </a:pPr>
            <a:r>
              <a:rPr lang="fr-FR" dirty="0">
                <a:solidFill>
                  <a:srgbClr val="0000FF"/>
                </a:solidFill>
                <a:hlinkClick r:id="rId2"/>
              </a:rPr>
              <a:t>https://www.dailymotion.com/video/k3HfrIA9RqMIBzyFR03</a:t>
            </a:r>
            <a:endParaRPr lang="fr-FR" dirty="0">
              <a:solidFill>
                <a:srgbClr val="0000FF"/>
              </a:solidFill>
            </a:endParaRPr>
          </a:p>
          <a:p>
            <a:pPr marL="0" indent="0">
              <a:spcBef>
                <a:spcPts val="168"/>
              </a:spcBef>
              <a:buNone/>
            </a:pPr>
            <a:r>
              <a:rPr lang="fr-FR" sz="2400" dirty="0"/>
              <a:t>(toujours l’exemple de Monconseil, mais version courte, 3 min 40)</a:t>
            </a:r>
          </a:p>
        </p:txBody>
      </p:sp>
    </p:spTree>
    <p:extLst>
      <p:ext uri="{BB962C8B-B14F-4D97-AF65-F5344CB8AC3E}">
        <p14:creationId xmlns:p14="http://schemas.microsoft.com/office/powerpoint/2010/main" val="39668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93CDBDA-5FE2-39B3-72E1-41E1E2F64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9" y="0"/>
            <a:ext cx="46024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A7E41-1568-4A31-20B5-82E325605CB4}"/>
              </a:ext>
            </a:extLst>
          </p:cNvPr>
          <p:cNvSpPr/>
          <p:nvPr/>
        </p:nvSpPr>
        <p:spPr>
          <a:xfrm>
            <a:off x="26491" y="39756"/>
            <a:ext cx="4947034" cy="53086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78F6E89-05E4-3C43-CB4D-A4E2015C8CB7}"/>
              </a:ext>
            </a:extLst>
          </p:cNvPr>
          <p:cNvCxnSpPr/>
          <p:nvPr/>
        </p:nvCxnSpPr>
        <p:spPr>
          <a:xfrm>
            <a:off x="26491" y="1110343"/>
            <a:ext cx="0" cy="220762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E228F70-3798-CAD2-8A57-4312409E6EF5}"/>
              </a:ext>
            </a:extLst>
          </p:cNvPr>
          <p:cNvCxnSpPr/>
          <p:nvPr/>
        </p:nvCxnSpPr>
        <p:spPr>
          <a:xfrm>
            <a:off x="26491" y="3764921"/>
            <a:ext cx="0" cy="220762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6600456-FBEC-DFAF-72AC-01D1B42407F6}"/>
              </a:ext>
            </a:extLst>
          </p:cNvPr>
          <p:cNvCxnSpPr/>
          <p:nvPr/>
        </p:nvCxnSpPr>
        <p:spPr>
          <a:xfrm>
            <a:off x="4966566" y="3619681"/>
            <a:ext cx="0" cy="220762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1AB058D-77F6-CE96-C6A7-619A5221CAC0}"/>
              </a:ext>
            </a:extLst>
          </p:cNvPr>
          <p:cNvCxnSpPr/>
          <p:nvPr/>
        </p:nvCxnSpPr>
        <p:spPr>
          <a:xfrm>
            <a:off x="4973525" y="977821"/>
            <a:ext cx="0" cy="220762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1E5839F-A233-9A17-A7D4-9B8514A37085}"/>
              </a:ext>
            </a:extLst>
          </p:cNvPr>
          <p:cNvSpPr txBox="1"/>
          <p:nvPr/>
        </p:nvSpPr>
        <p:spPr>
          <a:xfrm>
            <a:off x="5512408" y="5972544"/>
            <a:ext cx="3631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400" dirty="0"/>
              <a:t>20 engagements en lien avec les 4 principes majeurs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6573FD-60DC-F3C7-7FFA-52D13B86330B}"/>
              </a:ext>
            </a:extLst>
          </p:cNvPr>
          <p:cNvSpPr txBox="1"/>
          <p:nvPr/>
        </p:nvSpPr>
        <p:spPr>
          <a:xfrm>
            <a:off x="5552661" y="7686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A67B97-DF35-320A-E60E-60814D449941}"/>
              </a:ext>
            </a:extLst>
          </p:cNvPr>
          <p:cNvSpPr txBox="1"/>
          <p:nvPr/>
        </p:nvSpPr>
        <p:spPr>
          <a:xfrm>
            <a:off x="5106046" y="1073425"/>
            <a:ext cx="3971704" cy="353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ts val="3800"/>
              </a:lnSpc>
              <a:spcBef>
                <a:spcPts val="168"/>
              </a:spcBef>
              <a:buAutoNum type="arabicParenR"/>
            </a:pPr>
            <a:r>
              <a:rPr lang="fr-FR" sz="2400" b="1" dirty="0">
                <a:solidFill>
                  <a:srgbClr val="0000FF"/>
                </a:solidFill>
              </a:rPr>
              <a:t> l’implication de tous </a:t>
            </a:r>
            <a:r>
              <a:rPr lang="fr-FR" sz="2400" b="1" dirty="0">
                <a:solidFill>
                  <a:srgbClr val="0432FF"/>
                </a:solidFill>
              </a:rPr>
              <a:t>les acteurs </a:t>
            </a:r>
            <a:r>
              <a:rPr lang="fr-FR" sz="2400" dirty="0"/>
              <a:t>(du citoyen à l’élu)</a:t>
            </a:r>
            <a:endParaRPr lang="en-GB" sz="2400" dirty="0"/>
          </a:p>
          <a:p>
            <a:pPr marL="171450" lvl="0" indent="-171450">
              <a:lnSpc>
                <a:spcPts val="3800"/>
              </a:lnSpc>
              <a:spcBef>
                <a:spcPts val="168"/>
              </a:spcBef>
              <a:buAutoNum type="arabicParenR"/>
            </a:pPr>
            <a:r>
              <a:rPr lang="fr-FR" sz="2400" b="1" dirty="0">
                <a:solidFill>
                  <a:srgbClr val="0432FF"/>
                </a:solidFill>
              </a:rPr>
              <a:t> Un</a:t>
            </a:r>
            <a:r>
              <a:rPr lang="fr-FR" sz="2400" dirty="0">
                <a:solidFill>
                  <a:srgbClr val="0432FF"/>
                </a:solidFill>
              </a:rPr>
              <a:t> </a:t>
            </a:r>
            <a:r>
              <a:rPr lang="fr-FR" sz="2400" b="1" dirty="0">
                <a:solidFill>
                  <a:srgbClr val="0000FF"/>
                </a:solidFill>
              </a:rPr>
              <a:t>cadre de vie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b="1" dirty="0">
                <a:solidFill>
                  <a:srgbClr val="0000FF"/>
                </a:solidFill>
              </a:rPr>
              <a:t>sain</a:t>
            </a:r>
            <a:r>
              <a:rPr lang="fr-FR" sz="2400" dirty="0">
                <a:solidFill>
                  <a:srgbClr val="0000FF"/>
                </a:solidFill>
              </a:rPr>
              <a:t> et sûr </a:t>
            </a:r>
            <a:endParaRPr lang="en-GB" sz="2400" dirty="0">
              <a:solidFill>
                <a:srgbClr val="0000FF"/>
              </a:solidFill>
            </a:endParaRPr>
          </a:p>
          <a:p>
            <a:pPr marL="171450" lvl="0" indent="-171450" algn="just">
              <a:lnSpc>
                <a:spcPts val="3800"/>
              </a:lnSpc>
              <a:spcBef>
                <a:spcPts val="168"/>
              </a:spcBef>
              <a:buNone/>
            </a:pPr>
            <a:r>
              <a:rPr lang="fr-FR" sz="2400" dirty="0"/>
              <a:t>3) Un </a:t>
            </a:r>
            <a:r>
              <a:rPr lang="fr-FR" sz="2400" b="1" dirty="0">
                <a:solidFill>
                  <a:srgbClr val="0000FF"/>
                </a:solidFill>
              </a:rPr>
              <a:t>dynamisme sur le plan économique et territorial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endParaRPr lang="fr-FR" sz="2400" dirty="0"/>
          </a:p>
          <a:p>
            <a:pPr marL="171450" lvl="0" indent="-171450" algn="just">
              <a:lnSpc>
                <a:spcPts val="3800"/>
              </a:lnSpc>
              <a:spcBef>
                <a:spcPts val="168"/>
              </a:spcBef>
              <a:buNone/>
            </a:pPr>
            <a:r>
              <a:rPr lang="fr-FR" sz="2400" dirty="0"/>
              <a:t>4) la </a:t>
            </a:r>
            <a:r>
              <a:rPr lang="fr-FR" sz="2400" b="1" dirty="0">
                <a:solidFill>
                  <a:srgbClr val="0432FF"/>
                </a:solidFill>
              </a:rPr>
              <a:t>gestion</a:t>
            </a:r>
            <a:r>
              <a:rPr lang="fr-FR" sz="2400" dirty="0"/>
              <a:t> responsable </a:t>
            </a:r>
            <a:r>
              <a:rPr lang="fr-FR" sz="2400" b="1" dirty="0">
                <a:solidFill>
                  <a:srgbClr val="0432FF"/>
                </a:solidFill>
              </a:rPr>
              <a:t>des</a:t>
            </a:r>
            <a:r>
              <a:rPr lang="fr-FR" sz="2400" dirty="0"/>
              <a:t> </a:t>
            </a:r>
            <a:r>
              <a:rPr lang="fr-FR" sz="2400" b="1" dirty="0">
                <a:solidFill>
                  <a:srgbClr val="0000FF"/>
                </a:solidFill>
              </a:rPr>
              <a:t>ressources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CB47A4-A1B4-C44D-5449-F2F4FDD0D658}"/>
              </a:ext>
            </a:extLst>
          </p:cNvPr>
          <p:cNvSpPr txBox="1"/>
          <p:nvPr/>
        </p:nvSpPr>
        <p:spPr>
          <a:xfrm>
            <a:off x="5353878" y="357809"/>
            <a:ext cx="308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b="1" dirty="0">
                <a:solidFill>
                  <a:srgbClr val="FF0000"/>
                </a:solidFill>
              </a:rPr>
              <a:t>4 principes majeurs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115496"/>
            <a:ext cx="8229240" cy="686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algn="ctr" defTabSz="457200">
              <a:lnSpc>
                <a:spcPct val="100000"/>
              </a:lnSpc>
              <a:buNone/>
            </a:pPr>
            <a:r>
              <a:rPr lang="fr-FR" sz="44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Calendrier S2-S8</a:t>
            </a:r>
          </a:p>
        </p:txBody>
      </p:sp>
      <p:sp>
        <p:nvSpPr>
          <p:cNvPr id="72" name="ZoneTexte 6"/>
          <p:cNvSpPr/>
          <p:nvPr/>
        </p:nvSpPr>
        <p:spPr>
          <a:xfrm>
            <a:off x="315360" y="775122"/>
            <a:ext cx="3650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US" sz="18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Calendrier de l’INSPE de Châteauroux</a:t>
            </a: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73" name="Espace réservé du contenu 4"/>
          <p:cNvGraphicFramePr/>
          <p:nvPr>
            <p:extLst>
              <p:ext uri="{D42A27DB-BD31-4B8C-83A1-F6EECF244321}">
                <p14:modId xmlns:p14="http://schemas.microsoft.com/office/powerpoint/2010/main" val="3921683798"/>
              </p:ext>
            </p:extLst>
          </p:nvPr>
        </p:nvGraphicFramePr>
        <p:xfrm>
          <a:off x="457200" y="1232100"/>
          <a:ext cx="8228160" cy="5231880"/>
        </p:xfrm>
        <a:graphic>
          <a:graphicData uri="http://schemas.openxmlformats.org/drawingml/2006/table">
            <a:tbl>
              <a:tblPr/>
              <a:tblGrid>
                <a:gridCol w="52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5320"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 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Date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Thématiques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Thème(s) du progr. de cycle 3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Notions principales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Domaine professionnel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0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TD1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Me 14/01/2026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(A+B)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Découper l’espace : le paysage et la carte en géographie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(Espace en cycle 2)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Découvrir le(s) lieu(x) où j’habite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Habiter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Paysage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Carte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(Échelle)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Analyse de paysages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68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TD2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Je 22/01/2026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Après-midi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(A+B)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Habiter la ville / un lieu touristique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Se loger, travailler, avoir des loisirs, se cultiver en France (dans des espaces urbains et dans un espace touristique)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Zonage en aires urbaines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Centre-ville, banlieue, couronne périurbaine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Tourisme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Analyse de cartes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Scénario de séance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16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Calibri"/>
                        </a:rPr>
                        <a:t>TD3</a:t>
                      </a:r>
                      <a:endParaRPr lang="fr-FR" sz="12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 17/02/2026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 (B+A)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Consommer/produire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Consommer (satisfaire ses besoins en eau, en aliments, en énergie)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Production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Consommation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Échelle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Étude d’un dossier documentaire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16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/>
                        </a:rPr>
                        <a:t>TD4</a:t>
                      </a:r>
                      <a:endParaRPr lang="fr-FR" sz="1200" b="0" u="none" strike="noStrike" dirty="0">
                        <a:solidFill>
                          <a:schemeClr val="bg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L 2/03/2026 B Après-midi2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V 6/03/2026 A Matin1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Se déplacer 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Se déplacer en France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Mobilité, 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Réseau, transport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(Migration)</a:t>
                      </a:r>
                      <a:endParaRPr lang="fr-FR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Utilisation d’application</a:t>
                      </a:r>
                      <a:endParaRPr lang="fr-FR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0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bg1"/>
                          </a:solidFill>
                          <a:effectLst/>
                          <a:uFillTx/>
                          <a:latin typeface="Calibri"/>
                        </a:rPr>
                        <a:t>TD5</a:t>
                      </a:r>
                      <a:endParaRPr lang="fr-FR" sz="1200" b="0" u="none" strike="noStrike" dirty="0">
                        <a:solidFill>
                          <a:schemeClr val="bg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Me 11/03/2026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(A+B)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Communiquer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Communiquer d’un bout à l’autre du monde grâce à l’Internet</a:t>
                      </a:r>
                      <a:endParaRPr lang="fr-FR" sz="12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Communication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Réseau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Internet/Web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Fabrication d’une séquence</a:t>
                      </a:r>
                      <a:endParaRPr lang="fr-FR" sz="12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0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rgbClr val="FFFF00"/>
                          </a:solidFill>
                          <a:effectLst/>
                          <a:uFillTx/>
                          <a:latin typeface="Calibri"/>
                        </a:rPr>
                        <a:t>TD6</a:t>
                      </a:r>
                      <a:endParaRPr lang="fr-FR" sz="1200" b="0" u="none" strike="noStrike" dirty="0">
                        <a:solidFill>
                          <a:srgbClr val="FFFF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V 20/03/2026 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Matin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Cambria"/>
                        </a:rPr>
                        <a:t>(B+A)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rgbClr val="0432FF"/>
                          </a:solidFill>
                          <a:effectLst/>
                          <a:uFillTx/>
                          <a:latin typeface="Calibri"/>
                        </a:rPr>
                        <a:t>Mieux habiter</a:t>
                      </a:r>
                      <a:endParaRPr lang="fr-FR" sz="12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Mieux habiter (la nature en ville, recycler, habiter un </a:t>
                      </a:r>
                      <a:r>
                        <a:rPr lang="fr-FR" sz="1200" b="1" u="none" strike="noStrike" dirty="0" err="1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éco-quartier</a:t>
                      </a:r>
                      <a:r>
                        <a:rPr lang="fr-FR" sz="1200" b="1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)</a:t>
                      </a:r>
                      <a:endParaRPr lang="fr-FR" sz="12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Ville durable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Recyclage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Prospective</a:t>
                      </a:r>
                      <a:endParaRPr lang="fr-FR" sz="1200" b="1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100000"/>
                        </a:lnSpc>
                      </a:pPr>
                      <a:r>
                        <a:rPr lang="fr-FR" sz="1200" b="1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Calibri"/>
                        </a:rPr>
                        <a:t>Construction d’une évaluation</a:t>
                      </a:r>
                      <a:endParaRPr lang="fr-FR" sz="12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36000" marR="36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62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Qu’est-ce qu’un </a:t>
            </a:r>
            <a:r>
              <a:rPr lang="fr-FR" b="1" dirty="0" err="1"/>
              <a:t>écoquartier</a:t>
            </a:r>
            <a:r>
              <a:rPr lang="fr-FR" b="1" dirty="0"/>
              <a:t>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8551"/>
            <a:ext cx="8686800" cy="598117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320"/>
              </a:spcBef>
              <a:buNone/>
            </a:pPr>
            <a:r>
              <a:rPr lang="fr-FR" u="sng" dirty="0">
                <a:solidFill>
                  <a:srgbClr val="0432FF"/>
                </a:solidFill>
              </a:rPr>
              <a:t>3.2. Le label « </a:t>
            </a:r>
            <a:r>
              <a:rPr lang="fr-FR" u="sng" dirty="0" err="1">
                <a:solidFill>
                  <a:srgbClr val="0432FF"/>
                </a:solidFill>
              </a:rPr>
              <a:t>ÉcoQuartier</a:t>
            </a:r>
            <a:r>
              <a:rPr lang="fr-FR" u="sng" dirty="0">
                <a:solidFill>
                  <a:srgbClr val="0432FF"/>
                </a:solidFill>
              </a:rPr>
              <a:t> »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• création par l’Etat en 2012 du </a:t>
            </a:r>
            <a:r>
              <a:rPr lang="fr-FR" b="1" dirty="0"/>
              <a:t>label national « </a:t>
            </a:r>
            <a:r>
              <a:rPr lang="fr-FR" b="1" dirty="0" err="1"/>
              <a:t>EcoQuartier</a:t>
            </a:r>
            <a:r>
              <a:rPr lang="fr-FR" b="1" dirty="0"/>
              <a:t> » </a:t>
            </a:r>
            <a:r>
              <a:rPr lang="fr-FR" dirty="0"/>
              <a:t>pour accompagner et garantir la qualité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>
                <a:hlinkClick r:id="rId2"/>
              </a:rPr>
              <a:t>http://www.ecoquartiers.logement.gouv.fr/</a:t>
            </a:r>
            <a:endParaRPr lang="fr-FR" dirty="0"/>
          </a:p>
          <a:p>
            <a:pPr marL="0" indent="0">
              <a:spcBef>
                <a:spcPts val="1320"/>
              </a:spcBef>
              <a:buNone/>
            </a:pPr>
            <a:r>
              <a:rPr lang="fr-FR" dirty="0">
                <a:hlinkClick r:id="rId3"/>
              </a:rPr>
              <a:t>https://www.ecoquartiers.logement.gouv.fr/carte-interactive/?vue=map</a:t>
            </a:r>
            <a:r>
              <a:rPr lang="fr-FR" dirty="0"/>
              <a:t> (carte interactive, recherche région/dpt, fiche)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• </a:t>
            </a:r>
            <a:r>
              <a:rPr lang="fr-FR" b="1" dirty="0"/>
              <a:t>Chiffres clés</a:t>
            </a:r>
            <a:r>
              <a:rPr lang="fr-FR" dirty="0"/>
              <a:t> du label Écoquartier 2025 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Etape 1 			Etape 2 			Etape 3 			Etape 4 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Projet				Chantier			Livré				Confirmé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/>
              <a:t>249 (2024)		236 				93 					21 </a:t>
            </a:r>
          </a:p>
          <a:p>
            <a:pPr marL="0" indent="0">
              <a:spcBef>
                <a:spcPts val="1320"/>
              </a:spcBef>
              <a:buNone/>
            </a:pPr>
            <a:r>
              <a:rPr lang="fr-FR" dirty="0">
                <a:sym typeface="Wingdings" pitchFamily="2" charset="2"/>
              </a:rPr>
              <a:t> </a:t>
            </a:r>
            <a:r>
              <a:rPr lang="fr-FR" dirty="0">
                <a:solidFill>
                  <a:srgbClr val="FF0000"/>
                </a:solidFill>
              </a:rPr>
              <a:t>au total </a:t>
            </a:r>
            <a:r>
              <a:rPr lang="fr-FR" b="1" dirty="0">
                <a:solidFill>
                  <a:srgbClr val="FF0000"/>
                </a:solidFill>
              </a:rPr>
              <a:t>plus de 563 Écoquartiers fin 2024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dirty="0">
                <a:hlinkClick r:id="rId4"/>
              </a:rPr>
              <a:t>https://www.ecoquartiers.logement.gouv.fr/le-label/chiffres-cles/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441325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9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D5FEBC4-43D2-00D7-275D-0E8062E77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6" y="0"/>
            <a:ext cx="56309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32FB0C3-3E8F-8118-6B0F-166D029DE7D6}"/>
              </a:ext>
            </a:extLst>
          </p:cNvPr>
          <p:cNvSpPr txBox="1"/>
          <p:nvPr/>
        </p:nvSpPr>
        <p:spPr>
          <a:xfrm>
            <a:off x="6277510" y="3904179"/>
            <a:ext cx="2373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https://www.ecoquartiers.logement.gouv.fr/carte-interactive/?vue=map</a:t>
            </a:r>
            <a:endParaRPr lang="fr-FR" dirty="0"/>
          </a:p>
          <a:p>
            <a:r>
              <a:rPr lang="fr-FR" dirty="0"/>
              <a:t>Carte interactive</a:t>
            </a:r>
          </a:p>
        </p:txBody>
      </p:sp>
    </p:spTree>
    <p:extLst>
      <p:ext uri="{BB962C8B-B14F-4D97-AF65-F5344CB8AC3E}">
        <p14:creationId xmlns:p14="http://schemas.microsoft.com/office/powerpoint/2010/main" val="403779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3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III) Qu’est-ce qu’un écoquartier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994" y="1160394"/>
            <a:ext cx="8971005" cy="5697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3.3. des exemples d’</a:t>
            </a:r>
            <a:r>
              <a:rPr lang="fr-FR" u="sng" dirty="0" err="1">
                <a:solidFill>
                  <a:srgbClr val="0432FF"/>
                </a:solidFill>
              </a:rPr>
              <a:t>écoquartiers</a:t>
            </a:r>
            <a:r>
              <a:rPr lang="fr-FR" u="sng" dirty="0">
                <a:solidFill>
                  <a:srgbClr val="0432FF"/>
                </a:solidFill>
              </a:rPr>
              <a:t> dans la région Centre-Val de Loire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0D32A75-D4D7-DB4E-98C7-A890118D9D2B}"/>
              </a:ext>
            </a:extLst>
          </p:cNvPr>
          <p:cNvSpPr txBox="1">
            <a:spLocks/>
          </p:cNvSpPr>
          <p:nvPr/>
        </p:nvSpPr>
        <p:spPr>
          <a:xfrm>
            <a:off x="5922996" y="1872764"/>
            <a:ext cx="3221004" cy="5263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400" dirty="0">
                <a:highlight>
                  <a:srgbClr val="FFFF00"/>
                </a:highlight>
                <a:hlinkClick r:id="rId2"/>
              </a:rPr>
              <a:t>http://www.centre-val-de-loire.developpement-durable.gouv.fr/les-eco-quartiers-en-region-centre-val-de-loire-r603.html</a:t>
            </a:r>
            <a:endParaRPr lang="fr-FR" sz="2400" dirty="0">
              <a:highlight>
                <a:srgbClr val="FFFF00"/>
              </a:highlight>
            </a:endParaRPr>
          </a:p>
          <a:p>
            <a:pPr marL="0" indent="0">
              <a:buFont typeface="Arial"/>
              <a:buNone/>
            </a:pPr>
            <a:r>
              <a:rPr lang="fr-FR" sz="2400" dirty="0">
                <a:hlinkClick r:id="rId3"/>
              </a:rPr>
              <a:t>https://www.centre-val-de-loire.developpement-durable.gouv.fr/films-ecoquartiers-a3900.html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21B4E5-BCD1-DA4F-83A7-B961BDF4D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4" y="2230103"/>
            <a:ext cx="5750002" cy="46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4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856" y="1615068"/>
            <a:ext cx="4041284" cy="4754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>
                <a:highlight>
                  <a:srgbClr val="FFFF00"/>
                </a:highlight>
              </a:rPr>
              <a:t>• à Tours, </a:t>
            </a:r>
            <a:r>
              <a:rPr lang="fr-FR" dirty="0" err="1">
                <a:highlight>
                  <a:srgbClr val="FFFF00"/>
                </a:highlight>
              </a:rPr>
              <a:t>Monconseil</a:t>
            </a:r>
            <a:endParaRPr lang="fr-FR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dirty="0"/>
              <a:t>Un site documenté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sz="2800" dirty="0">
                <a:hlinkClick r:id="rId2"/>
              </a:rPr>
              <a:t>https://www.eco-quartiers.fr/#!/fr/espace-infos/etudes-de-cas/monconseil-18/</a:t>
            </a:r>
            <a:endParaRPr lang="fr-FR" sz="2800" dirty="0"/>
          </a:p>
          <a:p>
            <a:pPr marL="0" indent="0">
              <a:spcBef>
                <a:spcPts val="168"/>
              </a:spcBef>
              <a:buNone/>
            </a:pPr>
            <a:r>
              <a:rPr lang="fr-FR" sz="2800" dirty="0"/>
              <a:t> </a:t>
            </a:r>
            <a:r>
              <a:rPr lang="fr-FR" sz="2800" dirty="0">
                <a:hlinkClick r:id="rId3"/>
              </a:rPr>
              <a:t>https://www.dailymotion.com/video/x858ros</a:t>
            </a:r>
            <a:r>
              <a:rPr lang="fr-FR" sz="2800" dirty="0"/>
              <a:t> (vidéo, 8 min33)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 descr="chiffres-clesEcoQuartierMonConseil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140" y="1379396"/>
            <a:ext cx="4760948" cy="55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3044BB9-B4F5-7C44-89E8-C58C1B10F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633"/>
            <a:ext cx="9144000" cy="601824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6567" y="1143000"/>
            <a:ext cx="8686800" cy="5715000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ighlight>
                  <a:srgbClr val="FFFF00"/>
                </a:highlight>
              </a:rPr>
              <a:t>• </a:t>
            </a:r>
            <a:r>
              <a:rPr lang="fr-FR" sz="2800" dirty="0">
                <a:highlight>
                  <a:srgbClr val="FFFF00"/>
                </a:highlight>
              </a:rPr>
              <a:t>à Bourges, l’</a:t>
            </a:r>
            <a:r>
              <a:rPr lang="fr-FR" sz="2800" dirty="0" err="1">
                <a:highlight>
                  <a:srgbClr val="FFFF00"/>
                </a:highlight>
              </a:rPr>
              <a:t>écoquartier</a:t>
            </a:r>
            <a:r>
              <a:rPr lang="fr-FR" sz="2800" dirty="0">
                <a:highlight>
                  <a:srgbClr val="FFFF00"/>
                </a:highlight>
              </a:rPr>
              <a:t> </a:t>
            </a:r>
            <a:r>
              <a:rPr lang="fr-FR" sz="2800" dirty="0" err="1">
                <a:highlight>
                  <a:srgbClr val="FFFF00"/>
                </a:highlight>
              </a:rPr>
              <a:t>Baudens</a:t>
            </a:r>
            <a:r>
              <a:rPr lang="fr-FR" sz="2800" dirty="0">
                <a:highlight>
                  <a:srgbClr val="FFFF00"/>
                </a:highlight>
              </a:rPr>
              <a:t> (Cher)</a:t>
            </a:r>
          </a:p>
          <a:p>
            <a:pPr marL="0" indent="0">
              <a:buNone/>
            </a:pPr>
            <a:r>
              <a:rPr lang="fr-FR" sz="2800" dirty="0">
                <a:hlinkClick r:id="rId2"/>
              </a:rPr>
              <a:t>https://www.ecoquartier-baudens.fr</a:t>
            </a:r>
            <a:endParaRPr lang="fr-FR" sz="28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Une image contenant capture d’écran, table, alimentation&#10;&#10;Description générée automatiquement">
            <a:extLst>
              <a:ext uri="{FF2B5EF4-FFF2-40B4-BE49-F238E27FC236}">
                <a16:creationId xmlns:a16="http://schemas.microsoft.com/office/drawing/2014/main" id="{ABCFAAF6-D443-794F-94D3-4805863D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5387"/>
            <a:ext cx="6068291" cy="4312155"/>
          </a:xfrm>
          <a:prstGeom prst="rect">
            <a:avLst/>
          </a:prstGeom>
        </p:spPr>
      </p:pic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AB19C56A-8ECB-A647-9823-E892D54E4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161" y="1830851"/>
            <a:ext cx="3253839" cy="33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1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4696" y="86096"/>
            <a:ext cx="8686800" cy="5715000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hlinkClick r:id="rId2"/>
              </a:rPr>
              <a:t>http://www.ecoquartier-baudens.fr/projets</a:t>
            </a:r>
            <a:endParaRPr lang="fr-FR" sz="2800" dirty="0"/>
          </a:p>
          <a:p>
            <a:pPr marL="0" indent="0">
              <a:buNone/>
            </a:pPr>
            <a:r>
              <a:rPr lang="fr-FR" sz="2800" dirty="0"/>
              <a:t>Une carte interactive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Une image contenant capture d’écran, assis&#10;&#10;Description générée automatiquement">
            <a:extLst>
              <a:ext uri="{FF2B5EF4-FFF2-40B4-BE49-F238E27FC236}">
                <a16:creationId xmlns:a16="http://schemas.microsoft.com/office/drawing/2014/main" id="{B28ACDD3-74FF-1847-A288-1B4CAFECE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96" y="1040048"/>
            <a:ext cx="8283039" cy="58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65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4312" y="0"/>
            <a:ext cx="8302488" cy="87464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312" y="993913"/>
            <a:ext cx="8302487" cy="586408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fr-FR" dirty="0"/>
              <a:t>1) Un thème en lien avec les </a:t>
            </a:r>
            <a:r>
              <a:rPr lang="fr-FR" b="1" dirty="0">
                <a:solidFill>
                  <a:srgbClr val="0432FF"/>
                </a:solidFill>
              </a:rPr>
              <a:t>enjeux contemporains</a:t>
            </a:r>
            <a:endParaRPr lang="fr-FR" dirty="0"/>
          </a:p>
          <a:p>
            <a:pPr marL="0" indent="0" algn="just">
              <a:buNone/>
            </a:pPr>
            <a:r>
              <a:rPr lang="fr-FR" dirty="0"/>
              <a:t>2) Une </a:t>
            </a:r>
            <a:r>
              <a:rPr lang="fr-FR" b="1" dirty="0">
                <a:solidFill>
                  <a:srgbClr val="0432FF"/>
                </a:solidFill>
              </a:rPr>
              <a:t>dimension civique </a:t>
            </a:r>
            <a:r>
              <a:rPr lang="fr-FR" dirty="0"/>
              <a:t>essentielle</a:t>
            </a:r>
          </a:p>
          <a:p>
            <a:pPr marL="0" indent="0" algn="just">
              <a:buNone/>
            </a:pPr>
            <a:r>
              <a:rPr lang="fr-FR" dirty="0"/>
              <a:t>3) Une </a:t>
            </a:r>
            <a:r>
              <a:rPr lang="fr-FR" b="1" dirty="0">
                <a:solidFill>
                  <a:srgbClr val="0432FF"/>
                </a:solidFill>
              </a:rPr>
              <a:t>approche locale</a:t>
            </a:r>
            <a:r>
              <a:rPr lang="fr-FR" dirty="0"/>
              <a:t> nécessitant des connaissances scientifiques et des </a:t>
            </a:r>
            <a:r>
              <a:rPr lang="fr-FR" b="1" dirty="0">
                <a:solidFill>
                  <a:srgbClr val="0432FF"/>
                </a:solidFill>
              </a:rPr>
              <a:t>contacts</a:t>
            </a:r>
            <a:r>
              <a:rPr lang="fr-FR" dirty="0">
                <a:solidFill>
                  <a:srgbClr val="0432FF"/>
                </a:solidFill>
              </a:rPr>
              <a:t> avec des </a:t>
            </a:r>
            <a:r>
              <a:rPr lang="fr-FR" b="1" dirty="0">
                <a:solidFill>
                  <a:srgbClr val="0432FF"/>
                </a:solidFill>
              </a:rPr>
              <a:t>partenaires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solidFill>
                  <a:srgbClr val="0432FF"/>
                </a:solidFill>
              </a:rPr>
              <a:t>Trois</a:t>
            </a:r>
            <a:r>
              <a:rPr lang="fr-FR" dirty="0"/>
              <a:t> </a:t>
            </a:r>
            <a:r>
              <a:rPr lang="fr-FR" dirty="0">
                <a:solidFill>
                  <a:srgbClr val="0000FF"/>
                </a:solidFill>
              </a:rPr>
              <a:t>sous-thèmes </a:t>
            </a:r>
            <a:r>
              <a:rPr lang="fr-FR" dirty="0"/>
              <a:t>avec appui sur les </a:t>
            </a:r>
            <a:r>
              <a:rPr lang="fr-FR" dirty="0">
                <a:solidFill>
                  <a:srgbClr val="0000FF"/>
                </a:solidFill>
              </a:rPr>
              <a:t>ressources locales. </a:t>
            </a:r>
          </a:p>
          <a:p>
            <a:pPr>
              <a:buFontTx/>
              <a:buChar char="-"/>
            </a:pPr>
            <a:r>
              <a:rPr lang="fr-FR" sz="2800" b="1" dirty="0"/>
              <a:t>Favoriser la place de la « nature » en ville</a:t>
            </a:r>
          </a:p>
          <a:p>
            <a:pPr>
              <a:buFontTx/>
              <a:buChar char="-"/>
            </a:pPr>
            <a:r>
              <a:rPr lang="fr-FR" sz="2800" b="1" dirty="0"/>
              <a:t>Recycler</a:t>
            </a:r>
            <a:r>
              <a:rPr lang="fr-FR" sz="2800" dirty="0"/>
              <a:t> </a:t>
            </a:r>
          </a:p>
          <a:p>
            <a:pPr>
              <a:buFontTx/>
              <a:buChar char="-"/>
            </a:pPr>
            <a:r>
              <a:rPr lang="fr-FR" sz="2800" b="1" dirty="0"/>
              <a:t>Habiter un écoquartier</a:t>
            </a:r>
            <a:endParaRPr lang="fr-FR" b="1" dirty="0"/>
          </a:p>
          <a:p>
            <a:pPr marL="0" indent="0">
              <a:buNone/>
            </a:pPr>
            <a:r>
              <a:rPr lang="fr-FR" b="1" dirty="0">
                <a:sym typeface="Wingdings" pitchFamily="2" charset="2"/>
              </a:rPr>
              <a:t> p</a:t>
            </a:r>
            <a:r>
              <a:rPr lang="fr-FR" b="1" dirty="0"/>
              <a:t>ossibilité de faire deux séquences :</a:t>
            </a:r>
          </a:p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« Recycler » </a:t>
            </a:r>
            <a:r>
              <a:rPr lang="fr-FR" b="1" dirty="0"/>
              <a:t>(4 séances)</a:t>
            </a:r>
          </a:p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« Pour une ville durable » </a:t>
            </a:r>
            <a:r>
              <a:rPr lang="fr-FR" b="1" dirty="0"/>
              <a:t>(au moins 5) </a:t>
            </a:r>
            <a:r>
              <a:rPr lang="fr-FR" dirty="0"/>
              <a:t>(nature en ville + écoquartier)</a:t>
            </a:r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5873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621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Deux séquences pour traiter le thème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8552"/>
            <a:ext cx="8686800" cy="578944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fr-FR" b="1" u="sng" dirty="0"/>
              <a:t>Séquence 1</a:t>
            </a:r>
            <a:r>
              <a:rPr lang="fr-FR" b="1" dirty="0"/>
              <a:t> : recycler (thématique valable pour une école rurale comme pour une école urbaine)</a:t>
            </a:r>
            <a:endParaRPr lang="fr-US" dirty="0"/>
          </a:p>
          <a:p>
            <a:pPr marL="0" indent="0" algn="just">
              <a:buNone/>
            </a:pPr>
            <a:r>
              <a:rPr lang="fr-FR" b="1" dirty="0"/>
              <a:t>Séance 1</a:t>
            </a:r>
            <a:r>
              <a:rPr lang="fr-FR" dirty="0"/>
              <a:t> : </a:t>
            </a:r>
            <a:r>
              <a:rPr lang="fr-FR" dirty="0">
                <a:solidFill>
                  <a:srgbClr val="0432FF"/>
                </a:solidFill>
              </a:rPr>
              <a:t>Quels déchets (domestiques) produisons-nous ? </a:t>
            </a:r>
            <a:r>
              <a:rPr lang="fr-FR" dirty="0"/>
              <a:t>(définir ce qu’est un déchet, s’appuyer sur le vécu des élèves, rencontrer la notion de tri)</a:t>
            </a:r>
            <a:endParaRPr lang="fr-US" dirty="0"/>
          </a:p>
          <a:p>
            <a:pPr marL="0" indent="0" algn="just">
              <a:buNone/>
            </a:pPr>
            <a:r>
              <a:rPr lang="fr-FR" b="1" dirty="0"/>
              <a:t>Séance 2</a:t>
            </a:r>
            <a:r>
              <a:rPr lang="fr-FR" dirty="0"/>
              <a:t> : </a:t>
            </a:r>
            <a:r>
              <a:rPr lang="fr-FR" dirty="0">
                <a:solidFill>
                  <a:srgbClr val="0432FF"/>
                </a:solidFill>
              </a:rPr>
              <a:t>Comment les déchets sont-ils gérés dans ma commune ?</a:t>
            </a:r>
            <a:r>
              <a:rPr lang="fr-FR" dirty="0"/>
              <a:t> (observation du système de tri, localisation des points de collecte, organisation de la déchetterie)</a:t>
            </a:r>
            <a:endParaRPr lang="fr-US" dirty="0"/>
          </a:p>
          <a:p>
            <a:pPr marL="0" indent="0" algn="just">
              <a:buNone/>
            </a:pPr>
            <a:r>
              <a:rPr lang="fr-FR" b="1" dirty="0"/>
              <a:t>Séance 3</a:t>
            </a:r>
            <a:r>
              <a:rPr lang="fr-FR" dirty="0"/>
              <a:t> : </a:t>
            </a:r>
            <a:r>
              <a:rPr lang="fr-FR" dirty="0">
                <a:solidFill>
                  <a:srgbClr val="0432FF"/>
                </a:solidFill>
              </a:rPr>
              <a:t>recycler les déchets </a:t>
            </a:r>
            <a:r>
              <a:rPr lang="fr-FR" dirty="0"/>
              <a:t>(notion de cycle et de recyclage, élaboration d’un schéma après visionnage d’une vidéo, identification des déchets recyclables et non recyclables)</a:t>
            </a:r>
            <a:endParaRPr lang="fr-US" dirty="0"/>
          </a:p>
          <a:p>
            <a:pPr marL="0" indent="0" algn="just">
              <a:buNone/>
            </a:pPr>
            <a:r>
              <a:rPr lang="fr-FR" b="1" dirty="0"/>
              <a:t>Séance 4</a:t>
            </a:r>
            <a:r>
              <a:rPr lang="fr-FR" dirty="0"/>
              <a:t> : </a:t>
            </a:r>
            <a:r>
              <a:rPr lang="fr-FR" dirty="0">
                <a:solidFill>
                  <a:srgbClr val="0432FF"/>
                </a:solidFill>
              </a:rPr>
              <a:t>Réduire les déchets produits : pourquoi et comment ?</a:t>
            </a:r>
            <a:r>
              <a:rPr lang="fr-FR" dirty="0"/>
              <a:t> (étude documentaire par groupe, prospective sur les mesures à prendre et les comportements à adopter)</a:t>
            </a:r>
            <a:endParaRPr lang="fr-US" dirty="0"/>
          </a:p>
          <a:p>
            <a:pPr marL="0" indent="0" algn="just">
              <a:buNone/>
            </a:pPr>
            <a:r>
              <a:rPr lang="fr-FR" b="1" i="1" dirty="0"/>
              <a:t>Séance 5</a:t>
            </a:r>
            <a:r>
              <a:rPr lang="fr-FR" i="1" dirty="0"/>
              <a:t> : évaluation</a:t>
            </a:r>
            <a:r>
              <a:rPr lang="fr-US" dirty="0"/>
              <a:t> 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441325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02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621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b="1" dirty="0"/>
              <a:t>Deux séquences pour traiter le thème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9456" y="884621"/>
            <a:ext cx="8924544" cy="5973379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fr-FR" sz="2400" b="1" u="sng" dirty="0"/>
              <a:t>Séquence 2</a:t>
            </a:r>
            <a:r>
              <a:rPr lang="fr-FR" sz="2400" b="1" dirty="0"/>
              <a:t> : </a:t>
            </a:r>
            <a:r>
              <a:rPr lang="fr-FR" sz="2000" b="1" dirty="0"/>
              <a:t>Châteauroux, Bourges, ville proche école : </a:t>
            </a:r>
            <a:r>
              <a:rPr lang="fr-FR" sz="2400" b="1" dirty="0">
                <a:solidFill>
                  <a:srgbClr val="0432FF"/>
                </a:solidFill>
              </a:rPr>
              <a:t>vers la ville durable</a:t>
            </a:r>
            <a:endParaRPr lang="fr-US" sz="2400" dirty="0">
              <a:solidFill>
                <a:srgbClr val="0432FF"/>
              </a:solidFill>
            </a:endParaRPr>
          </a:p>
          <a:p>
            <a:pPr marL="0" indent="0">
              <a:lnSpc>
                <a:spcPts val="2480"/>
              </a:lnSpc>
              <a:spcBef>
                <a:spcPts val="300"/>
              </a:spcBef>
              <a:buNone/>
            </a:pPr>
            <a:r>
              <a:rPr lang="fr-FR" sz="2000" b="1" dirty="0"/>
              <a:t>Séance 1</a:t>
            </a:r>
            <a:r>
              <a:rPr lang="fr-FR" sz="2000" dirty="0"/>
              <a:t> : </a:t>
            </a:r>
            <a:r>
              <a:rPr lang="fr-FR" sz="2000" u="sng" dirty="0">
                <a:solidFill>
                  <a:srgbClr val="0432FF"/>
                </a:solidFill>
              </a:rPr>
              <a:t>La place de la nature à Châteauroux/Bourges </a:t>
            </a:r>
            <a:r>
              <a:rPr lang="fr-FR" sz="2000" dirty="0"/>
              <a:t>(SIG ex : Google </a:t>
            </a:r>
            <a:r>
              <a:rPr lang="fr-FR" sz="2000" dirty="0" err="1"/>
              <a:t>Earth</a:t>
            </a:r>
            <a:r>
              <a:rPr lang="fr-FR" sz="2000" dirty="0"/>
              <a:t>, croquis)</a:t>
            </a:r>
            <a:endParaRPr lang="fr-US" sz="2000" dirty="0"/>
          </a:p>
          <a:p>
            <a:pPr marL="0" indent="0">
              <a:lnSpc>
                <a:spcPts val="2480"/>
              </a:lnSpc>
              <a:spcBef>
                <a:spcPts val="300"/>
              </a:spcBef>
              <a:buNone/>
            </a:pPr>
            <a:r>
              <a:rPr lang="fr-FR" sz="2000" b="1" dirty="0"/>
              <a:t>Séance 2</a:t>
            </a:r>
            <a:r>
              <a:rPr lang="fr-FR" sz="2000" dirty="0"/>
              <a:t> : </a:t>
            </a:r>
            <a:r>
              <a:rPr lang="fr-FR" sz="2000" u="sng" dirty="0">
                <a:solidFill>
                  <a:srgbClr val="0432FF"/>
                </a:solidFill>
              </a:rPr>
              <a:t>La visite de la vallée de l’Indre à Châteauroux </a:t>
            </a:r>
            <a:r>
              <a:rPr lang="fr-FR" sz="2000" dirty="0"/>
              <a:t>(marche du jardin public à Belle-Isle jusqu’à la Prairie Saint-Gildas ou de l’écoparc de </a:t>
            </a:r>
            <a:r>
              <a:rPr lang="fr-FR" sz="2000" dirty="0" err="1"/>
              <a:t>Chevenières</a:t>
            </a:r>
            <a:r>
              <a:rPr lang="fr-FR" sz="2000" dirty="0"/>
              <a:t> jusqu’au jardin public à Belle-Isle) (zone repérée à la séance 1) / </a:t>
            </a:r>
            <a:r>
              <a:rPr lang="fr-FR" sz="2000" u="sng" dirty="0">
                <a:solidFill>
                  <a:srgbClr val="0432FF"/>
                </a:solidFill>
              </a:rPr>
              <a:t>La visite de la zone des marais à Bourges</a:t>
            </a:r>
            <a:r>
              <a:rPr lang="fr-FR" sz="2000" u="sng" dirty="0"/>
              <a:t> </a:t>
            </a:r>
            <a:r>
              <a:rPr lang="fr-FR" sz="2000" dirty="0"/>
              <a:t>(zone repérée sur SIG à la séance 1) </a:t>
            </a:r>
            <a:endParaRPr lang="fr-US" sz="2000" dirty="0">
              <a:solidFill>
                <a:srgbClr val="0432FF"/>
              </a:solidFill>
            </a:endParaRPr>
          </a:p>
          <a:p>
            <a:pPr marL="0" indent="0">
              <a:lnSpc>
                <a:spcPts val="2480"/>
              </a:lnSpc>
              <a:spcBef>
                <a:spcPts val="300"/>
              </a:spcBef>
              <a:buNone/>
            </a:pPr>
            <a:r>
              <a:rPr lang="fr-FR" sz="2000" b="1" dirty="0"/>
              <a:t>Séance 3</a:t>
            </a:r>
            <a:r>
              <a:rPr lang="fr-FR" sz="2000" dirty="0"/>
              <a:t> : </a:t>
            </a:r>
            <a:r>
              <a:rPr lang="fr-FR" sz="2000" u="sng" dirty="0">
                <a:solidFill>
                  <a:srgbClr val="0432FF"/>
                </a:solidFill>
              </a:rPr>
              <a:t>Comment transformer Châteauroux/Bourges en ville durable ? </a:t>
            </a:r>
            <a:r>
              <a:rPr lang="fr-FR" sz="2000" dirty="0"/>
              <a:t>(transformation de la circulation, place de la végétation et de la faune, habitat)</a:t>
            </a:r>
            <a:endParaRPr lang="fr-US" sz="2000" dirty="0"/>
          </a:p>
          <a:p>
            <a:pPr marL="0" indent="0">
              <a:lnSpc>
                <a:spcPts val="2480"/>
              </a:lnSpc>
              <a:spcBef>
                <a:spcPts val="300"/>
              </a:spcBef>
              <a:buNone/>
            </a:pPr>
            <a:r>
              <a:rPr lang="fr-FR" sz="2000" b="1" dirty="0"/>
              <a:t>Séance 4</a:t>
            </a:r>
            <a:r>
              <a:rPr lang="fr-FR" sz="2000" dirty="0"/>
              <a:t> : </a:t>
            </a:r>
            <a:r>
              <a:rPr lang="fr-FR" sz="2000" u="sng" dirty="0">
                <a:solidFill>
                  <a:srgbClr val="0432FF"/>
                </a:solidFill>
              </a:rPr>
              <a:t>Qu’est-ce qu’un </a:t>
            </a:r>
            <a:r>
              <a:rPr lang="fr-FR" sz="2000" u="sng" dirty="0" err="1">
                <a:solidFill>
                  <a:srgbClr val="0432FF"/>
                </a:solidFill>
              </a:rPr>
              <a:t>écoquartier</a:t>
            </a:r>
            <a:r>
              <a:rPr lang="fr-FR" sz="2000" u="sng" dirty="0">
                <a:solidFill>
                  <a:srgbClr val="0432FF"/>
                </a:solidFill>
              </a:rPr>
              <a:t> ? </a:t>
            </a:r>
            <a:r>
              <a:rPr lang="fr-FR" sz="2000" dirty="0"/>
              <a:t>(pas d’écoquartier à Châteauroux </a:t>
            </a:r>
            <a:r>
              <a:rPr lang="fr-FR" sz="2000" dirty="0">
                <a:sym typeface="Wingdings" pitchFamily="2" charset="2"/>
              </a:rPr>
              <a:t> </a:t>
            </a:r>
            <a:r>
              <a:rPr lang="fr-FR" sz="2000" dirty="0"/>
              <a:t>étude d’un cas sur l’internet comme Monconseil à Tours, sinon visite si présence dans la ville </a:t>
            </a:r>
            <a:r>
              <a:rPr lang="fr-FR" sz="2000" dirty="0">
                <a:sym typeface="Wingdings" pitchFamily="2" charset="2"/>
              </a:rPr>
              <a:t> </a:t>
            </a:r>
            <a:r>
              <a:rPr lang="fr-FR" sz="2000" dirty="0"/>
              <a:t>visite physique ou étude du site internet de l’écoquartier </a:t>
            </a:r>
            <a:r>
              <a:rPr lang="fr-FR" sz="2000" dirty="0" err="1"/>
              <a:t>Baudens</a:t>
            </a:r>
            <a:r>
              <a:rPr lang="fr-FR" sz="2000" dirty="0"/>
              <a:t>)</a:t>
            </a:r>
            <a:endParaRPr lang="fr-US" sz="2000" dirty="0"/>
          </a:p>
          <a:p>
            <a:pPr marL="0" indent="0">
              <a:lnSpc>
                <a:spcPts val="2480"/>
              </a:lnSpc>
              <a:spcBef>
                <a:spcPts val="300"/>
              </a:spcBef>
              <a:buNone/>
            </a:pPr>
            <a:r>
              <a:rPr lang="fr-FR" sz="2000" b="1" dirty="0"/>
              <a:t>Séance 5</a:t>
            </a:r>
            <a:r>
              <a:rPr lang="fr-FR" sz="2000" dirty="0"/>
              <a:t> : </a:t>
            </a:r>
            <a:r>
              <a:rPr lang="fr-FR" sz="2000" u="sng" dirty="0">
                <a:solidFill>
                  <a:srgbClr val="0432FF"/>
                </a:solidFill>
              </a:rPr>
              <a:t>Quelles transformations pour mieux habiter dans mon quartier </a:t>
            </a:r>
            <a:r>
              <a:rPr lang="fr-FR" sz="2000" dirty="0">
                <a:solidFill>
                  <a:srgbClr val="0432FF"/>
                </a:solidFill>
              </a:rPr>
              <a:t>?</a:t>
            </a:r>
            <a:r>
              <a:rPr lang="fr-FR" sz="2000" dirty="0"/>
              <a:t>  (Des propositions pour mieux habiter dans mon quartier)</a:t>
            </a:r>
            <a:r>
              <a:rPr lang="fr-US" sz="2000" dirty="0"/>
              <a:t> </a:t>
            </a:r>
            <a:r>
              <a:rPr lang="fr-FR" sz="2000" dirty="0"/>
              <a:t>(travail de groupe sur des thématiques identifiées au cours des séances précédentes, prolongement : projet de remise au maire ou intervention d’un représentant de la mairie)</a:t>
            </a:r>
            <a:endParaRPr lang="fr-US" sz="2000" dirty="0"/>
          </a:p>
          <a:p>
            <a:pPr marL="0" indent="0">
              <a:lnSpc>
                <a:spcPts val="2480"/>
              </a:lnSpc>
              <a:spcBef>
                <a:spcPts val="300"/>
              </a:spcBef>
              <a:buNone/>
            </a:pPr>
            <a:r>
              <a:rPr lang="fr-FR" sz="2000" b="1" i="1" dirty="0"/>
              <a:t>Séance 6</a:t>
            </a:r>
            <a:r>
              <a:rPr lang="fr-FR" sz="2000" i="1" dirty="0"/>
              <a:t> : évaluation</a:t>
            </a:r>
            <a:endParaRPr lang="fr-US" sz="2000" dirty="0"/>
          </a:p>
          <a:p>
            <a:pPr marL="0" indent="0">
              <a:spcBef>
                <a:spcPts val="300"/>
              </a:spcBef>
              <a:buNone/>
            </a:pPr>
            <a:endParaRPr lang="fr-FR" sz="2400" dirty="0"/>
          </a:p>
          <a:p>
            <a:pPr marL="0" indent="0">
              <a:spcBef>
                <a:spcPts val="300"/>
              </a:spcBef>
              <a:buNone/>
            </a:pPr>
            <a:endParaRPr lang="fr-FR" sz="2400" dirty="0"/>
          </a:p>
          <a:p>
            <a:pPr marL="0" indent="441325">
              <a:spcBef>
                <a:spcPts val="300"/>
              </a:spcBef>
              <a:buNone/>
            </a:pPr>
            <a:endParaRPr lang="fr-FR" sz="2400" dirty="0"/>
          </a:p>
          <a:p>
            <a:pPr marL="0" indent="0">
              <a:spcBef>
                <a:spcPts val="300"/>
              </a:spcBef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095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330"/>
          </a:xfrm>
        </p:spPr>
        <p:txBody>
          <a:bodyPr>
            <a:normAutofit/>
          </a:bodyPr>
          <a:lstStyle/>
          <a:p>
            <a:r>
              <a:rPr lang="fr-FR" dirty="0"/>
              <a:t>Plan du TD6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8997"/>
            <a:ext cx="8229600" cy="530505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500"/>
              </a:spcBef>
              <a:buAutoNum type="alphaUcParenR"/>
            </a:pPr>
            <a:r>
              <a:rPr lang="fr-FR" b="1" dirty="0">
                <a:solidFill>
                  <a:srgbClr val="7030A0"/>
                </a:solidFill>
              </a:rPr>
              <a:t>Le thème : mieux habiter</a:t>
            </a:r>
          </a:p>
          <a:p>
            <a:pPr marL="0" indent="0">
              <a:spcBef>
                <a:spcPts val="1500"/>
              </a:spcBef>
              <a:buNone/>
            </a:pPr>
            <a:endParaRPr lang="fr-FR" b="1" i="1" dirty="0"/>
          </a:p>
          <a:p>
            <a:pPr marL="0" indent="0">
              <a:spcBef>
                <a:spcPts val="1500"/>
              </a:spcBef>
              <a:buNone/>
            </a:pPr>
            <a:r>
              <a:rPr lang="fr-FR" b="1" dirty="0"/>
              <a:t>B) </a:t>
            </a:r>
            <a:r>
              <a:rPr lang="fr-FR" b="1" dirty="0">
                <a:solidFill>
                  <a:srgbClr val="7030A0"/>
                </a:solidFill>
              </a:rPr>
              <a:t>Construire une séance/une séquence </a:t>
            </a:r>
            <a:r>
              <a:rPr lang="fr-FR" b="1" dirty="0"/>
              <a:t>: projets de séance sur « communiquer avec l’Internet » (séances 1, 3, 4, 5 et 6)</a:t>
            </a:r>
          </a:p>
          <a:p>
            <a:pPr marL="0" indent="0">
              <a:spcBef>
                <a:spcPts val="1500"/>
              </a:spcBef>
              <a:buNone/>
            </a:pPr>
            <a:endParaRPr lang="fr-FR" b="1" i="1" dirty="0"/>
          </a:p>
          <a:p>
            <a:pPr marL="0" indent="0">
              <a:spcBef>
                <a:spcPts val="1500"/>
              </a:spcBef>
              <a:buNone/>
            </a:pPr>
            <a:r>
              <a:rPr lang="fr-FR" b="1" i="1" dirty="0"/>
              <a:t>C) </a:t>
            </a:r>
            <a:r>
              <a:rPr lang="fr-FR" b="1" i="1" dirty="0">
                <a:solidFill>
                  <a:srgbClr val="7030A0"/>
                </a:solidFill>
                <a:sym typeface="Wingdings" pitchFamily="2" charset="2"/>
              </a:rPr>
              <a:t>Construire une évaluation sommative </a:t>
            </a:r>
            <a:r>
              <a:rPr lang="fr-FR" b="1" i="1" dirty="0">
                <a:sym typeface="Wingdings" pitchFamily="2" charset="2"/>
              </a:rPr>
              <a:t>: quels critères ?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1566935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33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B) Présentation des projets de séance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B88FB38D-EE2D-B940-84B1-3AA6E1E243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097279"/>
              </p:ext>
            </p:extLst>
          </p:nvPr>
        </p:nvGraphicFramePr>
        <p:xfrm>
          <a:off x="841248" y="1365504"/>
          <a:ext cx="7363968" cy="46451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55554">
                  <a:extLst>
                    <a:ext uri="{9D8B030D-6E8A-4147-A177-3AD203B41FA5}">
                      <a16:colId xmlns:a16="http://schemas.microsoft.com/office/drawing/2014/main" val="3971668746"/>
                    </a:ext>
                  </a:extLst>
                </a:gridCol>
                <a:gridCol w="3808414">
                  <a:extLst>
                    <a:ext uri="{9D8B030D-6E8A-4147-A177-3AD203B41FA5}">
                      <a16:colId xmlns:a16="http://schemas.microsoft.com/office/drawing/2014/main" val="1479689202"/>
                    </a:ext>
                  </a:extLst>
                </a:gridCol>
              </a:tblGrid>
              <a:tr h="439801">
                <a:tc>
                  <a:txBody>
                    <a:bodyPr/>
                    <a:lstStyle/>
                    <a:p>
                      <a:pPr marL="6350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Séances</a:t>
                      </a:r>
                      <a:endParaRPr lang="fr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Objectifs</a:t>
                      </a:r>
                      <a:endParaRPr lang="fr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181461"/>
                  </a:ext>
                </a:extLst>
              </a:tr>
              <a:tr h="687919">
                <a:tc>
                  <a:txBody>
                    <a:bodyPr/>
                    <a:lstStyle/>
                    <a:p>
                      <a:pPr marL="63500" marR="230505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1 : A quoi l’Internet peut-il me servir ? Mes </a:t>
                      </a:r>
                      <a:r>
                        <a:rPr lang="fr-FR" sz="1600" spc="-26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usages</a:t>
                      </a:r>
                      <a:r>
                        <a:rPr lang="fr-FR" sz="1600" spc="-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de</a:t>
                      </a:r>
                      <a:r>
                        <a:rPr lang="fr-FR" sz="1600" spc="-1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l’Internet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Identifier</a:t>
                      </a:r>
                      <a:r>
                        <a:rPr lang="fr-FR" sz="1600" spc="-2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les</a:t>
                      </a:r>
                      <a:r>
                        <a:rPr lang="fr-FR" sz="1600" spc="-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usages</a:t>
                      </a:r>
                      <a:r>
                        <a:rPr lang="fr-FR" sz="1600" spc="-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fr-FR" sz="1600" spc="-1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l’Internet des élèves</a:t>
                      </a:r>
                      <a:endParaRPr lang="fr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951552"/>
                  </a:ext>
                </a:extLst>
              </a:tr>
              <a:tr h="770624">
                <a:tc>
                  <a:txBody>
                    <a:bodyPr/>
                    <a:lstStyle/>
                    <a:p>
                      <a:pPr marL="63500" marR="24638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2 : Qu’est-ce que la révolution numérique ?</a:t>
                      </a:r>
                      <a:r>
                        <a:rPr lang="fr-FR" sz="1600" spc="-26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L’Internet</a:t>
                      </a:r>
                      <a:r>
                        <a:rPr lang="fr-FR" sz="1600" spc="-1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:</a:t>
                      </a:r>
                      <a:r>
                        <a:rPr lang="fr-FR" sz="1600" spc="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une révolution</a:t>
                      </a:r>
                      <a:r>
                        <a:rPr lang="fr-FR" sz="1600" spc="-1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récente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513715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Prendre conscience de l’arrivée récente de</a:t>
                      </a:r>
                      <a:r>
                        <a:rPr lang="fr-FR" sz="1600" spc="-2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l’Internet</a:t>
                      </a:r>
                      <a:r>
                        <a:rPr lang="fr-FR" sz="1600" spc="-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et</a:t>
                      </a:r>
                      <a:r>
                        <a:rPr lang="fr-FR" sz="1600" spc="-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des</a:t>
                      </a:r>
                      <a:r>
                        <a:rPr lang="fr-FR" sz="1600" spc="-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équipements</a:t>
                      </a:r>
                      <a:r>
                        <a:rPr lang="fr-FR" sz="1600" spc="-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concernés</a:t>
                      </a:r>
                      <a:endParaRPr lang="fr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343748"/>
                  </a:ext>
                </a:extLst>
              </a:tr>
              <a:tr h="687919">
                <a:tc>
                  <a:txBody>
                    <a:bodyPr/>
                    <a:lstStyle/>
                    <a:p>
                      <a:pPr marL="6350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3</a:t>
                      </a:r>
                      <a:r>
                        <a:rPr lang="fr-FR" sz="1600" spc="-1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: Comment</a:t>
                      </a:r>
                      <a:r>
                        <a:rPr lang="fr-FR" sz="1600" spc="-1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l’Internet</a:t>
                      </a:r>
                      <a:r>
                        <a:rPr lang="fr-FR" sz="1600" spc="-2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fonctionne-t-il ?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8580">
                        <a:spcBef>
                          <a:spcPts val="495"/>
                        </a:spcBef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Etablir</a:t>
                      </a:r>
                      <a:r>
                        <a:rPr lang="fr-FR" sz="1600" spc="-1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un</a:t>
                      </a:r>
                      <a:r>
                        <a:rPr lang="fr-FR" sz="1600" spc="-1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schéma</a:t>
                      </a:r>
                      <a:r>
                        <a:rPr lang="fr-FR" sz="1600" spc="-1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du</a:t>
                      </a:r>
                      <a:r>
                        <a:rPr lang="fr-FR" sz="1600" spc="-1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fonctionnement</a:t>
                      </a:r>
                      <a:r>
                        <a:rPr lang="fr-FR" sz="1600" spc="-1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de</a:t>
                      </a:r>
                      <a:r>
                        <a:rPr lang="fr-FR" sz="1600" spc="-2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l’Internet</a:t>
                      </a:r>
                      <a:r>
                        <a:rPr lang="fr-FR" sz="1600" spc="-26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sous</a:t>
                      </a:r>
                      <a:r>
                        <a:rPr lang="fr-FR" sz="1600" spc="-1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la forme d’un</a:t>
                      </a:r>
                      <a:r>
                        <a:rPr lang="fr-FR" sz="1600" spc="-1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réseau</a:t>
                      </a:r>
                      <a:r>
                        <a:rPr lang="fr-FR" sz="1600" spc="-1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spatial</a:t>
                      </a:r>
                      <a:endParaRPr lang="fr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168827"/>
                  </a:ext>
                </a:extLst>
              </a:tr>
              <a:tr h="685973">
                <a:tc>
                  <a:txBody>
                    <a:bodyPr/>
                    <a:lstStyle/>
                    <a:p>
                      <a:pPr marL="63500" marR="358775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4 : Tous les habitants de la planète ont-ils</a:t>
                      </a:r>
                      <a:r>
                        <a:rPr lang="fr-FR" sz="1600" spc="-26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accès</a:t>
                      </a:r>
                      <a:r>
                        <a:rPr lang="fr-FR" sz="1600" spc="-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rgbClr val="0432FF"/>
                          </a:solidFill>
                          <a:effectLst/>
                        </a:rPr>
                        <a:t>à</a:t>
                      </a:r>
                      <a:r>
                        <a:rPr lang="fr-FR" sz="1600" spc="-1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rgbClr val="0432FF"/>
                          </a:solidFill>
                          <a:effectLst/>
                        </a:rPr>
                        <a:t>l’Internet ?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495"/>
                        </a:spcBef>
                      </a:pP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Identifier</a:t>
                      </a:r>
                      <a:r>
                        <a:rPr lang="fr-FR" sz="1600" spc="-2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les</a:t>
                      </a:r>
                      <a:r>
                        <a:rPr lang="fr-FR" sz="1600" spc="-2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inégalités</a:t>
                      </a:r>
                      <a:r>
                        <a:rPr lang="fr-FR" sz="1600" spc="-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dans</a:t>
                      </a:r>
                      <a:r>
                        <a:rPr lang="fr-FR" sz="1600" spc="-1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l’accès</a:t>
                      </a:r>
                      <a:r>
                        <a:rPr lang="fr-FR" sz="1600" spc="-1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à</a:t>
                      </a:r>
                      <a:r>
                        <a:rPr lang="fr-FR" sz="1600" spc="-15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>
                          <a:solidFill>
                            <a:schemeClr val="tx1"/>
                          </a:solidFill>
                          <a:effectLst/>
                        </a:rPr>
                        <a:t>l’Internet</a:t>
                      </a:r>
                      <a:endParaRPr lang="fr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52386"/>
                  </a:ext>
                </a:extLst>
              </a:tr>
              <a:tr h="687919">
                <a:tc>
                  <a:txBody>
                    <a:bodyPr/>
                    <a:lstStyle/>
                    <a:p>
                      <a:pPr marL="6350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5</a:t>
                      </a:r>
                      <a:r>
                        <a:rPr lang="fr-FR" sz="1600" spc="-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: Comment</a:t>
                      </a:r>
                      <a:r>
                        <a:rPr lang="fr-FR" sz="1600" spc="-1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vit-on</a:t>
                      </a:r>
                      <a:r>
                        <a:rPr lang="fr-FR" sz="1600" spc="-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avec</a:t>
                      </a:r>
                      <a:r>
                        <a:rPr lang="fr-FR" sz="1600" spc="-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l’Internet</a:t>
                      </a:r>
                      <a:r>
                        <a:rPr lang="fr-FR" sz="1600" spc="-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en</a:t>
                      </a:r>
                      <a:r>
                        <a:rPr lang="fr-FR" sz="1600" spc="-5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2025 ?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21463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Connaître les différents usages de l’Internet (du</a:t>
                      </a:r>
                      <a:r>
                        <a:rPr lang="fr-FR" sz="1600" spc="-2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point de vue des adultes)</a:t>
                      </a:r>
                      <a:endParaRPr lang="fr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88533"/>
                  </a:ext>
                </a:extLst>
              </a:tr>
              <a:tr h="684999">
                <a:tc>
                  <a:txBody>
                    <a:bodyPr/>
                    <a:lstStyle/>
                    <a:p>
                      <a:pPr marL="63500" marR="320040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6 : Comment utiliser l’Internet de manière</a:t>
                      </a:r>
                      <a:r>
                        <a:rPr lang="fr-FR" sz="1600" spc="-26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“responsable” ?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109855">
                        <a:spcBef>
                          <a:spcPts val="495"/>
                        </a:spcBef>
                      </a:pP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Prendre conscience des risques de l’Internet et du</a:t>
                      </a:r>
                      <a:r>
                        <a:rPr lang="fr-FR" sz="1600" spc="-265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fr-FR" sz="1600" dirty="0">
                          <a:solidFill>
                            <a:schemeClr val="tx1"/>
                          </a:solidFill>
                          <a:effectLst/>
                        </a:rPr>
                        <a:t>comportement à observer</a:t>
                      </a:r>
                      <a:endParaRPr lang="fr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233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D53AA85-28C7-C846-8A2D-B125891D2AB0}"/>
              </a:ext>
            </a:extLst>
          </p:cNvPr>
          <p:cNvSpPr txBox="1"/>
          <p:nvPr/>
        </p:nvSpPr>
        <p:spPr>
          <a:xfrm>
            <a:off x="841248" y="859807"/>
            <a:ext cx="3101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2800" dirty="0"/>
              <a:t>PLAN DE SEQUENCE</a:t>
            </a:r>
          </a:p>
        </p:txBody>
      </p:sp>
    </p:spTree>
    <p:extLst>
      <p:ext uri="{BB962C8B-B14F-4D97-AF65-F5344CB8AC3E}">
        <p14:creationId xmlns:p14="http://schemas.microsoft.com/office/powerpoint/2010/main" val="3151847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5">
            <a:extLst>
              <a:ext uri="{FF2B5EF4-FFF2-40B4-BE49-F238E27FC236}">
                <a16:creationId xmlns:a16="http://schemas.microsoft.com/office/drawing/2014/main" id="{0580D0C0-B302-FC40-BCED-1514D79F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56" y="-33446"/>
            <a:ext cx="5110843" cy="6892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9A8A5C-7816-07D5-1C3E-B6BF71DA2160}"/>
              </a:ext>
            </a:extLst>
          </p:cNvPr>
          <p:cNvSpPr/>
          <p:nvPr/>
        </p:nvSpPr>
        <p:spPr>
          <a:xfrm>
            <a:off x="4701059" y="1000897"/>
            <a:ext cx="1592698" cy="7290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A3EAD-D300-30F6-20F7-1E36478076A8}"/>
              </a:ext>
            </a:extLst>
          </p:cNvPr>
          <p:cNvSpPr/>
          <p:nvPr/>
        </p:nvSpPr>
        <p:spPr>
          <a:xfrm>
            <a:off x="4530271" y="5992587"/>
            <a:ext cx="2024743" cy="8536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581F552-B221-8F12-BF3D-A8905465DD00}"/>
              </a:ext>
            </a:extLst>
          </p:cNvPr>
          <p:cNvCxnSpPr/>
          <p:nvPr/>
        </p:nvCxnSpPr>
        <p:spPr>
          <a:xfrm>
            <a:off x="3158670" y="1289957"/>
            <a:ext cx="0" cy="4898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86A0416-6D7C-8C71-C29D-ED3D98F37D6B}"/>
              </a:ext>
            </a:extLst>
          </p:cNvPr>
          <p:cNvSpPr txBox="1"/>
          <p:nvPr/>
        </p:nvSpPr>
        <p:spPr>
          <a:xfrm>
            <a:off x="366239" y="2413337"/>
            <a:ext cx="2612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b="1" dirty="0">
                <a:solidFill>
                  <a:srgbClr val="0432FF"/>
                </a:solidFill>
              </a:rPr>
              <a:t>Enseigner l’histoire et la géographie ne consiste pas à remplir les cerveaux comme un vase, </a:t>
            </a:r>
          </a:p>
          <a:p>
            <a:pPr algn="just"/>
            <a:r>
              <a:rPr lang="fr-US" b="1" dirty="0">
                <a:solidFill>
                  <a:srgbClr val="0432FF"/>
                </a:solidFill>
              </a:rPr>
              <a:t>c’est questionner le passé et le présent des êtres humains</a:t>
            </a:r>
          </a:p>
          <a:p>
            <a:pPr algn="just"/>
            <a:r>
              <a:rPr lang="fr-US" b="1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0432FF"/>
                </a:solidFill>
                <a:sym typeface="Wingdings" pitchFamily="2" charset="2"/>
              </a:rPr>
              <a:t>P</a:t>
            </a:r>
            <a:r>
              <a:rPr lang="fr-US" b="1" dirty="0">
                <a:solidFill>
                  <a:srgbClr val="0432FF"/>
                </a:solidFill>
                <a:sym typeface="Wingdings" pitchFamily="2" charset="2"/>
              </a:rPr>
              <a:t>roblématisation de l’enseignement</a:t>
            </a:r>
            <a:endParaRPr lang="fr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87F27-B8A0-48B2-BEB4-E9B0D2C3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128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Conseils ponctuels pour construire la séance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4CE5F5-C083-4767-933A-6B24D3D8A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10" y="621288"/>
            <a:ext cx="8647620" cy="6236711"/>
          </a:xfrm>
        </p:spPr>
        <p:txBody>
          <a:bodyPr>
            <a:normAutofit fontScale="92500"/>
          </a:bodyPr>
          <a:lstStyle/>
          <a:p>
            <a:pPr algn="just">
              <a:buFontTx/>
              <a:buChar char="-"/>
            </a:pPr>
            <a:r>
              <a:rPr lang="fr-FR" sz="3000" dirty="0">
                <a:solidFill>
                  <a:srgbClr val="0432FF"/>
                </a:solidFill>
              </a:rPr>
              <a:t>Identifier l’objectif </a:t>
            </a:r>
            <a:r>
              <a:rPr lang="fr-FR" sz="3000" dirty="0"/>
              <a:t>(ce que l’on veut que les élèves apprennent : notions, idée ou/et capacité </a:t>
            </a:r>
            <a:r>
              <a:rPr lang="fr-FR" sz="3000" dirty="0" err="1"/>
              <a:t>méthodolog</a:t>
            </a:r>
            <a:r>
              <a:rPr lang="fr-FR" sz="3000" dirty="0"/>
              <a:t>.)</a:t>
            </a:r>
            <a:endParaRPr lang="fr-FR" sz="3000" dirty="0">
              <a:solidFill>
                <a:srgbClr val="0432FF"/>
              </a:solidFill>
            </a:endParaRPr>
          </a:p>
          <a:p>
            <a:pPr algn="just">
              <a:buFontTx/>
              <a:buChar char="-"/>
            </a:pPr>
            <a:r>
              <a:rPr lang="fr-FR" sz="3000" dirty="0">
                <a:solidFill>
                  <a:srgbClr val="0432FF"/>
                </a:solidFill>
              </a:rPr>
              <a:t>Être sélectif dans les documents </a:t>
            </a:r>
            <a:r>
              <a:rPr lang="fr-FR" sz="3000" dirty="0"/>
              <a:t>(trop de documents empêchent un travail qualitatif)</a:t>
            </a:r>
          </a:p>
          <a:p>
            <a:pPr algn="just">
              <a:buFontTx/>
              <a:buChar char="-"/>
            </a:pPr>
            <a:r>
              <a:rPr lang="fr-FR" sz="3000" dirty="0">
                <a:solidFill>
                  <a:srgbClr val="0432FF"/>
                </a:solidFill>
              </a:rPr>
              <a:t>Soigner l’introduction </a:t>
            </a:r>
            <a:r>
              <a:rPr lang="fr-FR" sz="3000" dirty="0"/>
              <a:t>qui doit lancer la séance (document d’accroche) et amener la </a:t>
            </a:r>
            <a:r>
              <a:rPr lang="fr-FR" sz="3000" dirty="0">
                <a:solidFill>
                  <a:srgbClr val="0432FF"/>
                </a:solidFill>
              </a:rPr>
              <a:t>problématique</a:t>
            </a:r>
          </a:p>
          <a:p>
            <a:pPr algn="just">
              <a:buFontTx/>
              <a:buChar char="-"/>
            </a:pPr>
            <a:r>
              <a:rPr lang="fr-FR" sz="3000" dirty="0">
                <a:solidFill>
                  <a:srgbClr val="0432FF"/>
                </a:solidFill>
              </a:rPr>
              <a:t>Valoriser la problématique </a:t>
            </a:r>
            <a:r>
              <a:rPr lang="fr-FR" sz="3000" dirty="0"/>
              <a:t>(simple, marquée au tableau pour y revenir au moment de la trace écrite)</a:t>
            </a:r>
          </a:p>
          <a:p>
            <a:pPr algn="just">
              <a:buFontTx/>
              <a:buChar char="-"/>
            </a:pPr>
            <a:r>
              <a:rPr lang="fr-FR" sz="3000" dirty="0">
                <a:solidFill>
                  <a:srgbClr val="0432FF"/>
                </a:solidFill>
              </a:rPr>
              <a:t>Choisir un fil directeur</a:t>
            </a:r>
            <a:r>
              <a:rPr lang="fr-FR" sz="3000" dirty="0"/>
              <a:t>, s’y tenir et l’expliciter</a:t>
            </a:r>
          </a:p>
          <a:p>
            <a:pPr algn="just">
              <a:buFontTx/>
              <a:buChar char="-"/>
            </a:pPr>
            <a:r>
              <a:rPr lang="fr-FR" sz="3000" dirty="0">
                <a:solidFill>
                  <a:srgbClr val="0432FF"/>
                </a:solidFill>
              </a:rPr>
              <a:t>Maitriser la durée de la mise en commun</a:t>
            </a:r>
            <a:r>
              <a:rPr lang="fr-FR" sz="3000" dirty="0"/>
              <a:t>/correction (d’où limitation des documents étudiés)</a:t>
            </a:r>
          </a:p>
          <a:p>
            <a:pPr algn="just">
              <a:buFontTx/>
              <a:buChar char="-"/>
            </a:pPr>
            <a:r>
              <a:rPr lang="fr-FR" sz="3000" dirty="0">
                <a:solidFill>
                  <a:srgbClr val="0432FF"/>
                </a:solidFill>
              </a:rPr>
              <a:t>Élaborer la trace écrite avec </a:t>
            </a:r>
            <a:r>
              <a:rPr lang="fr-FR" sz="3000" dirty="0"/>
              <a:t>les élèves en s’appuyant sur la problématique : elle devient </a:t>
            </a:r>
            <a:r>
              <a:rPr lang="fr-FR" sz="3000" dirty="0">
                <a:solidFill>
                  <a:srgbClr val="0432FF"/>
                </a:solidFill>
              </a:rPr>
              <a:t>un bilan </a:t>
            </a:r>
            <a:r>
              <a:rPr lang="fr-FR" sz="3000" dirty="0"/>
              <a:t>(court)</a:t>
            </a:r>
          </a:p>
        </p:txBody>
      </p:sp>
    </p:spTree>
    <p:extLst>
      <p:ext uri="{BB962C8B-B14F-4D97-AF65-F5344CB8AC3E}">
        <p14:creationId xmlns:p14="http://schemas.microsoft.com/office/powerpoint/2010/main" val="1592119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733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Construire une évaluation sommative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EAB2D6-9265-7445-BAB3-2874B6047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" y="1121664"/>
            <a:ext cx="8790432" cy="5736336"/>
          </a:xfrm>
        </p:spPr>
        <p:txBody>
          <a:bodyPr/>
          <a:lstStyle/>
          <a:p>
            <a:pPr marL="0" indent="0">
              <a:buNone/>
            </a:pPr>
            <a:r>
              <a:rPr lang="fr-US" b="1" dirty="0"/>
              <a:t>De l’examen d’exemples à l’identification des critères pour construire une évaluation sommative</a:t>
            </a:r>
          </a:p>
          <a:p>
            <a:pPr marL="0" indent="0">
              <a:buNone/>
            </a:pPr>
            <a:r>
              <a:rPr lang="fr-US" dirty="0"/>
              <a:t>(par atelier de 4)</a:t>
            </a:r>
          </a:p>
          <a:p>
            <a:pPr marL="0" indent="0">
              <a:buNone/>
            </a:pPr>
            <a:endParaRPr lang="fr-US" dirty="0"/>
          </a:p>
          <a:p>
            <a:pPr marL="0" indent="0">
              <a:buNone/>
            </a:pPr>
            <a:r>
              <a:rPr lang="fr-US" dirty="0"/>
              <a:t>1) </a:t>
            </a:r>
            <a:r>
              <a:rPr lang="fr-US" dirty="0">
                <a:solidFill>
                  <a:srgbClr val="0432FF"/>
                </a:solidFill>
              </a:rPr>
              <a:t>identifiez les forces et les faiblesses des exemples d’évaluation sommative fournis (/séquence « Communiquer avec l’Internet »</a:t>
            </a:r>
          </a:p>
          <a:p>
            <a:pPr marL="0" indent="0">
              <a:buNone/>
            </a:pPr>
            <a:endParaRPr lang="fr-US" dirty="0"/>
          </a:p>
          <a:p>
            <a:pPr marL="0" indent="0">
              <a:buNone/>
            </a:pPr>
            <a:r>
              <a:rPr lang="fr-US" dirty="0"/>
              <a:t>2) </a:t>
            </a:r>
            <a:r>
              <a:rPr lang="fr-US" dirty="0">
                <a:solidFill>
                  <a:srgbClr val="0432FF"/>
                </a:solidFill>
                <a:highlight>
                  <a:srgbClr val="FFFF00"/>
                </a:highlight>
              </a:rPr>
              <a:t>établissez la liste des critères à respecter pour construire une évaluation sommative</a:t>
            </a:r>
          </a:p>
        </p:txBody>
      </p:sp>
    </p:spTree>
    <p:extLst>
      <p:ext uri="{BB962C8B-B14F-4D97-AF65-F5344CB8AC3E}">
        <p14:creationId xmlns:p14="http://schemas.microsoft.com/office/powerpoint/2010/main" val="3388089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733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Construire une évaluation sommative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EAB2D6-9265-7445-BAB3-2874B6047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760288"/>
            <a:ext cx="8326120" cy="609771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fr-FR" sz="3500" b="1" i="1" u="sng" dirty="0">
                <a:solidFill>
                  <a:srgbClr val="FF0000"/>
                </a:solidFill>
              </a:rPr>
              <a:t>Critères pour l’évaluation sommative </a:t>
            </a:r>
            <a:r>
              <a:rPr lang="fr-FR" sz="3500" b="1" i="1" u="sng" dirty="0"/>
              <a:t>/ séquence « Communiquer avec à l’Internet » </a:t>
            </a:r>
            <a:endParaRPr lang="fr-US" sz="3500" dirty="0"/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fr-FR" sz="3500" b="1" i="1" dirty="0">
                <a:solidFill>
                  <a:srgbClr val="0432FF"/>
                </a:solidFill>
              </a:rPr>
              <a:t>1) évaluer des compétences de natures différentes : des connaissances, mais aussi capacités </a:t>
            </a:r>
            <a:r>
              <a:rPr lang="fr-FR" sz="3500" i="1" dirty="0"/>
              <a:t>(sélectionnées dans les compétences principalement travaillées durant la séquence)</a:t>
            </a:r>
            <a:endParaRPr lang="fr-US" sz="3500" dirty="0"/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fr-FR" sz="3500" b="1" i="1" dirty="0">
                <a:solidFill>
                  <a:srgbClr val="0432FF"/>
                </a:solidFill>
              </a:rPr>
              <a:t>2) expliciter les compétences évaluées et l’évaluation des compétences </a:t>
            </a:r>
            <a:r>
              <a:rPr lang="fr-FR" sz="3500" i="1" dirty="0"/>
              <a:t>(retour explicite et transparent pour les élèves comme pour les parents)</a:t>
            </a:r>
            <a:endParaRPr lang="fr-US" sz="3500" dirty="0"/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fr-FR" sz="3500" b="1" i="1" dirty="0">
                <a:solidFill>
                  <a:srgbClr val="0432FF"/>
                </a:solidFill>
              </a:rPr>
              <a:t>3) proposer au moins une étude de document(s) avec un questionnement adapté</a:t>
            </a:r>
            <a:r>
              <a:rPr lang="fr-US" sz="3500" b="1" dirty="0">
                <a:solidFill>
                  <a:srgbClr val="0432FF"/>
                </a:solidFill>
              </a:rPr>
              <a:t> </a:t>
            </a:r>
            <a:r>
              <a:rPr lang="fr-FR" sz="3500" i="1" dirty="0"/>
              <a:t>(présentation, description-compréhension, interprétation)</a:t>
            </a:r>
            <a:endParaRPr lang="fr-US" sz="3500" dirty="0"/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fr-FR" sz="3500" b="1" i="1" dirty="0">
                <a:solidFill>
                  <a:srgbClr val="0432FF"/>
                </a:solidFill>
              </a:rPr>
              <a:t>4) varier les types d’exercices proposés et les formes attendues de réponse </a:t>
            </a:r>
            <a:r>
              <a:rPr lang="fr-FR" sz="3500" i="1" dirty="0"/>
              <a:t>(phrases rédigées, QCM, légendes à placer, dessin, schéma…) </a:t>
            </a:r>
            <a:r>
              <a:rPr lang="fr-FR" sz="3500" b="1" i="1" dirty="0">
                <a:solidFill>
                  <a:srgbClr val="C00000"/>
                </a:solidFill>
              </a:rPr>
              <a:t>limiter l’usage des textes à trous</a:t>
            </a:r>
            <a:endParaRPr lang="fr-US" sz="3500" b="1" dirty="0"/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fr-FR" sz="3500" b="1" i="1" dirty="0">
                <a:solidFill>
                  <a:srgbClr val="0432FF"/>
                </a:solidFill>
              </a:rPr>
              <a:t>5) formuler des questions compréhensibles avec une progressivité dans la difficulté au sein de chaque exercice</a:t>
            </a:r>
            <a:endParaRPr lang="fr-US" sz="3500" dirty="0">
              <a:solidFill>
                <a:srgbClr val="0432FF"/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buNone/>
            </a:pPr>
            <a:r>
              <a:rPr lang="fr-FR" sz="3500" b="1" i="1" dirty="0">
                <a:solidFill>
                  <a:srgbClr val="7030A0"/>
                </a:solidFill>
              </a:rPr>
              <a:t>6) Sur un thème pluridisciplinaire </a:t>
            </a:r>
            <a:r>
              <a:rPr lang="fr-FR" sz="3500" i="1" dirty="0"/>
              <a:t>(ex : « communiquer avec l’Internet »), </a:t>
            </a:r>
            <a:r>
              <a:rPr lang="fr-FR" sz="3500" b="1" i="1" dirty="0">
                <a:solidFill>
                  <a:srgbClr val="7030A0"/>
                </a:solidFill>
              </a:rPr>
              <a:t>veiller à prévoir au moins un exercice à dimension géographique</a:t>
            </a:r>
            <a:endParaRPr lang="fr-US" sz="35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US" b="1" dirty="0"/>
          </a:p>
        </p:txBody>
      </p:sp>
    </p:spTree>
    <p:extLst>
      <p:ext uri="{BB962C8B-B14F-4D97-AF65-F5344CB8AC3E}">
        <p14:creationId xmlns:p14="http://schemas.microsoft.com/office/powerpoint/2010/main" val="385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• </a:t>
            </a:r>
            <a:r>
              <a:rPr lang="fr-FR" dirty="0">
                <a:highlight>
                  <a:srgbClr val="FFFF00"/>
                </a:highlight>
              </a:rPr>
              <a:t>à </a:t>
            </a:r>
            <a:r>
              <a:rPr lang="fr-FR" dirty="0" err="1">
                <a:highlight>
                  <a:srgbClr val="FFFF00"/>
                </a:highlight>
              </a:rPr>
              <a:t>Lurais</a:t>
            </a:r>
            <a:r>
              <a:rPr lang="fr-FR" dirty="0">
                <a:highlight>
                  <a:srgbClr val="FFFF00"/>
                </a:highlight>
              </a:rPr>
              <a:t> (PNR Brenne dans l’Indre), </a:t>
            </a:r>
          </a:p>
          <a:p>
            <a:pPr marL="0" indent="0">
              <a:buNone/>
            </a:pPr>
            <a:r>
              <a:rPr lang="fr-FR" dirty="0"/>
              <a:t>un </a:t>
            </a:r>
            <a:r>
              <a:rPr lang="fr-FR" dirty="0" err="1"/>
              <a:t>écoquartier</a:t>
            </a:r>
            <a:r>
              <a:rPr lang="fr-FR" dirty="0"/>
              <a:t> « rural » :</a:t>
            </a:r>
          </a:p>
          <a:p>
            <a:pPr marL="0" indent="0">
              <a:buNone/>
            </a:pPr>
            <a:r>
              <a:rPr lang="fr-FR" dirty="0"/>
              <a:t>Le Grand </a:t>
            </a:r>
            <a:r>
              <a:rPr lang="fr-FR" dirty="0" err="1"/>
              <a:t>Claud</a:t>
            </a:r>
            <a:endParaRPr lang="fr-FR" dirty="0"/>
          </a:p>
          <a:p>
            <a:pPr marL="0" indent="0">
              <a:buNone/>
            </a:pPr>
            <a:r>
              <a:rPr lang="fr-FR" sz="1800" dirty="0">
                <a:hlinkClick r:id="rId2"/>
              </a:rPr>
              <a:t>https://www.dailymotion.com/video/x858rot</a:t>
            </a:r>
            <a:endParaRPr lang="fr-FR" sz="18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ExtraitLivretAccueilEcoquartierGrandClaudLuray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34" y="1589504"/>
            <a:ext cx="4300166" cy="52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EcoQuartierGrandClaudLura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44000" cy="64643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09648" y="6488668"/>
            <a:ext cx="252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Extrait du Livret d’accueil</a:t>
            </a:r>
          </a:p>
        </p:txBody>
      </p:sp>
    </p:spTree>
    <p:extLst>
      <p:ext uri="{BB962C8B-B14F-4D97-AF65-F5344CB8AC3E}">
        <p14:creationId xmlns:p14="http://schemas.microsoft.com/office/powerpoint/2010/main" val="2347347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ACC36-0D99-774A-9F97-5C4EA537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3361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>
                <a:highlight>
                  <a:srgbClr val="FFFF00"/>
                </a:highlight>
              </a:rPr>
              <a:t>Autres cas d’</a:t>
            </a:r>
            <a:r>
              <a:rPr lang="fr-FR" sz="3200" b="1" dirty="0" err="1">
                <a:highlight>
                  <a:srgbClr val="FFFF00"/>
                </a:highlight>
              </a:rPr>
              <a:t>écoquartiers</a:t>
            </a:r>
            <a:r>
              <a:rPr lang="fr-FR" sz="3200" b="1" dirty="0">
                <a:highlight>
                  <a:srgbClr val="FFFF00"/>
                </a:highlight>
              </a:rPr>
              <a:t> dans la région CVL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166262-CB9D-E24C-9CC6-6CA478A0B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75" y="2386361"/>
            <a:ext cx="8663050" cy="4230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Montlouis-sur-Loire : 2 écoquartiers !</a:t>
            </a:r>
          </a:p>
          <a:p>
            <a:pPr marL="0" indent="0">
              <a:buNone/>
            </a:pPr>
            <a:r>
              <a:rPr lang="fr-FR" sz="2800" dirty="0"/>
              <a:t>Cœur de Ville : </a:t>
            </a:r>
            <a:r>
              <a:rPr lang="fr-FR" sz="2400" dirty="0">
                <a:hlinkClick r:id="rId2"/>
              </a:rPr>
              <a:t>https://www.dailymotion.com/video/x858ror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800" dirty="0"/>
              <a:t>Les hauts de Montlouis : </a:t>
            </a:r>
            <a:r>
              <a:rPr lang="fr-FR" sz="2400" dirty="0">
                <a:hlinkClick r:id="rId3"/>
              </a:rPr>
              <a:t>https://www.ville-montlouis-loire.fr/grands-projets/</a:t>
            </a:r>
            <a:endParaRPr lang="fr-FR" sz="2400" dirty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CF7BD1C-F88B-1740-A9D1-38C8CE6DB29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722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329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ojetDessinProgrammeEcoquartierBals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878"/>
            <a:ext cx="9144000" cy="52768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2310" y="5766728"/>
            <a:ext cx="835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projet d’aménagement du site </a:t>
            </a:r>
            <a:r>
              <a:rPr lang="fr-FR" dirty="0" err="1"/>
              <a:t>Balsan</a:t>
            </a:r>
            <a:r>
              <a:rPr lang="fr-FR" dirty="0"/>
              <a:t> à Châteauroux au début des années 2010</a:t>
            </a:r>
          </a:p>
          <a:p>
            <a:r>
              <a:rPr lang="fr-FR" dirty="0"/>
              <a:t>(il correspond à une partie de l’</a:t>
            </a:r>
            <a:r>
              <a:rPr lang="fr-FR" dirty="0" err="1"/>
              <a:t>écocampus</a:t>
            </a:r>
            <a:r>
              <a:rPr lang="fr-FR" dirty="0"/>
              <a:t> actuel, mais la mairie a renoncé à son projet)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22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Des exemples d’</a:t>
            </a:r>
            <a:r>
              <a:rPr lang="fr-FR" b="1" dirty="0" err="1"/>
              <a:t>écoquartiers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6018"/>
            <a:ext cx="8229600" cy="5153956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ighlight>
                  <a:srgbClr val="FFFF00"/>
                </a:highlight>
              </a:rPr>
              <a:t>• à Châteauroux, </a:t>
            </a:r>
            <a:r>
              <a:rPr lang="fr-FR" dirty="0" err="1">
                <a:highlight>
                  <a:srgbClr val="FFFF00"/>
                </a:highlight>
              </a:rPr>
              <a:t>Balsan</a:t>
            </a:r>
            <a:r>
              <a:rPr lang="fr-FR" dirty="0">
                <a:highlight>
                  <a:srgbClr val="FFFF00"/>
                </a:highlight>
              </a:rPr>
              <a:t>, un projet avorté</a:t>
            </a:r>
          </a:p>
        </p:txBody>
      </p:sp>
      <p:pic>
        <p:nvPicPr>
          <p:cNvPr id="4" name="Image 3" descr="SyntheseProgrammeEcoquartierBals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89" y="1647944"/>
            <a:ext cx="8334821" cy="4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330"/>
          </a:xfrm>
        </p:spPr>
        <p:txBody>
          <a:bodyPr>
            <a:normAutofit/>
          </a:bodyPr>
          <a:lstStyle/>
          <a:p>
            <a:r>
              <a:rPr lang="fr-FR" b="1" dirty="0"/>
              <a:t>A) Mieux habiter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31FCF1-383D-332E-C561-FC4D4751E422}"/>
              </a:ext>
            </a:extLst>
          </p:cNvPr>
          <p:cNvSpPr txBox="1"/>
          <p:nvPr/>
        </p:nvSpPr>
        <p:spPr>
          <a:xfrm>
            <a:off x="325677" y="5510055"/>
            <a:ext cx="8580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sz="2400" b="1" dirty="0"/>
              <a:t>QUESTION : quels </a:t>
            </a:r>
            <a:r>
              <a:rPr lang="fr-US" sz="2400" b="1" dirty="0">
                <a:solidFill>
                  <a:srgbClr val="7030A0"/>
                </a:solidFill>
              </a:rPr>
              <a:t>axes de travail (indications principales) </a:t>
            </a:r>
            <a:r>
              <a:rPr lang="fr-US" sz="2400" b="1" dirty="0"/>
              <a:t>retenez-vous de la lecture des programmes pour aborder ce thème avec les élèves ? Quelle approche didactique est prônée ?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4B3235-D61E-46C1-21EF-8D0AC3967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US" dirty="0"/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75B70AB7-CBE1-FF97-AA3B-12A9D04702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26385"/>
              </p:ext>
            </p:extLst>
          </p:nvPr>
        </p:nvGraphicFramePr>
        <p:xfrm>
          <a:off x="457200" y="771315"/>
          <a:ext cx="8229600" cy="4743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0147">
                  <a:extLst>
                    <a:ext uri="{9D8B030D-6E8A-4147-A177-3AD203B41FA5}">
                      <a16:colId xmlns:a16="http://schemas.microsoft.com/office/drawing/2014/main" val="1072254605"/>
                    </a:ext>
                  </a:extLst>
                </a:gridCol>
                <a:gridCol w="5189453">
                  <a:extLst>
                    <a:ext uri="{9D8B030D-6E8A-4147-A177-3AD203B41FA5}">
                      <a16:colId xmlns:a16="http://schemas.microsoft.com/office/drawing/2014/main" val="238540373"/>
                    </a:ext>
                  </a:extLst>
                </a:gridCol>
              </a:tblGrid>
              <a:tr h="2718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Classe de CM2</a:t>
                      </a:r>
                      <a:endParaRPr lang="fr-US" sz="18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964159"/>
                  </a:ext>
                </a:extLst>
              </a:tr>
              <a:tr h="365683">
                <a:tc>
                  <a:txBody>
                    <a:bodyPr/>
                    <a:lstStyle/>
                    <a:p>
                      <a:r>
                        <a:rPr lang="en-GB" sz="1800" dirty="0" err="1">
                          <a:effectLst/>
                        </a:rPr>
                        <a:t>Repères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annuels</a:t>
                      </a:r>
                      <a:endParaRPr lang="fr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Démarches et </a:t>
                      </a:r>
                      <a:r>
                        <a:rPr lang="en-GB" sz="1800" dirty="0" err="1">
                          <a:effectLst/>
                        </a:rPr>
                        <a:t>contenus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d’enseignement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26030"/>
                  </a:ext>
                </a:extLst>
              </a:tr>
              <a:tr h="4011331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dirty="0" err="1">
                          <a:effectLst/>
                        </a:rPr>
                        <a:t>Thème</a:t>
                      </a:r>
                      <a:r>
                        <a:rPr lang="en-GB" sz="1800" dirty="0">
                          <a:effectLst/>
                        </a:rPr>
                        <a:t> 3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2400" b="1" dirty="0" err="1">
                          <a:effectLst/>
                          <a:highlight>
                            <a:srgbClr val="FFFF00"/>
                          </a:highlight>
                        </a:rPr>
                        <a:t>Mieux</a:t>
                      </a:r>
                      <a:r>
                        <a:rPr lang="en-GB" sz="2400" b="1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en-GB" sz="2400" b="1" dirty="0" err="1">
                          <a:effectLst/>
                          <a:highlight>
                            <a:srgbClr val="FFFF00"/>
                          </a:highlight>
                        </a:rPr>
                        <a:t>habiter</a:t>
                      </a:r>
                      <a:endParaRPr lang="fr-US" sz="24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fr-US" sz="2400" b="1" dirty="0">
                        <a:effectLst/>
                      </a:endParaRPr>
                    </a:p>
                    <a:p>
                      <a:pPr algn="just"/>
                      <a:r>
                        <a:rPr lang="fr-US" sz="1800" b="1" dirty="0">
                          <a:solidFill>
                            <a:srgbClr val="0432FF"/>
                          </a:solidFill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Favoriser la place de la « nature » en ville.</a:t>
                      </a:r>
                      <a:endParaRPr lang="fr-US" sz="18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just"/>
                      <a:endParaRPr lang="fr-US" sz="1800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fr-US" sz="1800" b="1" dirty="0">
                          <a:solidFill>
                            <a:srgbClr val="0432FF"/>
                          </a:solidFill>
                          <a:effectLst/>
                        </a:rPr>
                        <a:t>• </a:t>
                      </a:r>
                      <a:r>
                        <a:rPr lang="en-GB" sz="1800" b="1" dirty="0">
                          <a:solidFill>
                            <a:srgbClr val="0432FF"/>
                          </a:solidFill>
                          <a:effectLst/>
                        </a:rPr>
                        <a:t>Recycler.</a:t>
                      </a:r>
                      <a:endParaRPr lang="fr-US" sz="1800" b="1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just"/>
                      <a:endParaRPr lang="fr-US" sz="1800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fr-US" sz="1800" b="1" dirty="0">
                          <a:solidFill>
                            <a:srgbClr val="0432FF"/>
                          </a:solidFill>
                          <a:effectLst/>
                        </a:rPr>
                        <a:t>• </a:t>
                      </a:r>
                      <a:r>
                        <a:rPr lang="en-GB" sz="1800" b="1" dirty="0" err="1">
                          <a:solidFill>
                            <a:srgbClr val="0432FF"/>
                          </a:solidFill>
                          <a:effectLst/>
                        </a:rPr>
                        <a:t>Habiter</a:t>
                      </a:r>
                      <a:r>
                        <a:rPr lang="en-GB" sz="1800" b="1" dirty="0">
                          <a:solidFill>
                            <a:srgbClr val="0432FF"/>
                          </a:solidFill>
                          <a:effectLst/>
                        </a:rPr>
                        <a:t> un </a:t>
                      </a:r>
                      <a:r>
                        <a:rPr lang="en-GB" sz="1800" b="1" dirty="0" err="1">
                          <a:solidFill>
                            <a:srgbClr val="0432FF"/>
                          </a:solidFill>
                          <a:effectLst/>
                        </a:rPr>
                        <a:t>écoquartier</a:t>
                      </a:r>
                      <a:r>
                        <a:rPr lang="en-GB" sz="1800" b="1" dirty="0">
                          <a:solidFill>
                            <a:srgbClr val="0432FF"/>
                          </a:solidFill>
                          <a:effectLst/>
                        </a:rPr>
                        <a:t>.</a:t>
                      </a:r>
                      <a:endParaRPr lang="fr-US" sz="1800" b="1" dirty="0">
                        <a:solidFill>
                          <a:srgbClr val="0432FF"/>
                        </a:solidFill>
                        <a:effectLst/>
                        <a:latin typeface="Symbol" pitchFamily="2" charset="2"/>
                        <a:ea typeface="Cambria" panose="02040503050406030204" pitchFamily="18" charset="0"/>
                        <a:cs typeface="Wingdings" pitchFamily="2" charset="2"/>
                      </a:endParaRPr>
                    </a:p>
                  </a:txBody>
                  <a:tcPr marL="3810" marR="349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</a:rPr>
                        <a:t> Améliorer le cadre de vie et préserver l’environnement sont au cœur des préoccupations actuelles. Il s’agit d’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explorer</a:t>
                      </a:r>
                      <a:r>
                        <a:rPr lang="fr-FR" sz="1800" dirty="0">
                          <a:effectLst/>
                        </a:rPr>
                        <a:t>, à l’échelle des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territoires de proximité </a:t>
                      </a:r>
                      <a:r>
                        <a:rPr lang="fr-FR" sz="1800" dirty="0">
                          <a:effectLst/>
                        </a:rPr>
                        <a:t>(quartier, commune, métropole, région), des 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cas</a:t>
                      </a:r>
                      <a:r>
                        <a:rPr lang="fr-FR" sz="1800" dirty="0">
                          <a:effectLst/>
                        </a:rPr>
                        <a:t> de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réalisations</a:t>
                      </a:r>
                      <a:r>
                        <a:rPr lang="fr-FR" sz="1800" dirty="0">
                          <a:effectLst/>
                        </a:rPr>
                        <a:t> ou des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projets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qui contribuent au « 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mieux habiter </a:t>
                      </a:r>
                      <a:r>
                        <a:rPr lang="fr-FR" sz="1800" dirty="0">
                          <a:effectLst/>
                        </a:rPr>
                        <a:t>». La place réservée </a:t>
                      </a:r>
                      <a:r>
                        <a:rPr lang="fr-FR" sz="1800" b="1" dirty="0">
                          <a:effectLst/>
                        </a:rPr>
                        <a:t>dans la ville</a:t>
                      </a:r>
                      <a:r>
                        <a:rPr lang="fr-FR" sz="1800" dirty="0">
                          <a:effectLst/>
                        </a:rPr>
                        <a:t> aux </a:t>
                      </a:r>
                      <a:r>
                        <a:rPr lang="fr-FR" sz="1800" b="1" dirty="0">
                          <a:effectLst/>
                        </a:rPr>
                        <a:t>espaces verts</a:t>
                      </a:r>
                      <a:r>
                        <a:rPr lang="fr-FR" sz="1800" dirty="0">
                          <a:effectLst/>
                        </a:rPr>
                        <a:t>, aux </a:t>
                      </a:r>
                      <a:r>
                        <a:rPr lang="fr-FR" sz="1800" b="1" dirty="0">
                          <a:effectLst/>
                        </a:rPr>
                        <a:t>circulations douces</a:t>
                      </a:r>
                      <a:r>
                        <a:rPr lang="fr-FR" sz="1800" dirty="0">
                          <a:effectLst/>
                        </a:rPr>
                        <a:t>, aux </a:t>
                      </a:r>
                      <a:r>
                        <a:rPr lang="fr-FR" sz="1800" b="1" dirty="0">
                          <a:effectLst/>
                        </a:rPr>
                        <a:t>berges et corridors verts</a:t>
                      </a:r>
                      <a:r>
                        <a:rPr lang="fr-FR" sz="1800" dirty="0">
                          <a:effectLst/>
                        </a:rPr>
                        <a:t>, au développement de la </a:t>
                      </a:r>
                      <a:r>
                        <a:rPr lang="fr-FR" sz="1800" b="1" dirty="0">
                          <a:effectLst/>
                        </a:rPr>
                        <a:t>biodiversité</a:t>
                      </a:r>
                      <a:r>
                        <a:rPr lang="fr-FR" sz="1800" dirty="0">
                          <a:effectLst/>
                        </a:rPr>
                        <a:t>, le </a:t>
                      </a:r>
                      <a:r>
                        <a:rPr lang="fr-FR" sz="1800" b="1" dirty="0">
                          <a:effectLst/>
                        </a:rPr>
                        <a:t>recyclage</a:t>
                      </a:r>
                      <a:r>
                        <a:rPr lang="fr-FR" sz="1800" dirty="0">
                          <a:effectLst/>
                        </a:rPr>
                        <a:t> au-delà du tri des déchets, l’aménagement d’un </a:t>
                      </a:r>
                      <a:r>
                        <a:rPr lang="fr-FR" sz="1800" b="1" dirty="0">
                          <a:effectLst/>
                        </a:rPr>
                        <a:t>écoquartier</a:t>
                      </a:r>
                      <a:r>
                        <a:rPr lang="fr-FR" sz="1800" dirty="0">
                          <a:effectLst/>
                        </a:rPr>
                        <a:t> sont autant d’occasions de réfléchir aux choix des </a:t>
                      </a:r>
                      <a:r>
                        <a:rPr lang="fr-FR" sz="1800" b="1" dirty="0">
                          <a:effectLst/>
                        </a:rPr>
                        <a:t>acteurs</a:t>
                      </a:r>
                      <a:r>
                        <a:rPr lang="fr-FR" sz="1800" dirty="0">
                          <a:effectLst/>
                        </a:rPr>
                        <a:t> dans les politiques de développement durable.</a:t>
                      </a:r>
                      <a:endParaRPr lang="fr-US" sz="1800" dirty="0">
                        <a:effectLst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411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947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568"/>
            <a:ext cx="8229600" cy="873436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4399" y="1334531"/>
            <a:ext cx="7487479" cy="49867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• « </a:t>
            </a:r>
            <a:r>
              <a:rPr lang="fr-FR" b="1" dirty="0"/>
              <a:t>Mieux habiter</a:t>
            </a:r>
            <a:r>
              <a:rPr lang="fr-FR" dirty="0"/>
              <a:t> », </a:t>
            </a:r>
            <a:r>
              <a:rPr lang="fr-FR" sz="3100" dirty="0"/>
              <a:t>un </a:t>
            </a:r>
            <a:r>
              <a:rPr lang="fr-FR" sz="3100" b="1" dirty="0">
                <a:solidFill>
                  <a:srgbClr val="0432FF"/>
                </a:solidFill>
              </a:rPr>
              <a:t>intitulé atypique </a:t>
            </a:r>
            <a:r>
              <a:rPr lang="fr-FR" sz="3100" b="1" dirty="0"/>
              <a:t>menant à </a:t>
            </a:r>
            <a:r>
              <a:rPr lang="fr-FR" sz="3100" b="1" dirty="0">
                <a:solidFill>
                  <a:srgbClr val="0000FF"/>
                </a:solidFill>
              </a:rPr>
              <a:t>l’action</a:t>
            </a:r>
            <a:r>
              <a:rPr lang="fr-FR" b="1" dirty="0">
                <a:solidFill>
                  <a:srgbClr val="0000FF"/>
                </a:solidFill>
              </a:rPr>
              <a:t> </a:t>
            </a:r>
          </a:p>
          <a:p>
            <a:pPr marL="0" indent="0" algn="just">
              <a:buNone/>
            </a:pPr>
            <a:endParaRPr lang="fr-FR" b="1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fr-FR" dirty="0">
                <a:solidFill>
                  <a:srgbClr val="009028"/>
                </a:solidFill>
                <a:sym typeface="Wingdings" pitchFamily="2" charset="2"/>
              </a:rPr>
              <a:t></a:t>
            </a:r>
            <a:r>
              <a:rPr lang="fr-FR" dirty="0">
                <a:solidFill>
                  <a:srgbClr val="009028"/>
                </a:solidFill>
              </a:rPr>
              <a:t>Une </a:t>
            </a:r>
            <a:r>
              <a:rPr lang="fr-FR" b="1" dirty="0">
                <a:solidFill>
                  <a:srgbClr val="009028"/>
                </a:solidFill>
              </a:rPr>
              <a:t>dimension prospective </a:t>
            </a:r>
            <a:r>
              <a:rPr lang="fr-FR" dirty="0">
                <a:solidFill>
                  <a:srgbClr val="009028"/>
                </a:solidFill>
              </a:rPr>
              <a:t>(novatrice, inhabituelle)</a:t>
            </a:r>
          </a:p>
          <a:p>
            <a:pPr marL="0" indent="0" algn="just">
              <a:buNone/>
            </a:pPr>
            <a:endParaRPr lang="fr-FR" dirty="0">
              <a:solidFill>
                <a:srgbClr val="009028"/>
              </a:solidFill>
            </a:endParaRPr>
          </a:p>
          <a:p>
            <a:pPr algn="just">
              <a:buFont typeface="Wingdings" pitchFamily="2" charset="2"/>
              <a:buChar char="à"/>
            </a:pPr>
            <a:r>
              <a:rPr lang="fr-FR" dirty="0">
                <a:solidFill>
                  <a:srgbClr val="009028"/>
                </a:solidFill>
              </a:rPr>
              <a:t> en relation avec la notion de </a:t>
            </a:r>
            <a:r>
              <a:rPr lang="fr-FR" b="1" dirty="0">
                <a:solidFill>
                  <a:srgbClr val="009028"/>
                </a:solidFill>
              </a:rPr>
              <a:t>développement durable</a:t>
            </a: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5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3221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I) La ville durable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1649" y="1258657"/>
            <a:ext cx="8727000" cy="5585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0432FF"/>
                </a:solidFill>
              </a:rPr>
              <a:t>1.1. Qu’est-ce qu’une « ville durable » ?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ne pas confondre </a:t>
            </a:r>
          </a:p>
          <a:p>
            <a:pPr marL="0" indent="0">
              <a:buNone/>
            </a:pPr>
            <a:endParaRPr lang="fr-FR" dirty="0"/>
          </a:p>
          <a:p>
            <a:pPr algn="just">
              <a:buFontTx/>
              <a:buChar char="-"/>
            </a:pPr>
            <a:r>
              <a:rPr lang="fr-FR" dirty="0"/>
              <a:t>« </a:t>
            </a:r>
            <a:r>
              <a:rPr lang="fr-FR" b="1" dirty="0">
                <a:solidFill>
                  <a:srgbClr val="008000"/>
                </a:solidFill>
              </a:rPr>
              <a:t>ville verte</a:t>
            </a:r>
            <a:r>
              <a:rPr lang="fr-FR" dirty="0"/>
              <a:t> » (seulement </a:t>
            </a:r>
            <a:r>
              <a:rPr lang="fr-FR" dirty="0">
                <a:solidFill>
                  <a:srgbClr val="FF0000"/>
                </a:solidFill>
              </a:rPr>
              <a:t>dimension écologique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>
              <a:buFontTx/>
              <a:buChar char="-"/>
            </a:pPr>
            <a:r>
              <a:rPr lang="fr-FR" dirty="0"/>
              <a:t>« </a:t>
            </a:r>
            <a:r>
              <a:rPr lang="fr-FR" b="1" dirty="0">
                <a:solidFill>
                  <a:srgbClr val="0000FF"/>
                </a:solidFill>
              </a:rPr>
              <a:t>ville durable</a:t>
            </a:r>
            <a:r>
              <a:rPr lang="fr-FR" dirty="0"/>
              <a:t> » vivable et équitable (avec des </a:t>
            </a:r>
            <a:r>
              <a:rPr lang="fr-FR" dirty="0">
                <a:solidFill>
                  <a:srgbClr val="0432FF"/>
                </a:solidFill>
              </a:rPr>
              <a:t>dimensions à la fois sociales, culturelles, économiques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3737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06135"/>
            <a:ext cx="9144000" cy="1017282"/>
          </a:xfrm>
        </p:spPr>
        <p:txBody>
          <a:bodyPr>
            <a:normAutofit fontScale="90000"/>
          </a:bodyPr>
          <a:lstStyle/>
          <a:p>
            <a:br>
              <a:rPr lang="fr-FR" sz="2200" b="1" dirty="0">
                <a:solidFill>
                  <a:srgbClr val="0432FF"/>
                </a:solidFill>
              </a:rPr>
            </a:br>
            <a:r>
              <a:rPr lang="fr-FR" sz="2200" b="1" dirty="0">
                <a:solidFill>
                  <a:srgbClr val="0432FF"/>
                </a:solidFill>
              </a:rPr>
              <a:t>Une source d’informations sur le plan régional : la DREAL</a:t>
            </a:r>
            <a:br>
              <a:rPr lang="fr-FR" sz="2200" b="1" dirty="0">
                <a:solidFill>
                  <a:srgbClr val="0432FF"/>
                </a:solidFill>
              </a:rPr>
            </a:br>
            <a:r>
              <a:rPr lang="fr-FR" sz="2200" b="1" dirty="0">
                <a:solidFill>
                  <a:srgbClr val="0432FF"/>
                </a:solidFill>
                <a:hlinkClick r:id="rId2"/>
              </a:rPr>
              <a:t>https://www.centre-val-de-loire.developpement-durable.gouv.fr</a:t>
            </a:r>
            <a:br>
              <a:rPr lang="fr-FR" sz="2200" b="1" dirty="0">
                <a:solidFill>
                  <a:srgbClr val="0432FF"/>
                </a:solidFill>
              </a:rPr>
            </a:br>
            <a:r>
              <a:rPr lang="fr-FR" sz="2200" b="1" dirty="0">
                <a:solidFill>
                  <a:srgbClr val="0432FF"/>
                </a:solidFill>
              </a:rPr>
              <a:t>https://</a:t>
            </a:r>
            <a:r>
              <a:rPr lang="fr-FR" sz="2200" b="1" dirty="0" err="1">
                <a:solidFill>
                  <a:srgbClr val="0432FF"/>
                </a:solidFill>
              </a:rPr>
              <a:t>www.centre</a:t>
            </a:r>
            <a:r>
              <a:rPr lang="fr-FR" sz="2200" b="1" dirty="0">
                <a:solidFill>
                  <a:srgbClr val="0432FF"/>
                </a:solidFill>
              </a:rPr>
              <a:t>-val-de-</a:t>
            </a:r>
            <a:r>
              <a:rPr lang="fr-FR" sz="2200" b="1" dirty="0" err="1">
                <a:solidFill>
                  <a:srgbClr val="0432FF"/>
                </a:solidFill>
              </a:rPr>
              <a:t>loire.developpement</a:t>
            </a:r>
            <a:r>
              <a:rPr lang="fr-FR" sz="2200" b="1" dirty="0">
                <a:solidFill>
                  <a:srgbClr val="0432FF"/>
                </a:solidFill>
              </a:rPr>
              <a:t>-</a:t>
            </a:r>
            <a:r>
              <a:rPr lang="fr-FR" sz="2200" b="1" dirty="0" err="1">
                <a:solidFill>
                  <a:srgbClr val="0432FF"/>
                </a:solidFill>
              </a:rPr>
              <a:t>durable.gouv.fr</a:t>
            </a:r>
            <a:r>
              <a:rPr lang="fr-FR" sz="2200" b="1" dirty="0">
                <a:solidFill>
                  <a:srgbClr val="0432FF"/>
                </a:solidFill>
              </a:rPr>
              <a:t>/repertoire-d-informations-publiques-et-des-donnees-a4410.html</a:t>
            </a:r>
            <a:br>
              <a:rPr lang="fr-FR" sz="2400" b="1" dirty="0">
                <a:solidFill>
                  <a:srgbClr val="0432FF"/>
                </a:solidFill>
              </a:rPr>
            </a:br>
            <a:br>
              <a:rPr lang="fr-FR" sz="2400" b="1" dirty="0">
                <a:solidFill>
                  <a:srgbClr val="0432FF"/>
                </a:solidFill>
              </a:rPr>
            </a:br>
            <a:endParaRPr lang="fr-FR" sz="2400" b="1" dirty="0">
              <a:solidFill>
                <a:srgbClr val="0432FF"/>
              </a:solidFill>
            </a:endParaRPr>
          </a:p>
        </p:txBody>
      </p:sp>
      <p:pic>
        <p:nvPicPr>
          <p:cNvPr id="4" name="Image 3" descr="DREA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3" y="1202499"/>
            <a:ext cx="8854031" cy="56555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7FD599-13A7-9221-DA9C-A102898D4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94" y="1444335"/>
            <a:ext cx="8902611" cy="49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4572"/>
            <a:ext cx="9144000" cy="782502"/>
          </a:xfrm>
        </p:spPr>
        <p:txBody>
          <a:bodyPr>
            <a:normAutofit fontScale="90000"/>
          </a:bodyPr>
          <a:lstStyle/>
          <a:p>
            <a:r>
              <a:rPr lang="fr-FR" sz="2400" b="1" dirty="0"/>
              <a:t>Un partenaire à interroger pour mener des actions : GRAINE CENTRE </a:t>
            </a:r>
            <a:br>
              <a:rPr lang="fr-FR" sz="2400" dirty="0"/>
            </a:br>
            <a:r>
              <a:rPr lang="fr-FR" sz="2400" dirty="0">
                <a:hlinkClick r:id="rId2"/>
              </a:rPr>
              <a:t>http://www.grainecentre.org/tableaudebord</a:t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F537D3-E4CC-1E79-38D9-3AB9449DC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" y="1017282"/>
            <a:ext cx="9086277" cy="52756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415B17-CC7B-4D0E-61B7-2C2BA278C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7575"/>
            <a:ext cx="9144000" cy="61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5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3303</TotalTime>
  <Words>3095</Words>
  <Application>Microsoft Macintosh PowerPoint</Application>
  <PresentationFormat>Affichage à l'écran (4:3)</PresentationFormat>
  <Paragraphs>406</Paragraphs>
  <Slides>49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Cambria</vt:lpstr>
      <vt:lpstr>Symbol</vt:lpstr>
      <vt:lpstr>Times New Roman</vt:lpstr>
      <vt:lpstr>Wingdings</vt:lpstr>
      <vt:lpstr>Thème Office</vt:lpstr>
      <vt:lpstr>Mieux habiter</vt:lpstr>
      <vt:lpstr>Calendrier S2-S8</vt:lpstr>
      <vt:lpstr>Calendrier S2-S8</vt:lpstr>
      <vt:lpstr>Plan du TD6</vt:lpstr>
      <vt:lpstr>A) Mieux habiter</vt:lpstr>
      <vt:lpstr>Introduction</vt:lpstr>
      <vt:lpstr>I) La ville durable</vt:lpstr>
      <vt:lpstr> Une source d’informations sur le plan régional : la DREAL https://www.centre-val-de-loire.developpement-durable.gouv.fr https://www.centre-val-de-loire.developpement-durable.gouv.fr/repertoire-d-informations-publiques-et-des-donnees-a4410.html  </vt:lpstr>
      <vt:lpstr>Un partenaire à interroger pour mener des actions : GRAINE CENTRE  http://www.grainecentre.org/tableaudebord </vt:lpstr>
      <vt:lpstr>I) La ville durable</vt:lpstr>
      <vt:lpstr>I) La ville durable</vt:lpstr>
      <vt:lpstr>I) La ville durable</vt:lpstr>
      <vt:lpstr>I) La ville durable</vt:lpstr>
      <vt:lpstr>Présentation PowerPoint</vt:lpstr>
      <vt:lpstr>Présentation PowerPoint</vt:lpstr>
      <vt:lpstr>Présentation PowerPoint</vt:lpstr>
      <vt:lpstr>II) La ville durable</vt:lpstr>
      <vt:lpstr>II) Recycler</vt:lpstr>
      <vt:lpstr>II) Recycler</vt:lpstr>
      <vt:lpstr>II) Recycler</vt:lpstr>
      <vt:lpstr>II) Recycler</vt:lpstr>
      <vt:lpstr>II) Recycler</vt:lpstr>
      <vt:lpstr>Présentation PowerPoint</vt:lpstr>
      <vt:lpstr>Présentation PowerPoint</vt:lpstr>
      <vt:lpstr>Présentation PowerPoint</vt:lpstr>
      <vt:lpstr>Présentation PowerPoint</vt:lpstr>
      <vt:lpstr>III) Qu’est-ce qu’un écoquartier ?</vt:lpstr>
      <vt:lpstr>III) Qu’est-ce qu’un écoquartier ?</vt:lpstr>
      <vt:lpstr>Présentation PowerPoint</vt:lpstr>
      <vt:lpstr>III) Qu’est-ce qu’un écoquartier ?</vt:lpstr>
      <vt:lpstr>Présentation PowerPoint</vt:lpstr>
      <vt:lpstr>III) Qu’est-ce qu’un écoquartier ?</vt:lpstr>
      <vt:lpstr>Des exemples d’écoquartiers</vt:lpstr>
      <vt:lpstr>Présentation PowerPoint</vt:lpstr>
      <vt:lpstr>Des exemples d’écoquartiers</vt:lpstr>
      <vt:lpstr>Présentation PowerPoint</vt:lpstr>
      <vt:lpstr>Conclusion</vt:lpstr>
      <vt:lpstr>Deux séquences pour traiter le thème</vt:lpstr>
      <vt:lpstr>Deux séquences pour traiter le thème</vt:lpstr>
      <vt:lpstr>B) Présentation des projets de séance</vt:lpstr>
      <vt:lpstr>Présentation PowerPoint</vt:lpstr>
      <vt:lpstr>Conseils ponctuels pour construire la séance</vt:lpstr>
      <vt:lpstr>C) Construire une évaluation sommative</vt:lpstr>
      <vt:lpstr>C) Construire une évaluation sommative</vt:lpstr>
      <vt:lpstr>Des exemples d’écoquartiers</vt:lpstr>
      <vt:lpstr>Présentation PowerPoint</vt:lpstr>
      <vt:lpstr>Autres cas d’écoquartiers dans la région CVL</vt:lpstr>
      <vt:lpstr>Présentation PowerPoint</vt:lpstr>
      <vt:lpstr>Des exemples d’écoquartiers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Commmuniquer  d’un bout à l’autre du monde grâce à l’Internet</dc:title>
  <dc:creator>jean-louis laubry</dc:creator>
  <cp:lastModifiedBy>Laubry Jean-Louis</cp:lastModifiedBy>
  <cp:revision>457</cp:revision>
  <dcterms:created xsi:type="dcterms:W3CDTF">2017-02-24T09:38:04Z</dcterms:created>
  <dcterms:modified xsi:type="dcterms:W3CDTF">2026-03-24T20:26:12Z</dcterms:modified>
</cp:coreProperties>
</file>