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73" r:id="rId3"/>
    <p:sldId id="270" r:id="rId4"/>
    <p:sldId id="271" r:id="rId5"/>
    <p:sldId id="257" r:id="rId6"/>
    <p:sldId id="282" r:id="rId7"/>
    <p:sldId id="283" r:id="rId8"/>
    <p:sldId id="259" r:id="rId9"/>
    <p:sldId id="274" r:id="rId10"/>
    <p:sldId id="268" r:id="rId11"/>
    <p:sldId id="275" r:id="rId12"/>
    <p:sldId id="285" r:id="rId13"/>
    <p:sldId id="264" r:id="rId14"/>
    <p:sldId id="286" r:id="rId15"/>
    <p:sldId id="287" r:id="rId16"/>
    <p:sldId id="276" r:id="rId17"/>
    <p:sldId id="277" r:id="rId18"/>
    <p:sldId id="279" r:id="rId19"/>
    <p:sldId id="260" r:id="rId20"/>
    <p:sldId id="281" r:id="rId21"/>
    <p:sldId id="278" r:id="rId22"/>
    <p:sldId id="284" r:id="rId2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91"/>
    <p:restoredTop sz="94654"/>
  </p:normalViewPr>
  <p:slideViewPr>
    <p:cSldViewPr snapToGrid="0" snapToObjects="1">
      <p:cViewPr varScale="1">
        <p:scale>
          <a:sx n="88" d="100"/>
          <a:sy n="88" d="100"/>
        </p:scale>
        <p:origin x="192" y="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0C881-D7EA-EE48-B5D1-64DD9FA22725}" type="datetimeFigureOut">
              <a:rPr lang="fr-FR" smtClean="0"/>
              <a:t>19/04/2021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8A0E5-49AA-634D-A63B-21AA0EA576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3985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8A0E5-49AA-634D-A63B-21AA0EA5762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088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8040-DC20-2E4F-9F94-2F427B6E7062}" type="datetimeFigureOut">
              <a:rPr lang="fr-FR" smtClean="0"/>
              <a:t>19/04/2021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221A-F944-FA47-966D-F6730AC1E80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8040-DC20-2E4F-9F94-2F427B6E7062}" type="datetimeFigureOut">
              <a:rPr lang="fr-FR" smtClean="0"/>
              <a:t>19/04/2021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221A-F944-FA47-966D-F6730AC1E80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8040-DC20-2E4F-9F94-2F427B6E7062}" type="datetimeFigureOut">
              <a:rPr lang="fr-FR" smtClean="0"/>
              <a:t>19/04/2021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221A-F944-FA47-966D-F6730AC1E80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8040-DC20-2E4F-9F94-2F427B6E7062}" type="datetimeFigureOut">
              <a:rPr lang="fr-FR" smtClean="0"/>
              <a:t>19/04/2021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221A-F944-FA47-966D-F6730AC1E80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8040-DC20-2E4F-9F94-2F427B6E7062}" type="datetimeFigureOut">
              <a:rPr lang="fr-FR" smtClean="0"/>
              <a:t>19/04/2021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221A-F944-FA47-966D-F6730AC1E80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8040-DC20-2E4F-9F94-2F427B6E7062}" type="datetimeFigureOut">
              <a:rPr lang="fr-FR" smtClean="0"/>
              <a:t>19/04/2021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221A-F944-FA47-966D-F6730AC1E80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8040-DC20-2E4F-9F94-2F427B6E7062}" type="datetimeFigureOut">
              <a:rPr lang="fr-FR" smtClean="0"/>
              <a:t>19/04/2021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221A-F944-FA47-966D-F6730AC1E80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8040-DC20-2E4F-9F94-2F427B6E7062}" type="datetimeFigureOut">
              <a:rPr lang="fr-FR" smtClean="0"/>
              <a:t>19/04/2021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221A-F944-FA47-966D-F6730AC1E80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8040-DC20-2E4F-9F94-2F427B6E7062}" type="datetimeFigureOut">
              <a:rPr lang="fr-FR" smtClean="0"/>
              <a:t>19/04/2021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221A-F944-FA47-966D-F6730AC1E80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8040-DC20-2E4F-9F94-2F427B6E7062}" type="datetimeFigureOut">
              <a:rPr lang="fr-FR" smtClean="0"/>
              <a:t>19/04/2021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221A-F944-FA47-966D-F6730AC1E80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8040-DC20-2E4F-9F94-2F427B6E7062}" type="datetimeFigureOut">
              <a:rPr lang="fr-FR" smtClean="0"/>
              <a:t>19/04/2021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221A-F944-FA47-966D-F6730AC1E80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28040-DC20-2E4F-9F94-2F427B6E7062}" type="datetimeFigureOut">
              <a:rPr lang="fr-FR" smtClean="0"/>
              <a:t>19/04/2021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8221A-F944-FA47-966D-F6730AC1E80C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oleObject" Target="Macintosh%20HD:Users:jean-louislaubry:Documents:ESPE-IUFM:UE12_UE22_EC2_M1MEEF:UE22EC2_TD11_Histoire_VeRepubliqueSocieteConsommation:DossierSocie%CC%81te%CC%81Frdep1945-07%20-%20copie.doc!OLE_LINK1" TargetMode="External"/><Relationship Id="rId4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ln w="317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b="1" dirty="0"/>
              <a:t>La France des guerres mondiales à l’Union européenne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94816" y="3886200"/>
            <a:ext cx="6839712" cy="1752600"/>
          </a:xfrm>
        </p:spPr>
        <p:txBody>
          <a:bodyPr>
            <a:normAutofit fontScale="70000" lnSpcReduction="20000"/>
          </a:bodyPr>
          <a:lstStyle/>
          <a:p>
            <a:r>
              <a:rPr lang="fr-FR" b="1" dirty="0">
                <a:solidFill>
                  <a:srgbClr val="0432FF"/>
                </a:solidFill>
              </a:rPr>
              <a:t>Deux sous-thèmes</a:t>
            </a:r>
          </a:p>
          <a:p>
            <a:pPr marL="457200" indent="-457200">
              <a:buFontTx/>
              <a:buChar char="-"/>
            </a:pPr>
            <a:r>
              <a:rPr lang="fr-FR" i="1" dirty="0">
                <a:solidFill>
                  <a:srgbClr val="0432FF"/>
                </a:solidFill>
              </a:rPr>
              <a:t>Les deux guerres mondiales</a:t>
            </a:r>
          </a:p>
          <a:p>
            <a:pPr marL="457200" indent="-457200">
              <a:buFontTx/>
              <a:buChar char="-"/>
            </a:pPr>
            <a:r>
              <a:rPr lang="fr-FR" i="1" dirty="0">
                <a:solidFill>
                  <a:srgbClr val="0432FF"/>
                </a:solidFill>
              </a:rPr>
              <a:t>La construction européenne</a:t>
            </a:r>
          </a:p>
          <a:p>
            <a:r>
              <a:rPr lang="fr-FR" dirty="0">
                <a:solidFill>
                  <a:srgbClr val="FF0000"/>
                </a:solidFill>
              </a:rPr>
              <a:t>Notez qu’il s’agit bien d’une entrée qui privilégie la France (comme le reste du programme).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rtesElargissement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662" y="0"/>
            <a:ext cx="7807204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1135236"/>
            <a:ext cx="532424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None/>
            </a:pPr>
            <a:endParaRPr lang="fr-FR" dirty="0"/>
          </a:p>
          <a:p>
            <a:pPr marL="514350" indent="-514350">
              <a:buNone/>
            </a:pPr>
            <a:endParaRPr lang="fr-FR" sz="2800" b="1" dirty="0"/>
          </a:p>
          <a:p>
            <a:r>
              <a:rPr lang="fr-FR" sz="2800" b="1" dirty="0"/>
              <a:t>2. Une  construction géographique</a:t>
            </a:r>
          </a:p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0" y="211906"/>
            <a:ext cx="16594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Traité de Rome</a:t>
            </a:r>
          </a:p>
          <a:p>
            <a:r>
              <a:rPr lang="fr-FR" dirty="0"/>
              <a:t>Signé en 1957</a:t>
            </a:r>
          </a:p>
          <a:p>
            <a:r>
              <a:rPr lang="fr-FR" dirty="0"/>
              <a:t>Effectif 1/01/58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900" y="1"/>
            <a:ext cx="67551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36713" y="128272"/>
            <a:ext cx="531119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None/>
            </a:pPr>
            <a:endParaRPr lang="fr-FR" dirty="0"/>
          </a:p>
          <a:p>
            <a:pPr marL="514350" indent="-514350">
              <a:buNone/>
            </a:pPr>
            <a:endParaRPr lang="fr-FR" sz="2800" dirty="0"/>
          </a:p>
          <a:p>
            <a:r>
              <a:rPr lang="fr-FR" sz="2800" b="1" dirty="0"/>
              <a:t>2. Une  construction géographique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" y="1423271"/>
            <a:ext cx="2388900" cy="53553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A l’origine</a:t>
            </a:r>
          </a:p>
          <a:p>
            <a:r>
              <a:rPr lang="fr-FR" b="1" dirty="0"/>
              <a:t>-&gt; </a:t>
            </a:r>
            <a:r>
              <a:rPr lang="fr-FR" b="1" dirty="0">
                <a:solidFill>
                  <a:srgbClr val="7030A0"/>
                </a:solidFill>
                <a:highlight>
                  <a:srgbClr val="C0C0C0"/>
                </a:highlight>
              </a:rPr>
              <a:t>Europe des 6 </a:t>
            </a:r>
          </a:p>
          <a:p>
            <a:r>
              <a:rPr lang="fr-FR" dirty="0"/>
              <a:t>en Europe de l’Ouest continentale</a:t>
            </a:r>
          </a:p>
          <a:p>
            <a:r>
              <a:rPr lang="fr-FR" b="1" dirty="0"/>
              <a:t>-&gt; </a:t>
            </a:r>
            <a:r>
              <a:rPr lang="fr-FR" b="1" dirty="0">
                <a:solidFill>
                  <a:srgbClr val="0432FF"/>
                </a:solidFill>
              </a:rPr>
              <a:t>Europe des 9 </a:t>
            </a:r>
          </a:p>
          <a:p>
            <a:r>
              <a:rPr lang="fr-FR" dirty="0"/>
              <a:t>vers le Nord-Ouest (années 1970)</a:t>
            </a:r>
          </a:p>
          <a:p>
            <a:r>
              <a:rPr lang="fr-FR" b="1" dirty="0"/>
              <a:t>-&gt; </a:t>
            </a:r>
            <a:r>
              <a:rPr lang="fr-FR" b="1" dirty="0">
                <a:solidFill>
                  <a:srgbClr val="00B050"/>
                </a:solidFill>
              </a:rPr>
              <a:t>Europe des 12 </a:t>
            </a:r>
          </a:p>
          <a:p>
            <a:r>
              <a:rPr lang="fr-FR" dirty="0"/>
              <a:t>vers le sud (Méditerranée, années 1980)</a:t>
            </a:r>
          </a:p>
          <a:p>
            <a:r>
              <a:rPr lang="fr-FR" b="1" dirty="0"/>
              <a:t>-&gt; </a:t>
            </a:r>
            <a:r>
              <a:rPr lang="fr-FR" b="1" dirty="0">
                <a:solidFill>
                  <a:srgbClr val="FFFF00"/>
                </a:solidFill>
              </a:rPr>
              <a:t>Europe des 15 </a:t>
            </a:r>
          </a:p>
          <a:p>
            <a:r>
              <a:rPr lang="fr-FR" dirty="0"/>
              <a:t>au centre et au nord (années 1990)</a:t>
            </a:r>
          </a:p>
          <a:p>
            <a:r>
              <a:rPr lang="fr-FR" b="1" dirty="0"/>
              <a:t>-&gt;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Europe des 28  </a:t>
            </a:r>
          </a:p>
          <a:p>
            <a:r>
              <a:rPr lang="fr-FR" dirty="0"/>
              <a:t>Vers l’Est (années 2000-2010)</a:t>
            </a:r>
          </a:p>
          <a:p>
            <a:r>
              <a:rPr lang="fr-FR" dirty="0">
                <a:solidFill>
                  <a:srgbClr val="0432FF"/>
                </a:solidFill>
              </a:rPr>
              <a:t>-&gt; </a:t>
            </a:r>
            <a:r>
              <a:rPr lang="fr-FR" b="1" dirty="0">
                <a:solidFill>
                  <a:srgbClr val="0432FF"/>
                </a:solidFill>
              </a:rPr>
              <a:t>Europe des 27 </a:t>
            </a:r>
            <a:r>
              <a:rPr lang="fr-FR" dirty="0">
                <a:solidFill>
                  <a:srgbClr val="0432FF"/>
                </a:solidFill>
              </a:rPr>
              <a:t>(2021)</a:t>
            </a:r>
          </a:p>
        </p:txBody>
      </p:sp>
      <p:sp>
        <p:nvSpPr>
          <p:cNvPr id="5" name="Accolade fermante 4">
            <a:extLst>
              <a:ext uri="{FF2B5EF4-FFF2-40B4-BE49-F238E27FC236}">
                <a16:creationId xmlns:a16="http://schemas.microsoft.com/office/drawing/2014/main" id="{3525CD21-28AC-E749-89D1-049CB41A52AC}"/>
              </a:ext>
            </a:extLst>
          </p:cNvPr>
          <p:cNvSpPr/>
          <p:nvPr/>
        </p:nvSpPr>
        <p:spPr>
          <a:xfrm>
            <a:off x="8763000" y="1943100"/>
            <a:ext cx="63500" cy="4318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ccolade fermante 5">
            <a:extLst>
              <a:ext uri="{FF2B5EF4-FFF2-40B4-BE49-F238E27FC236}">
                <a16:creationId xmlns:a16="http://schemas.microsoft.com/office/drawing/2014/main" id="{951ADD54-4491-CD4F-A243-50DE9269E6B5}"/>
              </a:ext>
            </a:extLst>
          </p:cNvPr>
          <p:cNvSpPr/>
          <p:nvPr/>
        </p:nvSpPr>
        <p:spPr>
          <a:xfrm>
            <a:off x="8750300" y="2565400"/>
            <a:ext cx="63500" cy="6096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7463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102D0DE-BF5D-8B4A-88FC-5388F1493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560"/>
            <a:ext cx="9144000" cy="597287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A7164C9-CE5F-6243-A4D1-A95FC69BD867}"/>
              </a:ext>
            </a:extLst>
          </p:cNvPr>
          <p:cNvSpPr txBox="1"/>
          <p:nvPr/>
        </p:nvSpPr>
        <p:spPr>
          <a:xfrm>
            <a:off x="2008220" y="6415439"/>
            <a:ext cx="5612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Géographie, CM, Magellan, Hatier, 2021 (extrait de l’Atlas)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9507001-6436-4848-A96F-011A921E564A}"/>
              </a:ext>
            </a:extLst>
          </p:cNvPr>
          <p:cNvSpPr txBox="1"/>
          <p:nvPr/>
        </p:nvSpPr>
        <p:spPr>
          <a:xfrm>
            <a:off x="2476500" y="3517900"/>
            <a:ext cx="889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ALLEMAGNE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45D1FB5-0610-E14A-A433-4A7B5545B0D7}"/>
              </a:ext>
            </a:extLst>
          </p:cNvPr>
          <p:cNvSpPr txBox="1"/>
          <p:nvPr/>
        </p:nvSpPr>
        <p:spPr>
          <a:xfrm>
            <a:off x="1422400" y="2730500"/>
            <a:ext cx="88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ROYAUME-UNI</a:t>
            </a:r>
          </a:p>
        </p:txBody>
      </p:sp>
    </p:spTree>
    <p:extLst>
      <p:ext uri="{BB962C8B-B14F-4D97-AF65-F5344CB8AC3E}">
        <p14:creationId xmlns:p14="http://schemas.microsoft.com/office/powerpoint/2010/main" val="33875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0198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b="1" dirty="0"/>
              <a:t>La construction européenne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97146"/>
            <a:ext cx="8229600" cy="5720466"/>
          </a:xfrm>
        </p:spPr>
        <p:txBody>
          <a:bodyPr/>
          <a:lstStyle/>
          <a:p>
            <a:pPr>
              <a:buNone/>
            </a:pPr>
            <a:r>
              <a:rPr lang="fr-FR" b="1" dirty="0"/>
              <a:t>3. Une citoyenneté européenne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111" y="1643488"/>
            <a:ext cx="6733165" cy="490526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A7AC17-3D94-F04D-94C3-B62ED645604D}"/>
              </a:ext>
            </a:extLst>
          </p:cNvPr>
          <p:cNvSpPr/>
          <p:nvPr/>
        </p:nvSpPr>
        <p:spPr>
          <a:xfrm>
            <a:off x="292105" y="6265720"/>
            <a:ext cx="8547086" cy="533400"/>
          </a:xfrm>
          <a:prstGeom prst="rect">
            <a:avLst/>
          </a:prstGeom>
          <a:solidFill>
            <a:schemeClr val="accent1">
              <a:lumMod val="20000"/>
              <a:lumOff val="80000"/>
              <a:alpha val="82077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                                                                           (électeurs)</a:t>
            </a:r>
          </a:p>
        </p:txBody>
      </p:sp>
      <p:sp>
        <p:nvSpPr>
          <p:cNvPr id="3" name="Corde 2">
            <a:extLst>
              <a:ext uri="{FF2B5EF4-FFF2-40B4-BE49-F238E27FC236}">
                <a16:creationId xmlns:a16="http://schemas.microsoft.com/office/drawing/2014/main" id="{107EF4EC-118F-B142-998B-76FE3377EBEB}"/>
              </a:ext>
            </a:extLst>
          </p:cNvPr>
          <p:cNvSpPr/>
          <p:nvPr/>
        </p:nvSpPr>
        <p:spPr>
          <a:xfrm rot="6669106">
            <a:off x="5756392" y="3340849"/>
            <a:ext cx="2909095" cy="2946275"/>
          </a:xfrm>
          <a:prstGeom prst="chord">
            <a:avLst>
              <a:gd name="adj1" fmla="val 2700000"/>
              <a:gd name="adj2" fmla="val 1633472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E1EC463-F8E7-C548-9DE5-4EA726D8F16A}"/>
              </a:ext>
            </a:extLst>
          </p:cNvPr>
          <p:cNvSpPr/>
          <p:nvPr/>
        </p:nvSpPr>
        <p:spPr>
          <a:xfrm>
            <a:off x="0" y="3293920"/>
            <a:ext cx="3145536" cy="213815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(commissaires)</a:t>
            </a:r>
          </a:p>
          <a:p>
            <a:pPr algn="ctr"/>
            <a:r>
              <a:rPr lang="fr-FR" b="1" dirty="0">
                <a:solidFill>
                  <a:srgbClr val="0432FF"/>
                </a:solidFill>
              </a:rPr>
              <a:t>PROPOSE</a:t>
            </a:r>
          </a:p>
          <a:p>
            <a:pPr algn="ctr"/>
            <a:r>
              <a:rPr lang="fr-FR" b="1" dirty="0">
                <a:solidFill>
                  <a:srgbClr val="0432FF"/>
                </a:solidFill>
              </a:rPr>
              <a:t>APPLIQUE</a:t>
            </a:r>
            <a:endParaRPr lang="fr-FR" dirty="0">
              <a:solidFill>
                <a:srgbClr val="0432FF"/>
              </a:solidFill>
            </a:endParaRPr>
          </a:p>
          <a:p>
            <a:pPr algn="ctr"/>
            <a:endParaRPr lang="fr-FR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03D9B3C-6613-B84C-8F96-08BE896E4951}"/>
              </a:ext>
            </a:extLst>
          </p:cNvPr>
          <p:cNvSpPr/>
          <p:nvPr/>
        </p:nvSpPr>
        <p:spPr>
          <a:xfrm>
            <a:off x="3420126" y="1820623"/>
            <a:ext cx="2356630" cy="213815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(chefs d’Etat 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ou de gouvernement)</a:t>
            </a:r>
          </a:p>
          <a:p>
            <a:pPr algn="ctr"/>
            <a:r>
              <a:rPr lang="fr-FR" b="1" dirty="0">
                <a:solidFill>
                  <a:srgbClr val="0432FF"/>
                </a:solidFill>
              </a:rPr>
              <a:t>DECIDE</a:t>
            </a:r>
          </a:p>
          <a:p>
            <a:pPr algn="ctr"/>
            <a:endParaRPr lang="fr-FR" dirty="0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0F9940E9-665F-A041-8B07-9EC3ED6ADE07}"/>
              </a:ext>
            </a:extLst>
          </p:cNvPr>
          <p:cNvCxnSpPr>
            <a:cxnSpLocks/>
          </p:cNvCxnSpPr>
          <p:nvPr/>
        </p:nvCxnSpPr>
        <p:spPr>
          <a:xfrm flipV="1">
            <a:off x="7260514" y="5432079"/>
            <a:ext cx="0" cy="8336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FB7550E5-9C4D-4B40-8CC5-10C1BD0CE34B}"/>
              </a:ext>
            </a:extLst>
          </p:cNvPr>
          <p:cNvCxnSpPr>
            <a:cxnSpLocks/>
            <a:stCxn id="2" idx="0"/>
          </p:cNvCxnSpPr>
          <p:nvPr/>
        </p:nvCxnSpPr>
        <p:spPr>
          <a:xfrm flipV="1">
            <a:off x="4565648" y="4017818"/>
            <a:ext cx="6352" cy="2247902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FA9D156B-4720-5147-B541-D28E1A9583F7}"/>
              </a:ext>
            </a:extLst>
          </p:cNvPr>
          <p:cNvSpPr txBox="1"/>
          <p:nvPr/>
        </p:nvSpPr>
        <p:spPr>
          <a:xfrm>
            <a:off x="6210309" y="3704930"/>
            <a:ext cx="199897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000" b="1" dirty="0">
              <a:solidFill>
                <a:srgbClr val="FF0000"/>
              </a:solidFill>
            </a:endParaRPr>
          </a:p>
          <a:p>
            <a:pPr algn="ctr"/>
            <a:endParaRPr lang="fr-FR" sz="2000" b="1" dirty="0">
              <a:solidFill>
                <a:srgbClr val="FF0000"/>
              </a:solidFill>
            </a:endParaRPr>
          </a:p>
          <a:p>
            <a:pPr algn="ctr"/>
            <a:r>
              <a:rPr lang="fr-FR" sz="2000" b="1" dirty="0"/>
              <a:t>(députés)</a:t>
            </a:r>
          </a:p>
          <a:p>
            <a:pPr algn="ctr"/>
            <a:r>
              <a:rPr lang="fr-FR" sz="2000" b="1" dirty="0">
                <a:solidFill>
                  <a:srgbClr val="0432FF"/>
                </a:solidFill>
              </a:rPr>
              <a:t>PROPOSE</a:t>
            </a:r>
          </a:p>
          <a:p>
            <a:pPr algn="ctr"/>
            <a:r>
              <a:rPr lang="fr-FR" b="1" dirty="0">
                <a:solidFill>
                  <a:srgbClr val="0432FF"/>
                </a:solidFill>
              </a:rPr>
              <a:t>VOTE DES AVIS</a:t>
            </a:r>
          </a:p>
          <a:p>
            <a:endParaRPr lang="fr-FR" dirty="0">
              <a:solidFill>
                <a:srgbClr val="0432FF"/>
              </a:solidFill>
            </a:endParaRP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24881115-DD7C-0243-8515-2D88735D4AF0}"/>
              </a:ext>
            </a:extLst>
          </p:cNvPr>
          <p:cNvCxnSpPr>
            <a:cxnSpLocks/>
          </p:cNvCxnSpPr>
          <p:nvPr/>
        </p:nvCxnSpPr>
        <p:spPr>
          <a:xfrm flipH="1" flipV="1">
            <a:off x="3145536" y="4449620"/>
            <a:ext cx="2620264" cy="293942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41FE096F-59A1-0347-A755-1340EFAB7F19}"/>
              </a:ext>
            </a:extLst>
          </p:cNvPr>
          <p:cNvCxnSpPr>
            <a:cxnSpLocks/>
          </p:cNvCxnSpPr>
          <p:nvPr/>
        </p:nvCxnSpPr>
        <p:spPr>
          <a:xfrm flipH="1">
            <a:off x="2806700" y="3293920"/>
            <a:ext cx="711200" cy="36830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F1DFA483-F313-FE4F-B191-025060D7D530}"/>
              </a:ext>
            </a:extLst>
          </p:cNvPr>
          <p:cNvCxnSpPr>
            <a:cxnSpLocks/>
          </p:cNvCxnSpPr>
          <p:nvPr/>
        </p:nvCxnSpPr>
        <p:spPr>
          <a:xfrm flipV="1">
            <a:off x="317248" y="1865628"/>
            <a:ext cx="0" cy="4982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374B5415-74CE-A648-B8DC-3DB7F4A0A1D2}"/>
              </a:ext>
            </a:extLst>
          </p:cNvPr>
          <p:cNvSpPr txBox="1"/>
          <p:nvPr/>
        </p:nvSpPr>
        <p:spPr>
          <a:xfrm>
            <a:off x="580644" y="2024802"/>
            <a:ext cx="2481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élit au suffrage universel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71934ACC-DEDD-154C-A25B-C829BE383C6D}"/>
              </a:ext>
            </a:extLst>
          </p:cNvPr>
          <p:cNvCxnSpPr>
            <a:cxnSpLocks/>
          </p:cNvCxnSpPr>
          <p:nvPr/>
        </p:nvCxnSpPr>
        <p:spPr>
          <a:xfrm flipV="1">
            <a:off x="317248" y="2481120"/>
            <a:ext cx="0" cy="595082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2A53B0FA-47A3-014D-AB75-59CE14F9EB25}"/>
              </a:ext>
            </a:extLst>
          </p:cNvPr>
          <p:cNvSpPr txBox="1"/>
          <p:nvPr/>
        </p:nvSpPr>
        <p:spPr>
          <a:xfrm>
            <a:off x="550064" y="2460279"/>
            <a:ext cx="2205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Choisit directement ou indirectement</a:t>
            </a:r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D1F4678D-81CA-6343-BE95-A49F9D5BFB83}"/>
              </a:ext>
            </a:extLst>
          </p:cNvPr>
          <p:cNvCxnSpPr>
            <a:cxnSpLocks/>
          </p:cNvCxnSpPr>
          <p:nvPr/>
        </p:nvCxnSpPr>
        <p:spPr>
          <a:xfrm>
            <a:off x="6290322" y="2242515"/>
            <a:ext cx="617585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D16F8D39-7AF1-AC45-93F5-6E3227FF8D58}"/>
              </a:ext>
            </a:extLst>
          </p:cNvPr>
          <p:cNvSpPr txBox="1"/>
          <p:nvPr/>
        </p:nvSpPr>
        <p:spPr>
          <a:xfrm>
            <a:off x="6941360" y="2014941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nomme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DAA08F83-D61C-384B-B800-CAFB15067A9C}"/>
              </a:ext>
            </a:extLst>
          </p:cNvPr>
          <p:cNvSpPr txBox="1"/>
          <p:nvPr/>
        </p:nvSpPr>
        <p:spPr>
          <a:xfrm>
            <a:off x="1343062" y="-4184"/>
            <a:ext cx="6498510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2800" b="1" dirty="0"/>
              <a:t>L’ORGANISATION DE L’UNION EUROPENNE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86DDF9BB-46E7-A148-ACBB-05D5EEB69396}"/>
              </a:ext>
            </a:extLst>
          </p:cNvPr>
          <p:cNvSpPr txBox="1"/>
          <p:nvPr/>
        </p:nvSpPr>
        <p:spPr>
          <a:xfrm>
            <a:off x="0" y="55574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Le </a:t>
            </a:r>
            <a:r>
              <a:rPr lang="fr-FR" b="1" dirty="0">
                <a:solidFill>
                  <a:srgbClr val="FF0000"/>
                </a:solidFill>
              </a:rPr>
              <a:t>Conseil Européen </a:t>
            </a:r>
            <a:r>
              <a:rPr lang="fr-FR" dirty="0"/>
              <a:t>composé des chefs d’Etats ou de gouvernement prend les décisions importantes. Les députés du </a:t>
            </a:r>
            <a:r>
              <a:rPr lang="fr-FR" b="1" dirty="0">
                <a:solidFill>
                  <a:srgbClr val="FF0000"/>
                </a:solidFill>
              </a:rPr>
              <a:t>Parlement Européen </a:t>
            </a:r>
            <a:r>
              <a:rPr lang="fr-FR" dirty="0"/>
              <a:t>débattent et donnent leur avis (vote). Ils sont élus au suffrage universel par tous les</a:t>
            </a:r>
            <a:r>
              <a:rPr lang="fr-FR" b="1" dirty="0"/>
              <a:t> </a:t>
            </a:r>
            <a:r>
              <a:rPr lang="fr-FR" b="1" dirty="0">
                <a:solidFill>
                  <a:srgbClr val="FF0000"/>
                </a:solidFill>
              </a:rPr>
              <a:t>citoyens de l’Union Européenne</a:t>
            </a:r>
            <a:r>
              <a:rPr lang="fr-FR" dirty="0"/>
              <a:t>. Enfin, la </a:t>
            </a:r>
            <a:r>
              <a:rPr lang="fr-FR" b="1" dirty="0">
                <a:solidFill>
                  <a:srgbClr val="FF0000"/>
                </a:solidFill>
              </a:rPr>
              <a:t>Commission européenne</a:t>
            </a:r>
            <a:r>
              <a:rPr lang="fr-FR" dirty="0"/>
              <a:t>, qui peut aussi faire des propositions, est chargée d’appliquer les décisions. 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F4574528-368B-1B47-80AB-ED6CCAE1410A}"/>
              </a:ext>
            </a:extLst>
          </p:cNvPr>
          <p:cNvCxnSpPr>
            <a:cxnSpLocks/>
            <a:stCxn id="4" idx="4"/>
          </p:cNvCxnSpPr>
          <p:nvPr/>
        </p:nvCxnSpPr>
        <p:spPr>
          <a:xfrm>
            <a:off x="1572768" y="5432079"/>
            <a:ext cx="0" cy="8336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EE6BADA5-3BFE-8949-8069-B155709FC340}"/>
              </a:ext>
            </a:extLst>
          </p:cNvPr>
          <p:cNvCxnSpPr>
            <a:cxnSpLocks/>
          </p:cNvCxnSpPr>
          <p:nvPr/>
        </p:nvCxnSpPr>
        <p:spPr>
          <a:xfrm>
            <a:off x="6566094" y="2481120"/>
            <a:ext cx="0" cy="4653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6073DD8F-B16E-0548-A7FA-D7704379C8FF}"/>
              </a:ext>
            </a:extLst>
          </p:cNvPr>
          <p:cNvSpPr txBox="1"/>
          <p:nvPr/>
        </p:nvSpPr>
        <p:spPr>
          <a:xfrm>
            <a:off x="6925638" y="2467583"/>
            <a:ext cx="225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applique les décisions</a:t>
            </a:r>
          </a:p>
        </p:txBody>
      </p:sp>
    </p:spTree>
    <p:extLst>
      <p:ext uri="{BB962C8B-B14F-4D97-AF65-F5344CB8AC3E}">
        <p14:creationId xmlns:p14="http://schemas.microsoft.com/office/powerpoint/2010/main" val="1356879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A7AC17-3D94-F04D-94C3-B62ED645604D}"/>
              </a:ext>
            </a:extLst>
          </p:cNvPr>
          <p:cNvSpPr/>
          <p:nvPr/>
        </p:nvSpPr>
        <p:spPr>
          <a:xfrm>
            <a:off x="292105" y="6265720"/>
            <a:ext cx="8547086" cy="533400"/>
          </a:xfrm>
          <a:prstGeom prst="rect">
            <a:avLst/>
          </a:prstGeom>
          <a:solidFill>
            <a:schemeClr val="accent1">
              <a:lumMod val="20000"/>
              <a:lumOff val="80000"/>
              <a:alpha val="82077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Les citoyens de l’Union européenne </a:t>
            </a:r>
            <a:r>
              <a:rPr lang="fr-FR" sz="2400" b="1" dirty="0">
                <a:solidFill>
                  <a:schemeClr val="tx1"/>
                </a:solidFill>
              </a:rPr>
              <a:t>(électeurs)</a:t>
            </a:r>
          </a:p>
        </p:txBody>
      </p:sp>
      <p:sp>
        <p:nvSpPr>
          <p:cNvPr id="3" name="Corde 2">
            <a:extLst>
              <a:ext uri="{FF2B5EF4-FFF2-40B4-BE49-F238E27FC236}">
                <a16:creationId xmlns:a16="http://schemas.microsoft.com/office/drawing/2014/main" id="{107EF4EC-118F-B142-998B-76FE3377EBEB}"/>
              </a:ext>
            </a:extLst>
          </p:cNvPr>
          <p:cNvSpPr/>
          <p:nvPr/>
        </p:nvSpPr>
        <p:spPr>
          <a:xfrm rot="6669106">
            <a:off x="5756392" y="3340849"/>
            <a:ext cx="2909095" cy="2946275"/>
          </a:xfrm>
          <a:prstGeom prst="chord">
            <a:avLst>
              <a:gd name="adj1" fmla="val 2700000"/>
              <a:gd name="adj2" fmla="val 1633472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E1EC463-F8E7-C548-9DE5-4EA726D8F16A}"/>
              </a:ext>
            </a:extLst>
          </p:cNvPr>
          <p:cNvSpPr/>
          <p:nvPr/>
        </p:nvSpPr>
        <p:spPr>
          <a:xfrm>
            <a:off x="0" y="3293920"/>
            <a:ext cx="3145536" cy="213815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rgbClr val="FF0000"/>
              </a:solidFill>
            </a:endParaRPr>
          </a:p>
          <a:p>
            <a:pPr algn="ctr"/>
            <a:r>
              <a:rPr lang="fr-FR" sz="2000" b="1" dirty="0">
                <a:solidFill>
                  <a:srgbClr val="FF0000"/>
                </a:solidFill>
              </a:rPr>
              <a:t>La Commission européenne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(commissaires)</a:t>
            </a:r>
          </a:p>
          <a:p>
            <a:pPr algn="ctr"/>
            <a:r>
              <a:rPr lang="fr-FR" b="1" dirty="0">
                <a:solidFill>
                  <a:srgbClr val="0432FF"/>
                </a:solidFill>
              </a:rPr>
              <a:t>PROPOSE</a:t>
            </a:r>
          </a:p>
          <a:p>
            <a:pPr algn="ctr"/>
            <a:r>
              <a:rPr lang="fr-FR" b="1" dirty="0">
                <a:solidFill>
                  <a:srgbClr val="0432FF"/>
                </a:solidFill>
              </a:rPr>
              <a:t>APPLIQUE</a:t>
            </a:r>
            <a:endParaRPr lang="fr-FR" dirty="0">
              <a:solidFill>
                <a:srgbClr val="0432FF"/>
              </a:solidFill>
            </a:endParaRPr>
          </a:p>
          <a:p>
            <a:pPr algn="ctr"/>
            <a:endParaRPr lang="fr-FR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03D9B3C-6613-B84C-8F96-08BE896E4951}"/>
              </a:ext>
            </a:extLst>
          </p:cNvPr>
          <p:cNvSpPr/>
          <p:nvPr/>
        </p:nvSpPr>
        <p:spPr>
          <a:xfrm>
            <a:off x="3420126" y="1820623"/>
            <a:ext cx="2356630" cy="213815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rgbClr val="FF0000"/>
              </a:solidFill>
            </a:endParaRPr>
          </a:p>
          <a:p>
            <a:pPr algn="ctr"/>
            <a:r>
              <a:rPr lang="fr-FR" sz="2000" b="1" dirty="0">
                <a:solidFill>
                  <a:srgbClr val="FF0000"/>
                </a:solidFill>
              </a:rPr>
              <a:t>Le Conseil Européen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(chefs d’Etat 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ou de gouvernement)</a:t>
            </a:r>
          </a:p>
          <a:p>
            <a:pPr algn="ctr"/>
            <a:r>
              <a:rPr lang="fr-FR" b="1" dirty="0">
                <a:solidFill>
                  <a:srgbClr val="0432FF"/>
                </a:solidFill>
              </a:rPr>
              <a:t>DECIDE</a:t>
            </a:r>
          </a:p>
          <a:p>
            <a:pPr algn="ctr"/>
            <a:endParaRPr lang="fr-FR" dirty="0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0F9940E9-665F-A041-8B07-9EC3ED6ADE07}"/>
              </a:ext>
            </a:extLst>
          </p:cNvPr>
          <p:cNvCxnSpPr>
            <a:cxnSpLocks/>
          </p:cNvCxnSpPr>
          <p:nvPr/>
        </p:nvCxnSpPr>
        <p:spPr>
          <a:xfrm flipV="1">
            <a:off x="7260514" y="5432079"/>
            <a:ext cx="0" cy="8336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FB7550E5-9C4D-4B40-8CC5-10C1BD0CE34B}"/>
              </a:ext>
            </a:extLst>
          </p:cNvPr>
          <p:cNvCxnSpPr>
            <a:cxnSpLocks/>
            <a:stCxn id="2" idx="0"/>
          </p:cNvCxnSpPr>
          <p:nvPr/>
        </p:nvCxnSpPr>
        <p:spPr>
          <a:xfrm flipV="1">
            <a:off x="4565648" y="4017818"/>
            <a:ext cx="6352" cy="2247902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FA9D156B-4720-5147-B541-D28E1A9583F7}"/>
              </a:ext>
            </a:extLst>
          </p:cNvPr>
          <p:cNvSpPr txBox="1"/>
          <p:nvPr/>
        </p:nvSpPr>
        <p:spPr>
          <a:xfrm>
            <a:off x="6210309" y="3704930"/>
            <a:ext cx="199897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Le Parlement Européen (députés)</a:t>
            </a:r>
          </a:p>
          <a:p>
            <a:pPr algn="ctr"/>
            <a:r>
              <a:rPr lang="fr-FR" sz="2000" b="1" dirty="0">
                <a:solidFill>
                  <a:srgbClr val="0432FF"/>
                </a:solidFill>
              </a:rPr>
              <a:t>PROPOSE</a:t>
            </a:r>
          </a:p>
          <a:p>
            <a:pPr algn="ctr"/>
            <a:r>
              <a:rPr lang="fr-FR" b="1" dirty="0">
                <a:solidFill>
                  <a:srgbClr val="0432FF"/>
                </a:solidFill>
              </a:rPr>
              <a:t>VOTE DES AVIS</a:t>
            </a:r>
          </a:p>
          <a:p>
            <a:endParaRPr lang="fr-FR" dirty="0">
              <a:solidFill>
                <a:srgbClr val="0432FF"/>
              </a:solidFill>
            </a:endParaRP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24881115-DD7C-0243-8515-2D88735D4AF0}"/>
              </a:ext>
            </a:extLst>
          </p:cNvPr>
          <p:cNvCxnSpPr>
            <a:cxnSpLocks/>
          </p:cNvCxnSpPr>
          <p:nvPr/>
        </p:nvCxnSpPr>
        <p:spPr>
          <a:xfrm flipH="1" flipV="1">
            <a:off x="3145536" y="4449620"/>
            <a:ext cx="2620264" cy="293942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41FE096F-59A1-0347-A755-1340EFAB7F19}"/>
              </a:ext>
            </a:extLst>
          </p:cNvPr>
          <p:cNvCxnSpPr>
            <a:cxnSpLocks/>
          </p:cNvCxnSpPr>
          <p:nvPr/>
        </p:nvCxnSpPr>
        <p:spPr>
          <a:xfrm flipH="1">
            <a:off x="2806700" y="3293920"/>
            <a:ext cx="711200" cy="36830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DAA08F83-D61C-384B-B800-CAFB15067A9C}"/>
              </a:ext>
            </a:extLst>
          </p:cNvPr>
          <p:cNvSpPr txBox="1"/>
          <p:nvPr/>
        </p:nvSpPr>
        <p:spPr>
          <a:xfrm>
            <a:off x="1343062" y="-4184"/>
            <a:ext cx="6498510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2800" b="1" dirty="0"/>
              <a:t>L’ORGANISATION DE L’UNION EUROPENNE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86DDF9BB-46E7-A148-ACBB-05D5EEB69396}"/>
              </a:ext>
            </a:extLst>
          </p:cNvPr>
          <p:cNvSpPr txBox="1"/>
          <p:nvPr/>
        </p:nvSpPr>
        <p:spPr>
          <a:xfrm>
            <a:off x="0" y="55574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Le </a:t>
            </a:r>
            <a:r>
              <a:rPr lang="fr-FR" b="1" dirty="0"/>
              <a:t>Conseil Européen </a:t>
            </a:r>
            <a:r>
              <a:rPr lang="fr-FR" dirty="0"/>
              <a:t>composé des chefs d’Etats ou de gouvernement prend les décisions importantes. Les députés du </a:t>
            </a:r>
            <a:r>
              <a:rPr lang="fr-FR" b="1" dirty="0"/>
              <a:t>Parlement Européen </a:t>
            </a:r>
            <a:r>
              <a:rPr lang="fr-FR" dirty="0"/>
              <a:t>débattent et donnent leur avis (vote). Ils sont élus au suffrage universel par tous </a:t>
            </a:r>
            <a:r>
              <a:rPr lang="fr-FR" b="1" dirty="0"/>
              <a:t>les citoyens de l’Union Européenne</a:t>
            </a:r>
            <a:r>
              <a:rPr lang="fr-FR" dirty="0"/>
              <a:t>. Enfin, la </a:t>
            </a:r>
            <a:r>
              <a:rPr lang="fr-FR" b="1" dirty="0"/>
              <a:t>Commission européenne</a:t>
            </a:r>
            <a:r>
              <a:rPr lang="fr-FR" dirty="0"/>
              <a:t>, qui peut aussi faire des propositions, est chargée d’appliquer les décisions. 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DF81BE9F-0F5F-FA42-B124-A25BE54BF481}"/>
              </a:ext>
            </a:extLst>
          </p:cNvPr>
          <p:cNvCxnSpPr>
            <a:cxnSpLocks/>
          </p:cNvCxnSpPr>
          <p:nvPr/>
        </p:nvCxnSpPr>
        <p:spPr>
          <a:xfrm flipV="1">
            <a:off x="317248" y="1865628"/>
            <a:ext cx="0" cy="4982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5DED9C96-E37B-6547-B025-FC95CF830760}"/>
              </a:ext>
            </a:extLst>
          </p:cNvPr>
          <p:cNvSpPr txBox="1"/>
          <p:nvPr/>
        </p:nvSpPr>
        <p:spPr>
          <a:xfrm>
            <a:off x="580644" y="2024802"/>
            <a:ext cx="2481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élit au suffrage universel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34C98324-E726-FA45-84EC-7AB890865A36}"/>
              </a:ext>
            </a:extLst>
          </p:cNvPr>
          <p:cNvCxnSpPr>
            <a:cxnSpLocks/>
          </p:cNvCxnSpPr>
          <p:nvPr/>
        </p:nvCxnSpPr>
        <p:spPr>
          <a:xfrm flipV="1">
            <a:off x="317248" y="2481120"/>
            <a:ext cx="0" cy="595082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7F6AD33B-A170-EA45-B07A-FFAE1E7366B7}"/>
              </a:ext>
            </a:extLst>
          </p:cNvPr>
          <p:cNvSpPr txBox="1"/>
          <p:nvPr/>
        </p:nvSpPr>
        <p:spPr>
          <a:xfrm>
            <a:off x="550064" y="2460279"/>
            <a:ext cx="2205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Choisit directement ou indirectement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279C0BE1-62B3-E942-B277-5C4BB47B43C6}"/>
              </a:ext>
            </a:extLst>
          </p:cNvPr>
          <p:cNvCxnSpPr>
            <a:cxnSpLocks/>
          </p:cNvCxnSpPr>
          <p:nvPr/>
        </p:nvCxnSpPr>
        <p:spPr>
          <a:xfrm>
            <a:off x="6290322" y="2242515"/>
            <a:ext cx="617585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9241F74F-01D1-A149-BDBA-E2C08916F70A}"/>
              </a:ext>
            </a:extLst>
          </p:cNvPr>
          <p:cNvSpPr txBox="1"/>
          <p:nvPr/>
        </p:nvSpPr>
        <p:spPr>
          <a:xfrm>
            <a:off x="6941360" y="2014941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nomme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2C19369F-C823-B345-B896-9CD9322CA174}"/>
              </a:ext>
            </a:extLst>
          </p:cNvPr>
          <p:cNvCxnSpPr>
            <a:cxnSpLocks/>
          </p:cNvCxnSpPr>
          <p:nvPr/>
        </p:nvCxnSpPr>
        <p:spPr>
          <a:xfrm>
            <a:off x="6566094" y="2481120"/>
            <a:ext cx="0" cy="4653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90478DFA-34C3-844B-A6E5-D955A2048EA0}"/>
              </a:ext>
            </a:extLst>
          </p:cNvPr>
          <p:cNvSpPr txBox="1"/>
          <p:nvPr/>
        </p:nvSpPr>
        <p:spPr>
          <a:xfrm>
            <a:off x="6925638" y="2467583"/>
            <a:ext cx="225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applique les décisions</a:t>
            </a:r>
          </a:p>
        </p:txBody>
      </p:sp>
    </p:spTree>
    <p:extLst>
      <p:ext uri="{BB962C8B-B14F-4D97-AF65-F5344CB8AC3E}">
        <p14:creationId xmlns:p14="http://schemas.microsoft.com/office/powerpoint/2010/main" val="2504093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ymboles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09274"/>
            <a:ext cx="8686800" cy="38227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09600" y="829733"/>
            <a:ext cx="1861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432FF"/>
                </a:solidFill>
              </a:rPr>
              <a:t>Les symboles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DD0B032-4CD2-D546-BEA7-48DB4000E0F8}"/>
              </a:ext>
            </a:extLst>
          </p:cNvPr>
          <p:cNvSpPr txBox="1"/>
          <p:nvPr/>
        </p:nvSpPr>
        <p:spPr>
          <a:xfrm>
            <a:off x="5123543" y="5631974"/>
            <a:ext cx="3250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En lien avec l’éducation musicale</a:t>
            </a:r>
          </a:p>
        </p:txBody>
      </p:sp>
    </p:spTree>
    <p:extLst>
      <p:ext uri="{BB962C8B-B14F-4D97-AF65-F5344CB8AC3E}">
        <p14:creationId xmlns:p14="http://schemas.microsoft.com/office/powerpoint/2010/main" val="640447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harteDroitsFondamentauxU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24358"/>
          <a:stretch/>
        </p:blipFill>
        <p:spPr>
          <a:xfrm>
            <a:off x="2247984" y="0"/>
            <a:ext cx="491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86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ealisationsCommunes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73" y="0"/>
            <a:ext cx="6881527" cy="6858000"/>
          </a:xfrm>
          <a:prstGeom prst="rect">
            <a:avLst/>
          </a:prstGeom>
        </p:spPr>
      </p:pic>
      <p:sp>
        <p:nvSpPr>
          <p:cNvPr id="3" name="Espace réservé du contenu 2"/>
          <p:cNvSpPr txBox="1">
            <a:spLocks/>
          </p:cNvSpPr>
          <p:nvPr/>
        </p:nvSpPr>
        <p:spPr>
          <a:xfrm>
            <a:off x="227883" y="44523"/>
            <a:ext cx="8229600" cy="572046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fr-FR" b="1" dirty="0"/>
              <a:t>4. Des </a:t>
            </a:r>
          </a:p>
          <a:p>
            <a:pPr>
              <a:buFont typeface="Arial"/>
              <a:buNone/>
            </a:pPr>
            <a:r>
              <a:rPr lang="fr-FR" b="1" dirty="0"/>
              <a:t>réalisations </a:t>
            </a:r>
          </a:p>
          <a:p>
            <a:pPr>
              <a:buFont typeface="Arial"/>
              <a:buNone/>
            </a:pPr>
            <a:r>
              <a:rPr lang="fr-FR" b="1" dirty="0"/>
              <a:t>communes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0986D6B-A5E3-0341-9A9D-7BC01DD9B798}"/>
              </a:ext>
            </a:extLst>
          </p:cNvPr>
          <p:cNvSpPr txBox="1"/>
          <p:nvPr/>
        </p:nvSpPr>
        <p:spPr>
          <a:xfrm>
            <a:off x="227884" y="2514600"/>
            <a:ext cx="203459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432FF"/>
                </a:solidFill>
                <a:sym typeface="Wingdings" pitchFamily="2" charset="2"/>
              </a:rPr>
              <a:t> </a:t>
            </a:r>
            <a:r>
              <a:rPr lang="fr-FR" sz="2000" dirty="0">
                <a:solidFill>
                  <a:srgbClr val="0432FF"/>
                </a:solidFill>
              </a:rPr>
              <a:t>Etude de trois actions de l’UE avec les élèves :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solidFill>
                  <a:srgbClr val="0432FF"/>
                </a:solidFill>
              </a:rPr>
              <a:t>ARIANE ou AIRBUS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solidFill>
                  <a:srgbClr val="0432FF"/>
                </a:solidFill>
              </a:rPr>
              <a:t>ERASMUS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solidFill>
                  <a:srgbClr val="0432FF"/>
                </a:solidFill>
              </a:rPr>
              <a:t>EURO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0624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b="1" dirty="0"/>
              <a:t>La construction européenne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676400"/>
            <a:ext cx="8369300" cy="5181598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fr-FR" sz="3600" b="1" dirty="0"/>
              <a:t>5. L’avènement de la société de consommation en France  et en Europe</a:t>
            </a:r>
          </a:p>
          <a:p>
            <a:pPr marL="514350" indent="-514350">
              <a:buNone/>
            </a:pPr>
            <a:endParaRPr lang="fr-FR" sz="3600" b="1" dirty="0"/>
          </a:p>
          <a:p>
            <a:pPr marL="514350" indent="-514350">
              <a:buFontTx/>
              <a:buChar char="-"/>
            </a:pPr>
            <a:r>
              <a:rPr lang="fr-FR" sz="3100" b="1" dirty="0">
                <a:solidFill>
                  <a:srgbClr val="0432FF"/>
                </a:solidFill>
              </a:rPr>
              <a:t>Une société d’abondance ? Progrès matériels et loisirs</a:t>
            </a:r>
          </a:p>
          <a:p>
            <a:pPr marL="0" indent="0">
              <a:buNone/>
            </a:pPr>
            <a:endParaRPr lang="fr-FR" sz="3100" b="1" dirty="0">
              <a:solidFill>
                <a:srgbClr val="0432FF"/>
              </a:solidFill>
            </a:endParaRPr>
          </a:p>
          <a:p>
            <a:pPr marL="514350" indent="-514350">
              <a:buFontTx/>
              <a:buChar char="-"/>
            </a:pPr>
            <a:r>
              <a:rPr lang="fr-FR" sz="3100" b="1" dirty="0">
                <a:solidFill>
                  <a:srgbClr val="0432FF"/>
                </a:solidFill>
              </a:rPr>
              <a:t>Les limites du modèle consumériste</a:t>
            </a:r>
          </a:p>
          <a:p>
            <a:pPr marL="0" indent="0">
              <a:buNone/>
            </a:pPr>
            <a:r>
              <a:rPr lang="fr-FR" sz="3100" b="1" dirty="0">
                <a:solidFill>
                  <a:srgbClr val="0432FF"/>
                </a:solidFill>
              </a:rPr>
              <a:t>(exclus, modèle non durable)</a:t>
            </a:r>
          </a:p>
          <a:p>
            <a:pPr marL="514350" indent="-514350"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" y="48768"/>
            <a:ext cx="9034272" cy="1143000"/>
          </a:xfrm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dirty="0"/>
              <a:t>Deux guerres mondiales au </a:t>
            </a:r>
            <a:r>
              <a:rPr lang="fr-FR" dirty="0" err="1"/>
              <a:t>Xxème</a:t>
            </a:r>
            <a:r>
              <a:rPr lang="fr-FR" dirty="0"/>
              <a:t> siècle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365421"/>
            <a:ext cx="8589264" cy="5209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Faut-il faire une approche comparée des deux guerres mondiales ?</a:t>
            </a:r>
          </a:p>
          <a:p>
            <a:pPr marL="0" indent="0">
              <a:buNone/>
            </a:pPr>
            <a:endParaRPr lang="fr-FR" b="1" dirty="0">
              <a:sym typeface="Wingdings" pitchFamily="2" charset="2"/>
            </a:endParaRPr>
          </a:p>
          <a:p>
            <a:pPr marL="0" indent="0">
              <a:buNone/>
            </a:pPr>
            <a:r>
              <a:rPr lang="fr-FR" b="1" dirty="0">
                <a:sym typeface="Wingdings" pitchFamily="2" charset="2"/>
              </a:rPr>
              <a:t> Cela revient à s’interroger sur</a:t>
            </a:r>
            <a:endParaRPr lang="fr-FR" b="1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Les </a:t>
            </a:r>
            <a:r>
              <a:rPr lang="fr-FR" b="1" dirty="0"/>
              <a:t>points communs </a:t>
            </a:r>
            <a:r>
              <a:rPr lang="fr-FR" dirty="0"/>
              <a:t>entre les deux conflits.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Les </a:t>
            </a:r>
            <a:r>
              <a:rPr lang="fr-FR" b="1" dirty="0"/>
              <a:t>spécificités </a:t>
            </a:r>
            <a:r>
              <a:rPr lang="fr-FR" dirty="0"/>
              <a:t>propres à chaque conflit.</a:t>
            </a:r>
          </a:p>
        </p:txBody>
      </p:sp>
    </p:spTree>
    <p:extLst>
      <p:ext uri="{BB962C8B-B14F-4D97-AF65-F5344CB8AC3E}">
        <p14:creationId xmlns:p14="http://schemas.microsoft.com/office/powerpoint/2010/main" val="152045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TableauINSEESocieteConsomm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3149599"/>
            <a:ext cx="5562600" cy="3708400"/>
          </a:xfrm>
          <a:prstGeom prst="rect">
            <a:avLst/>
          </a:prstGeom>
        </p:spPr>
      </p:pic>
      <p:pic>
        <p:nvPicPr>
          <p:cNvPr id="4" name="Image 3" descr="GraphiqueEvolutionEquipementMenagesFranc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0"/>
            <a:ext cx="6425182" cy="3149599"/>
          </a:xfrm>
          <a:prstGeom prst="rect">
            <a:avLst/>
          </a:prstGeom>
        </p:spPr>
      </p:pic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32EBFA57-3723-B546-8D3B-47D6178DD5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254318"/>
              </p:ext>
            </p:extLst>
          </p:nvPr>
        </p:nvGraphicFramePr>
        <p:xfrm>
          <a:off x="5581650" y="2114454"/>
          <a:ext cx="3543300" cy="4652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2" name="Document" r:id="rId5" imgW="3568700" imgH="4686300" progId="Word.Document.12">
                  <p:link updateAutomatic="1"/>
                </p:oleObj>
              </mc:Choice>
              <mc:Fallback>
                <p:oleObj name="Document" r:id="rId5" imgW="3568700" imgH="4686300" progId="Word.Document.12">
                  <p:link updateAutomatic="1"/>
                  <p:pic>
                    <p:nvPicPr>
                      <p:cNvPr id="184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">
                                <a14:imgEffect>
                                  <a14:sharpenSoften amount="29000"/>
                                </a14:imgEffect>
                                <a14:imgEffect>
                                  <a14:brightnessContrast bright="21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1650" y="2114454"/>
                        <a:ext cx="3543300" cy="46529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3404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0198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La construction européenne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34880"/>
            <a:ext cx="8229600" cy="5482731"/>
          </a:xfrm>
        </p:spPr>
        <p:txBody>
          <a:bodyPr/>
          <a:lstStyle/>
          <a:p>
            <a:pPr>
              <a:buNone/>
            </a:pPr>
            <a:r>
              <a:rPr lang="fr-FR" b="1" dirty="0"/>
              <a:t>6. Réussites et difficultés de l’UE</a:t>
            </a:r>
          </a:p>
        </p:txBody>
      </p:sp>
      <p:pic>
        <p:nvPicPr>
          <p:cNvPr id="5" name="Image 4" descr="DessinPlantuUEElargissem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12470"/>
            <a:ext cx="9144000" cy="378589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645436" y="2465293"/>
            <a:ext cx="2498563" cy="27706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816998" y="5989576"/>
            <a:ext cx="5641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Brexit</a:t>
            </a:r>
            <a:r>
              <a:rPr lang="fr-FR" sz="2800" dirty="0"/>
              <a:t> voté en 2016, effectif en 2021 </a:t>
            </a:r>
          </a:p>
        </p:txBody>
      </p:sp>
    </p:spTree>
    <p:extLst>
      <p:ext uri="{BB962C8B-B14F-4D97-AF65-F5344CB8AC3E}">
        <p14:creationId xmlns:p14="http://schemas.microsoft.com/office/powerpoint/2010/main" val="4080582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B5429129-D3FD-B84A-9A2D-021488F6B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463550"/>
            <a:ext cx="8966200" cy="59309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F4C169C-BD88-0447-8A1D-6C36B091D559}"/>
              </a:ext>
            </a:extLst>
          </p:cNvPr>
          <p:cNvSpPr txBox="1"/>
          <p:nvPr/>
        </p:nvSpPr>
        <p:spPr>
          <a:xfrm>
            <a:off x="1773428" y="6394450"/>
            <a:ext cx="593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432FF"/>
                </a:solidFill>
              </a:rPr>
              <a:t>Projet de séquence, Nicolas </a:t>
            </a:r>
            <a:r>
              <a:rPr lang="fr-FR" b="1" dirty="0" err="1">
                <a:solidFill>
                  <a:srgbClr val="0432FF"/>
                </a:solidFill>
              </a:rPr>
              <a:t>Manciet</a:t>
            </a:r>
            <a:r>
              <a:rPr lang="fr-FR" b="1" dirty="0">
                <a:solidFill>
                  <a:srgbClr val="0432FF"/>
                </a:solidFill>
              </a:rPr>
              <a:t>, dossier d’option, 2017.</a:t>
            </a:r>
          </a:p>
        </p:txBody>
      </p:sp>
    </p:spTree>
    <p:extLst>
      <p:ext uri="{BB962C8B-B14F-4D97-AF65-F5344CB8AC3E}">
        <p14:creationId xmlns:p14="http://schemas.microsoft.com/office/powerpoint/2010/main" val="3834057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644" y="60960"/>
            <a:ext cx="9059780" cy="1143000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3600" b="1" dirty="0"/>
              <a:t>La France dans les deux guerres mondiales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4221" y="1461185"/>
            <a:ext cx="9059779" cy="5396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432FF"/>
                </a:solidFill>
              </a:rPr>
              <a:t>Eléments de convergences</a:t>
            </a:r>
          </a:p>
          <a:p>
            <a:pPr>
              <a:spcBef>
                <a:spcPts val="1824"/>
              </a:spcBef>
              <a:buFontTx/>
              <a:buChar char="-"/>
            </a:pPr>
            <a:r>
              <a:rPr lang="fr-FR" sz="2600" u="sng" dirty="0"/>
              <a:t>Des guerres mondiales</a:t>
            </a:r>
            <a:r>
              <a:rPr lang="fr-FR" sz="2600" dirty="0"/>
              <a:t> (conflit touchant le monde entier)</a:t>
            </a:r>
          </a:p>
          <a:p>
            <a:pPr>
              <a:spcBef>
                <a:spcPts val="1824"/>
              </a:spcBef>
              <a:buFontTx/>
              <a:buChar char="-"/>
            </a:pPr>
            <a:r>
              <a:rPr lang="fr-FR" sz="2600" u="sng" dirty="0"/>
              <a:t>Des guerres totales </a:t>
            </a:r>
            <a:r>
              <a:rPr lang="fr-FR" sz="2600" dirty="0"/>
              <a:t>mobilisant et les combattants et les civils</a:t>
            </a:r>
          </a:p>
          <a:p>
            <a:pPr>
              <a:spcBef>
                <a:spcPts val="1824"/>
              </a:spcBef>
              <a:buFontTx/>
              <a:buChar char="-"/>
            </a:pPr>
            <a:r>
              <a:rPr lang="fr-FR" sz="2600" u="sng" dirty="0"/>
              <a:t>Des violences extrêmes</a:t>
            </a:r>
          </a:p>
          <a:p>
            <a:pPr>
              <a:spcBef>
                <a:spcPts val="1824"/>
              </a:spcBef>
              <a:buFontTx/>
              <a:buChar char="-"/>
            </a:pPr>
            <a:r>
              <a:rPr lang="fr-FR" sz="2600" u="sng" dirty="0"/>
              <a:t>Des bilans effroyables </a:t>
            </a:r>
            <a:r>
              <a:rPr lang="fr-FR" sz="2600" dirty="0"/>
              <a:t>et des traumatismes </a:t>
            </a:r>
            <a:r>
              <a:rPr lang="fr-FR" sz="2600" u="sng" dirty="0"/>
              <a:t>durables</a:t>
            </a:r>
          </a:p>
          <a:p>
            <a:pPr>
              <a:spcBef>
                <a:spcPts val="1824"/>
              </a:spcBef>
              <a:buFontTx/>
              <a:buChar char="-"/>
            </a:pPr>
            <a:r>
              <a:rPr lang="fr-FR" sz="2600" u="sng" dirty="0"/>
              <a:t>La durée</a:t>
            </a:r>
            <a:r>
              <a:rPr lang="fr-FR" sz="2600" dirty="0"/>
              <a:t> des conflits et la </a:t>
            </a:r>
            <a:r>
              <a:rPr lang="fr-FR" sz="2600" u="sng" dirty="0"/>
              <a:t>séparation</a:t>
            </a:r>
            <a:r>
              <a:rPr lang="fr-FR" sz="2600" dirty="0"/>
              <a:t> des familles</a:t>
            </a:r>
          </a:p>
          <a:p>
            <a:pPr>
              <a:spcBef>
                <a:spcPts val="1824"/>
              </a:spcBef>
              <a:buFontTx/>
              <a:buChar char="-"/>
            </a:pPr>
            <a:r>
              <a:rPr lang="fr-FR" sz="2600" u="sng" dirty="0"/>
              <a:t>Les traces mémorielles</a:t>
            </a:r>
            <a:r>
              <a:rPr lang="fr-FR" sz="2600" dirty="0"/>
              <a:t> et patrimoniales dans le paysage local (monuments aux morts, stèles, plaques…)</a:t>
            </a:r>
          </a:p>
        </p:txBody>
      </p:sp>
    </p:spTree>
    <p:extLst>
      <p:ext uri="{BB962C8B-B14F-4D97-AF65-F5344CB8AC3E}">
        <p14:creationId xmlns:p14="http://schemas.microsoft.com/office/powerpoint/2010/main" val="2955580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b="1" dirty="0"/>
              <a:t>La France dans les deux guerres mondiales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0" y="1303823"/>
            <a:ext cx="9144000" cy="574668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432FF"/>
                </a:solidFill>
              </a:rPr>
              <a:t>Spécificités de la Première Guerre mondiale</a:t>
            </a:r>
          </a:p>
          <a:p>
            <a:pPr>
              <a:buFontTx/>
              <a:buChar char="-"/>
            </a:pPr>
            <a:r>
              <a:rPr lang="fr-FR" sz="2900" dirty="0"/>
              <a:t>La violence : </a:t>
            </a:r>
            <a:r>
              <a:rPr lang="fr-FR" sz="2900" u="sng" dirty="0"/>
              <a:t>guerre de position (tranchées) </a:t>
            </a:r>
            <a:r>
              <a:rPr lang="fr-FR" sz="2900" dirty="0"/>
              <a:t>: « boucherie »</a:t>
            </a:r>
          </a:p>
          <a:p>
            <a:pPr>
              <a:buFontTx/>
              <a:buChar char="-"/>
            </a:pPr>
            <a:r>
              <a:rPr lang="fr-FR" sz="2900" dirty="0"/>
              <a:t>Une </a:t>
            </a:r>
            <a:r>
              <a:rPr lang="fr-FR" sz="2900" u="sng" dirty="0"/>
              <a:t>guerre « patriotique »</a:t>
            </a:r>
            <a:r>
              <a:rPr lang="fr-FR" sz="2900" dirty="0"/>
              <a:t> entre nations (plutôt qu’idéologique)</a:t>
            </a:r>
          </a:p>
          <a:p>
            <a:pPr>
              <a:buFontTx/>
              <a:buChar char="-"/>
            </a:pPr>
            <a:r>
              <a:rPr lang="fr-FR" sz="2900" dirty="0"/>
              <a:t>La </a:t>
            </a:r>
            <a:r>
              <a:rPr lang="fr-FR" sz="2900" u="sng" dirty="0"/>
              <a:t>distinction front/arrière</a:t>
            </a:r>
          </a:p>
          <a:p>
            <a:pPr>
              <a:buFontTx/>
              <a:buChar char="-"/>
            </a:pPr>
            <a:r>
              <a:rPr lang="fr-FR" sz="2900" dirty="0"/>
              <a:t>De </a:t>
            </a:r>
            <a:r>
              <a:rPr lang="fr-FR" sz="2900" u="sng" dirty="0"/>
              <a:t>nouvelles armes </a:t>
            </a:r>
            <a:r>
              <a:rPr lang="fr-FR" sz="2900" dirty="0"/>
              <a:t>(avions, chars, sous-marins, gaz chimiques</a:t>
            </a:r>
            <a:r>
              <a:rPr lang="mr-IN" sz="2900" dirty="0"/>
              <a:t>…</a:t>
            </a:r>
            <a:r>
              <a:rPr lang="fr-FR" sz="2900" dirty="0"/>
              <a:t>)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432FF"/>
                </a:solidFill>
              </a:rPr>
              <a:t>Spécificités de la Deuxième Guerre mondiale</a:t>
            </a:r>
          </a:p>
          <a:p>
            <a:pPr>
              <a:buFontTx/>
              <a:buChar char="-"/>
            </a:pPr>
            <a:r>
              <a:rPr lang="fr-FR" sz="2900" dirty="0"/>
              <a:t>La violence : </a:t>
            </a:r>
            <a:r>
              <a:rPr lang="fr-FR" sz="2900" u="sng" dirty="0"/>
              <a:t>génocide</a:t>
            </a:r>
            <a:r>
              <a:rPr lang="fr-FR" sz="2900" dirty="0"/>
              <a:t>, extermination, univers concentrationnaire</a:t>
            </a:r>
          </a:p>
          <a:p>
            <a:pPr>
              <a:buFontTx/>
              <a:buChar char="-"/>
            </a:pPr>
            <a:r>
              <a:rPr lang="fr-FR" sz="2900" dirty="0"/>
              <a:t>Une </a:t>
            </a:r>
            <a:r>
              <a:rPr lang="fr-FR" sz="2900" u="sng" dirty="0"/>
              <a:t>guerre idéologique </a:t>
            </a:r>
            <a:r>
              <a:rPr lang="fr-FR" sz="2900" dirty="0"/>
              <a:t>avec une atmosphère de guerre civile (résistance, collaboration)</a:t>
            </a:r>
          </a:p>
          <a:p>
            <a:pPr>
              <a:buFontTx/>
              <a:buChar char="-"/>
            </a:pPr>
            <a:r>
              <a:rPr lang="fr-FR" sz="2900" u="sng" dirty="0"/>
              <a:t>L’effacement de la différence militaires/civils </a:t>
            </a:r>
            <a:r>
              <a:rPr lang="fr-FR" sz="2900" dirty="0"/>
              <a:t>et ampleur des atteintes aux populations civiles</a:t>
            </a:r>
          </a:p>
          <a:p>
            <a:pPr>
              <a:buFontTx/>
              <a:buChar char="-"/>
            </a:pPr>
            <a:r>
              <a:rPr lang="fr-FR" sz="2900" u="sng" dirty="0"/>
              <a:t>La guerre </a:t>
            </a:r>
            <a:r>
              <a:rPr lang="fr-FR" sz="2900" dirty="0"/>
              <a:t>qui pénètre </a:t>
            </a:r>
            <a:r>
              <a:rPr lang="fr-FR" sz="2900" u="sng" dirty="0"/>
              <a:t>à l’échelle locale </a:t>
            </a:r>
            <a:r>
              <a:rPr lang="fr-FR" sz="2900" dirty="0"/>
              <a:t>(fin notion de « front »)</a:t>
            </a:r>
          </a:p>
          <a:p>
            <a:pPr>
              <a:buFontTx/>
              <a:buChar char="-"/>
            </a:pPr>
            <a:r>
              <a:rPr lang="fr-FR" sz="2900" u="sng" dirty="0"/>
              <a:t>L’arme atomique</a:t>
            </a:r>
          </a:p>
          <a:p>
            <a:pPr marL="0" indent="0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122101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b="1" dirty="0"/>
              <a:t>La France dans les deux guerres mondiales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92608" y="1458098"/>
            <a:ext cx="8851392" cy="50750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Faut-il faire une approche comparée des deux guerres mondiales ?</a:t>
            </a:r>
          </a:p>
          <a:p>
            <a:pPr marL="0" indent="0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- </a:t>
            </a:r>
            <a:r>
              <a:rPr lang="fr-FR" b="1" dirty="0">
                <a:solidFill>
                  <a:srgbClr val="0432FF"/>
                </a:solidFill>
              </a:rPr>
              <a:t>Impossible de faire une seule séquence pour les deux guerres</a:t>
            </a:r>
            <a:r>
              <a:rPr lang="fr-FR" dirty="0"/>
              <a:t>, mais entrée commune possible à partir des traces mémorielles</a:t>
            </a:r>
          </a:p>
          <a:p>
            <a:pPr marL="0" indent="0">
              <a:buNone/>
            </a:pPr>
            <a:endParaRPr lang="fr-FR" dirty="0"/>
          </a:p>
          <a:p>
            <a:pPr>
              <a:buFontTx/>
              <a:buChar char="-"/>
            </a:pPr>
            <a:r>
              <a:rPr lang="fr-FR" b="1" dirty="0">
                <a:solidFill>
                  <a:srgbClr val="0432FF"/>
                </a:solidFill>
              </a:rPr>
              <a:t>Deux séquences distinctes sur la France durant les deux guerres mondiales </a:t>
            </a:r>
            <a:r>
              <a:rPr lang="fr-FR" dirty="0"/>
              <a:t>avec court bilan commun possible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r>
              <a:rPr lang="fr-FR" b="1" dirty="0">
                <a:solidFill>
                  <a:srgbClr val="0432FF"/>
                </a:solidFill>
              </a:rPr>
              <a:t>Le 3</a:t>
            </a:r>
            <a:r>
              <a:rPr lang="fr-FR" b="1" baseline="30000" dirty="0">
                <a:solidFill>
                  <a:srgbClr val="0432FF"/>
                </a:solidFill>
              </a:rPr>
              <a:t>ème</a:t>
            </a:r>
            <a:r>
              <a:rPr lang="fr-FR" b="1" dirty="0">
                <a:solidFill>
                  <a:srgbClr val="0432FF"/>
                </a:solidFill>
              </a:rPr>
              <a:t> sous-thème</a:t>
            </a:r>
            <a:r>
              <a:rPr lang="fr-FR" dirty="0"/>
              <a:t>, la </a:t>
            </a:r>
            <a:r>
              <a:rPr lang="fr-FR" b="1" dirty="0">
                <a:solidFill>
                  <a:srgbClr val="0432FF"/>
                </a:solidFill>
              </a:rPr>
              <a:t>construction européenne </a:t>
            </a:r>
            <a:r>
              <a:rPr lang="fr-FR" dirty="0"/>
              <a:t>est à penser </a:t>
            </a:r>
            <a:r>
              <a:rPr lang="fr-FR" b="1" dirty="0">
                <a:solidFill>
                  <a:srgbClr val="0432FF"/>
                </a:solidFill>
              </a:rPr>
              <a:t>dans la continuité </a:t>
            </a:r>
            <a:r>
              <a:rPr lang="fr-FR" dirty="0"/>
              <a:t>: </a:t>
            </a:r>
            <a:r>
              <a:rPr lang="fr-FR" i="1" dirty="0">
                <a:highlight>
                  <a:srgbClr val="FFFF00"/>
                </a:highlight>
              </a:rPr>
              <a:t>Dans une Europe en ruines en 1945 après deux conflits mondiaux, comment se relever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693ADB-6253-AD4D-BC73-458F19C48AF9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b="1" dirty="0"/>
              <a:t>La France des guerres mondiales à l’Union européenne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1BFFB9-89FE-1E4F-B68F-3DFBDE285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5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Donc au total, </a:t>
            </a:r>
            <a:r>
              <a:rPr lang="fr-FR" b="1" dirty="0"/>
              <a:t>3 séquences pour le thème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solidFill>
                  <a:srgbClr val="0432FF"/>
                </a:solidFill>
              </a:rPr>
              <a:t>La France dans la Première Guerre mondiale</a:t>
            </a:r>
          </a:p>
          <a:p>
            <a:pPr marL="0" indent="0">
              <a:buNone/>
            </a:pPr>
            <a:r>
              <a:rPr lang="fr-FR" dirty="0"/>
              <a:t>(4 séances)</a:t>
            </a:r>
          </a:p>
          <a:p>
            <a:pPr marL="0" indent="0">
              <a:buNone/>
            </a:pPr>
            <a:r>
              <a:rPr lang="fr-FR" dirty="0">
                <a:solidFill>
                  <a:srgbClr val="0432FF"/>
                </a:solidFill>
              </a:rPr>
              <a:t>La France dans la Seconde Guerre mondiale</a:t>
            </a:r>
          </a:p>
          <a:p>
            <a:pPr marL="0" indent="0">
              <a:buNone/>
            </a:pPr>
            <a:r>
              <a:rPr lang="fr-FR" dirty="0"/>
              <a:t>(5 séances)</a:t>
            </a:r>
          </a:p>
          <a:p>
            <a:pPr marL="0" indent="0">
              <a:buNone/>
            </a:pPr>
            <a:r>
              <a:rPr lang="fr-FR" dirty="0">
                <a:solidFill>
                  <a:srgbClr val="0432FF"/>
                </a:solidFill>
              </a:rPr>
              <a:t>La construction européenne</a:t>
            </a:r>
          </a:p>
          <a:p>
            <a:pPr marL="0" indent="0">
              <a:buNone/>
            </a:pPr>
            <a:r>
              <a:rPr lang="fr-FR" dirty="0"/>
              <a:t>(3 séances)</a:t>
            </a:r>
          </a:p>
        </p:txBody>
      </p:sp>
    </p:spTree>
    <p:extLst>
      <p:ext uri="{BB962C8B-B14F-4D97-AF65-F5344CB8AC3E}">
        <p14:creationId xmlns:p14="http://schemas.microsoft.com/office/powerpoint/2010/main" val="2248896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693ADB-6253-AD4D-BC73-458F19C48AF9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b="1" dirty="0"/>
              <a:t>La France des guerres mondiales à l’Union européenne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1BFFB9-89FE-1E4F-B68F-3DFBDE285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0392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Donc au total, 3 séquences</a:t>
            </a:r>
          </a:p>
          <a:p>
            <a:pPr marL="0" indent="0">
              <a:buNone/>
            </a:pPr>
            <a:r>
              <a:rPr lang="fr-FR" b="1" dirty="0"/>
              <a:t>La France dans la Première Guerre mondiale</a:t>
            </a:r>
          </a:p>
          <a:p>
            <a:pPr marL="0" indent="0">
              <a:buNone/>
            </a:pPr>
            <a:r>
              <a:rPr lang="fr-FR" dirty="0"/>
              <a:t>(4 séances) </a:t>
            </a:r>
            <a:r>
              <a:rPr lang="fr-FR" dirty="0">
                <a:sym typeface="Wingdings" pitchFamily="2" charset="2"/>
              </a:rPr>
              <a:t> voir exemple dernière diapositive</a:t>
            </a:r>
          </a:p>
          <a:p>
            <a:pPr marL="0" indent="0">
              <a:buNone/>
            </a:pPr>
            <a:r>
              <a:rPr lang="fr-FR" i="1" dirty="0">
                <a:solidFill>
                  <a:srgbClr val="0432FF"/>
                </a:solidFill>
                <a:sym typeface="Wingdings" pitchFamily="2" charset="2"/>
              </a:rPr>
              <a:t>Contenus scientifiques non traités</a:t>
            </a:r>
            <a:endParaRPr lang="fr-FR" i="1" dirty="0">
              <a:solidFill>
                <a:srgbClr val="0432FF"/>
              </a:solidFill>
            </a:endParaRPr>
          </a:p>
          <a:p>
            <a:pPr marL="0" indent="0">
              <a:buNone/>
            </a:pPr>
            <a:r>
              <a:rPr lang="fr-FR" b="1" dirty="0"/>
              <a:t>La France dans la Seconde Guerre mondiale</a:t>
            </a:r>
          </a:p>
          <a:p>
            <a:pPr marL="0" indent="0">
              <a:buNone/>
            </a:pPr>
            <a:r>
              <a:rPr lang="fr-FR" dirty="0"/>
              <a:t>(5 séances) </a:t>
            </a:r>
            <a:r>
              <a:rPr lang="fr-FR" dirty="0">
                <a:sym typeface="Wingdings" pitchFamily="2" charset="2"/>
              </a:rPr>
              <a:t> </a:t>
            </a:r>
            <a:r>
              <a:rPr lang="fr-FR" dirty="0">
                <a:solidFill>
                  <a:srgbClr val="0432FF"/>
                </a:solidFill>
                <a:sym typeface="Wingdings" pitchFamily="2" charset="2"/>
              </a:rPr>
              <a:t>voir TD7 (contenus) et TD8-TD9</a:t>
            </a:r>
            <a:endParaRPr lang="fr-FR" dirty="0">
              <a:solidFill>
                <a:srgbClr val="0432FF"/>
              </a:solidFill>
            </a:endParaRPr>
          </a:p>
          <a:p>
            <a:pPr marL="0" indent="0">
              <a:buNone/>
            </a:pPr>
            <a:r>
              <a:rPr lang="fr-FR" b="1" dirty="0"/>
              <a:t>La construction européenne</a:t>
            </a:r>
          </a:p>
          <a:p>
            <a:pPr marL="0" indent="0">
              <a:buNone/>
            </a:pPr>
            <a:r>
              <a:rPr lang="fr-FR" dirty="0"/>
              <a:t>(3 séances)</a:t>
            </a:r>
            <a:r>
              <a:rPr lang="fr-FR" dirty="0">
                <a:sym typeface="Wingdings" pitchFamily="2" charset="2"/>
              </a:rPr>
              <a:t> voir exemple fiche TD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432FF"/>
                </a:solidFill>
                <a:sym typeface="Wingdings" pitchFamily="2" charset="2"/>
              </a:rPr>
              <a:t>Contenus principaux dans le diaporama ci-après</a:t>
            </a:r>
            <a:endParaRPr lang="fr-FR" b="1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36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0198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b="1" dirty="0"/>
              <a:t>La construction européenne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149" y="997146"/>
            <a:ext cx="9014851" cy="586085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fr-FR" b="1" dirty="0"/>
              <a:t>Pourquoi la construction européenne ?</a:t>
            </a:r>
          </a:p>
          <a:p>
            <a:pPr marL="0" indent="0">
              <a:buNone/>
            </a:pPr>
            <a:endParaRPr lang="fr-FR" dirty="0"/>
          </a:p>
          <a:p>
            <a:pPr marL="514350" indent="-514350">
              <a:buNone/>
            </a:pPr>
            <a:endParaRPr lang="fr-FR" dirty="0"/>
          </a:p>
          <a:p>
            <a:pPr marL="514350" indent="-514350">
              <a:buNone/>
            </a:pPr>
            <a:endParaRPr lang="fr-FR" dirty="0"/>
          </a:p>
          <a:p>
            <a:pPr marL="514350" indent="-514350">
              <a:buNone/>
            </a:pP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3369"/>
            <a:ext cx="5452498" cy="405955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96184" y="5912924"/>
            <a:ext cx="363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Mitterrand et Kohl en 1984 à Verdun </a:t>
            </a:r>
          </a:p>
        </p:txBody>
      </p:sp>
      <p:pic>
        <p:nvPicPr>
          <p:cNvPr id="6" name="Image 5" descr="ReconciliationFranco-Allemande20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467" y="1853369"/>
            <a:ext cx="7122533" cy="5004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hotoBerlin19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337" y="1344827"/>
            <a:ext cx="4546213" cy="4822011"/>
          </a:xfrm>
          <a:prstGeom prst="rect">
            <a:avLst/>
          </a:prstGeom>
        </p:spPr>
      </p:pic>
      <p:pic>
        <p:nvPicPr>
          <p:cNvPr id="4" name="Image 3" descr="PhotoStLo194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72" y="359422"/>
            <a:ext cx="4395965" cy="636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525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886</Words>
  <Application>Microsoft Macintosh PowerPoint</Application>
  <PresentationFormat>Affichage à l'écran (4:3)</PresentationFormat>
  <Paragraphs>157</Paragraphs>
  <Slides>22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Liens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Thème Office</vt:lpstr>
      <vt:lpstr>Macintosh%20HD:Users:jean-louislaubry:Documents:ESPE-IUFM:UE12_UE22_EC2_M1MEEF:UE22EC2_TD11_Histoire_VeRepubliqueSocieteConsommation:DossierSocie%CC%81te%CC%81Frdep1945-07%20-%20copie.doc!OLE_LINK1</vt:lpstr>
      <vt:lpstr>La France des guerres mondiales à l’Union européenne</vt:lpstr>
      <vt:lpstr>Deux guerres mondiales au Xxème siècle</vt:lpstr>
      <vt:lpstr>La France dans les deux guerres mondiales</vt:lpstr>
      <vt:lpstr>La France dans les deux guerres mondiales</vt:lpstr>
      <vt:lpstr>La France dans les deux guerres mondiales</vt:lpstr>
      <vt:lpstr>La France des guerres mondiales à l’Union européenne</vt:lpstr>
      <vt:lpstr>La France des guerres mondiales à l’Union européenne</vt:lpstr>
      <vt:lpstr>La construction européenne</vt:lpstr>
      <vt:lpstr>Présentation PowerPoint</vt:lpstr>
      <vt:lpstr>Présentation PowerPoint</vt:lpstr>
      <vt:lpstr>Présentation PowerPoint</vt:lpstr>
      <vt:lpstr>Présentation PowerPoint</vt:lpstr>
      <vt:lpstr>La construction européenne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construction européenne</vt:lpstr>
      <vt:lpstr>Présentation PowerPoint</vt:lpstr>
      <vt:lpstr>La construction européenne</vt:lpstr>
      <vt:lpstr>Présentation PowerPoint</vt:lpstr>
    </vt:vector>
  </TitlesOfParts>
  <Company>Iufm Orléans-Tours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France après 1945</dc:title>
  <dc:creator>Jean-Louis LAUBRY</dc:creator>
  <cp:lastModifiedBy>Jean-Louis Laubry</cp:lastModifiedBy>
  <cp:revision>104</cp:revision>
  <dcterms:created xsi:type="dcterms:W3CDTF">2015-12-01T09:24:25Z</dcterms:created>
  <dcterms:modified xsi:type="dcterms:W3CDTF">2021-04-19T07:04:20Z</dcterms:modified>
</cp:coreProperties>
</file>