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2" r:id="rId3"/>
    <p:sldId id="278" r:id="rId4"/>
    <p:sldId id="257" r:id="rId5"/>
    <p:sldId id="258" r:id="rId6"/>
    <p:sldId id="270" r:id="rId7"/>
    <p:sldId id="259" r:id="rId8"/>
    <p:sldId id="260" r:id="rId9"/>
    <p:sldId id="276" r:id="rId10"/>
    <p:sldId id="261" r:id="rId11"/>
    <p:sldId id="271" r:id="rId12"/>
    <p:sldId id="272" r:id="rId13"/>
    <p:sldId id="266" r:id="rId14"/>
    <p:sldId id="262" r:id="rId15"/>
    <p:sldId id="263" r:id="rId16"/>
    <p:sldId id="273" r:id="rId17"/>
    <p:sldId id="274" r:id="rId18"/>
    <p:sldId id="275" r:id="rId19"/>
    <p:sldId id="277" r:id="rId20"/>
    <p:sldId id="267" r:id="rId21"/>
    <p:sldId id="268" r:id="rId22"/>
    <p:sldId id="269" r:id="rId23"/>
    <p:sldId id="264" r:id="rId24"/>
    <p:sldId id="265" r:id="rId25"/>
    <p:sldId id="280" r:id="rId26"/>
    <p:sldId id="279" r:id="rId27"/>
    <p:sldId id="281" r:id="rId28"/>
  </p:sldIdLst>
  <p:sldSz cx="12192000" cy="6858000"/>
  <p:notesSz cx="6858000" cy="9144000"/>
  <p:defaultTextStyle>
    <a:defPPr>
      <a:defRPr lang="fr-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0DEFF"/>
    <a:srgbClr val="E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4"/>
    <p:restoredTop sz="90812" autoAdjust="0"/>
  </p:normalViewPr>
  <p:slideViewPr>
    <p:cSldViewPr snapToGrid="0" snapToObjects="1">
      <p:cViewPr varScale="1">
        <p:scale>
          <a:sx n="118" d="100"/>
          <a:sy n="118" d="100"/>
        </p:scale>
        <p:origin x="480"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1F49-8CD5-1944-869E-BBA70D7D004A}" type="datetimeFigureOut">
              <a:rPr lang="fr-US" smtClean="0"/>
              <a:t>6/5/24</a:t>
            </a:fld>
            <a:endParaRPr lang="fr-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4C500-A577-1844-A7BE-6D50497DF77B}" type="slidenum">
              <a:rPr lang="fr-US" smtClean="0"/>
              <a:t>‹N°›</a:t>
            </a:fld>
            <a:endParaRPr lang="fr-US"/>
          </a:p>
        </p:txBody>
      </p:sp>
    </p:spTree>
    <p:extLst>
      <p:ext uri="{BB962C8B-B14F-4D97-AF65-F5344CB8AC3E}">
        <p14:creationId xmlns:p14="http://schemas.microsoft.com/office/powerpoint/2010/main" val="256632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US" dirty="0"/>
          </a:p>
        </p:txBody>
      </p:sp>
      <p:sp>
        <p:nvSpPr>
          <p:cNvPr id="4" name="Espace réservé du numéro de diapositive 3"/>
          <p:cNvSpPr>
            <a:spLocks noGrp="1"/>
          </p:cNvSpPr>
          <p:nvPr>
            <p:ph type="sldNum" sz="quarter" idx="5"/>
          </p:nvPr>
        </p:nvSpPr>
        <p:spPr/>
        <p:txBody>
          <a:bodyPr/>
          <a:lstStyle/>
          <a:p>
            <a:fld id="{71F4C500-A577-1844-A7BE-6D50497DF77B}" type="slidenum">
              <a:rPr lang="fr-US" smtClean="0"/>
              <a:t>11</a:t>
            </a:fld>
            <a:endParaRPr lang="fr-US"/>
          </a:p>
        </p:txBody>
      </p:sp>
    </p:spTree>
    <p:extLst>
      <p:ext uri="{BB962C8B-B14F-4D97-AF65-F5344CB8AC3E}">
        <p14:creationId xmlns:p14="http://schemas.microsoft.com/office/powerpoint/2010/main" val="358774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8CEC8-4BF3-9646-8AD0-BB37A68E8C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US"/>
          </a:p>
        </p:txBody>
      </p:sp>
      <p:sp>
        <p:nvSpPr>
          <p:cNvPr id="3" name="Sous-titre 2">
            <a:extLst>
              <a:ext uri="{FF2B5EF4-FFF2-40B4-BE49-F238E27FC236}">
                <a16:creationId xmlns:a16="http://schemas.microsoft.com/office/drawing/2014/main" id="{D7712E3A-F4B1-EA4A-8F34-16D75C298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US"/>
          </a:p>
        </p:txBody>
      </p:sp>
      <p:sp>
        <p:nvSpPr>
          <p:cNvPr id="4" name="Espace réservé de la date 3">
            <a:extLst>
              <a:ext uri="{FF2B5EF4-FFF2-40B4-BE49-F238E27FC236}">
                <a16:creationId xmlns:a16="http://schemas.microsoft.com/office/drawing/2014/main" id="{C49C1C6E-FC45-4943-828D-C1AA6926C931}"/>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127677A6-26FD-1D42-AB6B-4CEB353D9772}"/>
              </a:ext>
            </a:extLst>
          </p:cNvPr>
          <p:cNvSpPr>
            <a:spLocks noGrp="1"/>
          </p:cNvSpPr>
          <p:nvPr>
            <p:ph type="ftr" sz="quarter" idx="11"/>
          </p:nvPr>
        </p:nvSpPr>
        <p:spPr/>
        <p:txBody>
          <a:bodyPr/>
          <a:lstStyle/>
          <a:p>
            <a:endParaRPr lang="fr-US"/>
          </a:p>
        </p:txBody>
      </p:sp>
      <p:sp>
        <p:nvSpPr>
          <p:cNvPr id="6" name="Espace réservé du numéro de diapositive 5">
            <a:extLst>
              <a:ext uri="{FF2B5EF4-FFF2-40B4-BE49-F238E27FC236}">
                <a16:creationId xmlns:a16="http://schemas.microsoft.com/office/drawing/2014/main" id="{FB389AB2-02BE-EB47-8FA7-68B3F36BECCE}"/>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98140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958C8-D2E2-7046-9089-3D19BB15F1C0}"/>
              </a:ext>
            </a:extLst>
          </p:cNvPr>
          <p:cNvSpPr>
            <a:spLocks noGrp="1"/>
          </p:cNvSpPr>
          <p:nvPr>
            <p:ph type="title"/>
          </p:nvPr>
        </p:nvSpPr>
        <p:spPr/>
        <p:txBody>
          <a:bodyPr/>
          <a:lstStyle/>
          <a:p>
            <a:r>
              <a:rPr lang="fr-FR"/>
              <a:t>Modifiez le style du titre</a:t>
            </a:r>
            <a:endParaRPr lang="fr-US"/>
          </a:p>
        </p:txBody>
      </p:sp>
      <p:sp>
        <p:nvSpPr>
          <p:cNvPr id="3" name="Espace réservé du texte vertical 2">
            <a:extLst>
              <a:ext uri="{FF2B5EF4-FFF2-40B4-BE49-F238E27FC236}">
                <a16:creationId xmlns:a16="http://schemas.microsoft.com/office/drawing/2014/main" id="{09A7DC25-7102-4442-9768-7F96680D58D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e la date 3">
            <a:extLst>
              <a:ext uri="{FF2B5EF4-FFF2-40B4-BE49-F238E27FC236}">
                <a16:creationId xmlns:a16="http://schemas.microsoft.com/office/drawing/2014/main" id="{15C9D52B-CB21-A34F-92C6-3DA57A36B566}"/>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40577C87-4745-1648-A662-97AA0DCBB599}"/>
              </a:ext>
            </a:extLst>
          </p:cNvPr>
          <p:cNvSpPr>
            <a:spLocks noGrp="1"/>
          </p:cNvSpPr>
          <p:nvPr>
            <p:ph type="ftr" sz="quarter" idx="11"/>
          </p:nvPr>
        </p:nvSpPr>
        <p:spPr/>
        <p:txBody>
          <a:bodyPr/>
          <a:lstStyle/>
          <a:p>
            <a:endParaRPr lang="fr-US"/>
          </a:p>
        </p:txBody>
      </p:sp>
      <p:sp>
        <p:nvSpPr>
          <p:cNvPr id="6" name="Espace réservé du numéro de diapositive 5">
            <a:extLst>
              <a:ext uri="{FF2B5EF4-FFF2-40B4-BE49-F238E27FC236}">
                <a16:creationId xmlns:a16="http://schemas.microsoft.com/office/drawing/2014/main" id="{625C237C-D61A-4F47-B366-F663FFD53A57}"/>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302720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64B495E-ED7F-5D47-98B7-0291EA68AA4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US"/>
          </a:p>
        </p:txBody>
      </p:sp>
      <p:sp>
        <p:nvSpPr>
          <p:cNvPr id="3" name="Espace réservé du texte vertical 2">
            <a:extLst>
              <a:ext uri="{FF2B5EF4-FFF2-40B4-BE49-F238E27FC236}">
                <a16:creationId xmlns:a16="http://schemas.microsoft.com/office/drawing/2014/main" id="{CCA658D2-5156-574B-9A13-4988E8342DB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e la date 3">
            <a:extLst>
              <a:ext uri="{FF2B5EF4-FFF2-40B4-BE49-F238E27FC236}">
                <a16:creationId xmlns:a16="http://schemas.microsoft.com/office/drawing/2014/main" id="{BA324734-4D59-9D49-9705-81F444051D51}"/>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4945D195-D251-3F4F-A2A5-01B44131A861}"/>
              </a:ext>
            </a:extLst>
          </p:cNvPr>
          <p:cNvSpPr>
            <a:spLocks noGrp="1"/>
          </p:cNvSpPr>
          <p:nvPr>
            <p:ph type="ftr" sz="quarter" idx="11"/>
          </p:nvPr>
        </p:nvSpPr>
        <p:spPr/>
        <p:txBody>
          <a:bodyPr/>
          <a:lstStyle/>
          <a:p>
            <a:endParaRPr lang="fr-US"/>
          </a:p>
        </p:txBody>
      </p:sp>
      <p:sp>
        <p:nvSpPr>
          <p:cNvPr id="6" name="Espace réservé du numéro de diapositive 5">
            <a:extLst>
              <a:ext uri="{FF2B5EF4-FFF2-40B4-BE49-F238E27FC236}">
                <a16:creationId xmlns:a16="http://schemas.microsoft.com/office/drawing/2014/main" id="{489CD33B-2638-2E40-8858-64B4B694DC35}"/>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384924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BD737-BFC5-5442-920C-2A812880A630}"/>
              </a:ext>
            </a:extLst>
          </p:cNvPr>
          <p:cNvSpPr>
            <a:spLocks noGrp="1"/>
          </p:cNvSpPr>
          <p:nvPr>
            <p:ph type="title"/>
          </p:nvPr>
        </p:nvSpPr>
        <p:spPr/>
        <p:txBody>
          <a:bodyPr/>
          <a:lstStyle/>
          <a:p>
            <a:r>
              <a:rPr lang="fr-FR"/>
              <a:t>Modifiez le style du titre</a:t>
            </a:r>
            <a:endParaRPr lang="fr-US"/>
          </a:p>
        </p:txBody>
      </p:sp>
      <p:sp>
        <p:nvSpPr>
          <p:cNvPr id="3" name="Espace réservé du contenu 2">
            <a:extLst>
              <a:ext uri="{FF2B5EF4-FFF2-40B4-BE49-F238E27FC236}">
                <a16:creationId xmlns:a16="http://schemas.microsoft.com/office/drawing/2014/main" id="{3B27FC47-46F9-4B49-8F05-F8CBC27F597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e la date 3">
            <a:extLst>
              <a:ext uri="{FF2B5EF4-FFF2-40B4-BE49-F238E27FC236}">
                <a16:creationId xmlns:a16="http://schemas.microsoft.com/office/drawing/2014/main" id="{2D260E58-9957-9741-A757-61D388F990A8}"/>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8CD0E6B1-D74F-5046-B583-CE51D82AC799}"/>
              </a:ext>
            </a:extLst>
          </p:cNvPr>
          <p:cNvSpPr>
            <a:spLocks noGrp="1"/>
          </p:cNvSpPr>
          <p:nvPr>
            <p:ph type="ftr" sz="quarter" idx="11"/>
          </p:nvPr>
        </p:nvSpPr>
        <p:spPr/>
        <p:txBody>
          <a:bodyPr/>
          <a:lstStyle/>
          <a:p>
            <a:endParaRPr lang="fr-US"/>
          </a:p>
        </p:txBody>
      </p:sp>
      <p:sp>
        <p:nvSpPr>
          <p:cNvPr id="6" name="Espace réservé du numéro de diapositive 5">
            <a:extLst>
              <a:ext uri="{FF2B5EF4-FFF2-40B4-BE49-F238E27FC236}">
                <a16:creationId xmlns:a16="http://schemas.microsoft.com/office/drawing/2014/main" id="{6E2BF9E9-EB48-F546-9972-AC5CECE660C5}"/>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302107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E64DA1-E5A3-D94E-BEF9-AD8245F2FC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US"/>
          </a:p>
        </p:txBody>
      </p:sp>
      <p:sp>
        <p:nvSpPr>
          <p:cNvPr id="3" name="Espace réservé du texte 2">
            <a:extLst>
              <a:ext uri="{FF2B5EF4-FFF2-40B4-BE49-F238E27FC236}">
                <a16:creationId xmlns:a16="http://schemas.microsoft.com/office/drawing/2014/main" id="{F043C407-0EF6-AB4C-95C6-38E474684E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AB0E03D-C2FC-3247-B4BF-81DF9573ED6D}"/>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0925D7D6-9538-E14C-9F43-82A6770E0BB0}"/>
              </a:ext>
            </a:extLst>
          </p:cNvPr>
          <p:cNvSpPr>
            <a:spLocks noGrp="1"/>
          </p:cNvSpPr>
          <p:nvPr>
            <p:ph type="ftr" sz="quarter" idx="11"/>
          </p:nvPr>
        </p:nvSpPr>
        <p:spPr/>
        <p:txBody>
          <a:bodyPr/>
          <a:lstStyle/>
          <a:p>
            <a:endParaRPr lang="fr-US"/>
          </a:p>
        </p:txBody>
      </p:sp>
      <p:sp>
        <p:nvSpPr>
          <p:cNvPr id="6" name="Espace réservé du numéro de diapositive 5">
            <a:extLst>
              <a:ext uri="{FF2B5EF4-FFF2-40B4-BE49-F238E27FC236}">
                <a16:creationId xmlns:a16="http://schemas.microsoft.com/office/drawing/2014/main" id="{E1C0AD67-23A7-A74C-9AAC-4B8D9F5E15A4}"/>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101150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A19923-1760-A741-9A5A-A4AA55532DFE}"/>
              </a:ext>
            </a:extLst>
          </p:cNvPr>
          <p:cNvSpPr>
            <a:spLocks noGrp="1"/>
          </p:cNvSpPr>
          <p:nvPr>
            <p:ph type="title"/>
          </p:nvPr>
        </p:nvSpPr>
        <p:spPr/>
        <p:txBody>
          <a:bodyPr/>
          <a:lstStyle/>
          <a:p>
            <a:r>
              <a:rPr lang="fr-FR"/>
              <a:t>Modifiez le style du titre</a:t>
            </a:r>
            <a:endParaRPr lang="fr-US"/>
          </a:p>
        </p:txBody>
      </p:sp>
      <p:sp>
        <p:nvSpPr>
          <p:cNvPr id="3" name="Espace réservé du contenu 2">
            <a:extLst>
              <a:ext uri="{FF2B5EF4-FFF2-40B4-BE49-F238E27FC236}">
                <a16:creationId xmlns:a16="http://schemas.microsoft.com/office/drawing/2014/main" id="{E2F3CF2C-63DB-8C4D-95A1-5F1FBC6CD31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u contenu 3">
            <a:extLst>
              <a:ext uri="{FF2B5EF4-FFF2-40B4-BE49-F238E27FC236}">
                <a16:creationId xmlns:a16="http://schemas.microsoft.com/office/drawing/2014/main" id="{BEA0D192-0645-5E47-882B-90921F86C3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5" name="Espace réservé de la date 4">
            <a:extLst>
              <a:ext uri="{FF2B5EF4-FFF2-40B4-BE49-F238E27FC236}">
                <a16:creationId xmlns:a16="http://schemas.microsoft.com/office/drawing/2014/main" id="{23D8A60B-89EC-7447-A00C-9B9EDBDFEA9A}"/>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6" name="Espace réservé du pied de page 5">
            <a:extLst>
              <a:ext uri="{FF2B5EF4-FFF2-40B4-BE49-F238E27FC236}">
                <a16:creationId xmlns:a16="http://schemas.microsoft.com/office/drawing/2014/main" id="{2A269097-9946-3145-BD3B-5BD20707BFBC}"/>
              </a:ext>
            </a:extLst>
          </p:cNvPr>
          <p:cNvSpPr>
            <a:spLocks noGrp="1"/>
          </p:cNvSpPr>
          <p:nvPr>
            <p:ph type="ftr" sz="quarter" idx="11"/>
          </p:nvPr>
        </p:nvSpPr>
        <p:spPr/>
        <p:txBody>
          <a:bodyPr/>
          <a:lstStyle/>
          <a:p>
            <a:endParaRPr lang="fr-US"/>
          </a:p>
        </p:txBody>
      </p:sp>
      <p:sp>
        <p:nvSpPr>
          <p:cNvPr id="7" name="Espace réservé du numéro de diapositive 6">
            <a:extLst>
              <a:ext uri="{FF2B5EF4-FFF2-40B4-BE49-F238E27FC236}">
                <a16:creationId xmlns:a16="http://schemas.microsoft.com/office/drawing/2014/main" id="{F6132AA2-DB21-104E-825E-9A92DC334C5F}"/>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107970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FA79D-E8AB-8640-AEE6-0A4179FFB073}"/>
              </a:ext>
            </a:extLst>
          </p:cNvPr>
          <p:cNvSpPr>
            <a:spLocks noGrp="1"/>
          </p:cNvSpPr>
          <p:nvPr>
            <p:ph type="title"/>
          </p:nvPr>
        </p:nvSpPr>
        <p:spPr>
          <a:xfrm>
            <a:off x="839788" y="365125"/>
            <a:ext cx="10515600" cy="1325563"/>
          </a:xfrm>
        </p:spPr>
        <p:txBody>
          <a:bodyPr/>
          <a:lstStyle/>
          <a:p>
            <a:r>
              <a:rPr lang="fr-FR"/>
              <a:t>Modifiez le style du titre</a:t>
            </a:r>
            <a:endParaRPr lang="fr-US"/>
          </a:p>
        </p:txBody>
      </p:sp>
      <p:sp>
        <p:nvSpPr>
          <p:cNvPr id="3" name="Espace réservé du texte 2">
            <a:extLst>
              <a:ext uri="{FF2B5EF4-FFF2-40B4-BE49-F238E27FC236}">
                <a16:creationId xmlns:a16="http://schemas.microsoft.com/office/drawing/2014/main" id="{61DA1B07-644D-4740-9744-9426F4F663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FE3A70-D005-7046-A407-DE9A116805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5" name="Espace réservé du texte 4">
            <a:extLst>
              <a:ext uri="{FF2B5EF4-FFF2-40B4-BE49-F238E27FC236}">
                <a16:creationId xmlns:a16="http://schemas.microsoft.com/office/drawing/2014/main" id="{0270A3C9-6CEB-194A-B77F-F1BF68F95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77FF8EF-606A-604A-AF3A-458BEE810BA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7" name="Espace réservé de la date 6">
            <a:extLst>
              <a:ext uri="{FF2B5EF4-FFF2-40B4-BE49-F238E27FC236}">
                <a16:creationId xmlns:a16="http://schemas.microsoft.com/office/drawing/2014/main" id="{80C14B7C-AF32-7745-96B2-FBE46264B144}"/>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8" name="Espace réservé du pied de page 7">
            <a:extLst>
              <a:ext uri="{FF2B5EF4-FFF2-40B4-BE49-F238E27FC236}">
                <a16:creationId xmlns:a16="http://schemas.microsoft.com/office/drawing/2014/main" id="{51FA66C4-F4D1-2543-BBFA-4F74D5CDE7B7}"/>
              </a:ext>
            </a:extLst>
          </p:cNvPr>
          <p:cNvSpPr>
            <a:spLocks noGrp="1"/>
          </p:cNvSpPr>
          <p:nvPr>
            <p:ph type="ftr" sz="quarter" idx="11"/>
          </p:nvPr>
        </p:nvSpPr>
        <p:spPr/>
        <p:txBody>
          <a:bodyPr/>
          <a:lstStyle/>
          <a:p>
            <a:endParaRPr lang="fr-US"/>
          </a:p>
        </p:txBody>
      </p:sp>
      <p:sp>
        <p:nvSpPr>
          <p:cNvPr id="9" name="Espace réservé du numéro de diapositive 8">
            <a:extLst>
              <a:ext uri="{FF2B5EF4-FFF2-40B4-BE49-F238E27FC236}">
                <a16:creationId xmlns:a16="http://schemas.microsoft.com/office/drawing/2014/main" id="{82E5A37E-101C-CA48-9F59-E2EA39C0CD6D}"/>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423123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95975-E9FF-204D-90DD-D2A0BB0683F9}"/>
              </a:ext>
            </a:extLst>
          </p:cNvPr>
          <p:cNvSpPr>
            <a:spLocks noGrp="1"/>
          </p:cNvSpPr>
          <p:nvPr>
            <p:ph type="title"/>
          </p:nvPr>
        </p:nvSpPr>
        <p:spPr/>
        <p:txBody>
          <a:bodyPr/>
          <a:lstStyle/>
          <a:p>
            <a:r>
              <a:rPr lang="fr-FR"/>
              <a:t>Modifiez le style du titre</a:t>
            </a:r>
            <a:endParaRPr lang="fr-US"/>
          </a:p>
        </p:txBody>
      </p:sp>
      <p:sp>
        <p:nvSpPr>
          <p:cNvPr id="3" name="Espace réservé de la date 2">
            <a:extLst>
              <a:ext uri="{FF2B5EF4-FFF2-40B4-BE49-F238E27FC236}">
                <a16:creationId xmlns:a16="http://schemas.microsoft.com/office/drawing/2014/main" id="{E5726956-9309-704C-98C6-A2D0B3494050}"/>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4" name="Espace réservé du pied de page 3">
            <a:extLst>
              <a:ext uri="{FF2B5EF4-FFF2-40B4-BE49-F238E27FC236}">
                <a16:creationId xmlns:a16="http://schemas.microsoft.com/office/drawing/2014/main" id="{3CFEC7BB-07F4-BA4C-B42F-55959B14E3FC}"/>
              </a:ext>
            </a:extLst>
          </p:cNvPr>
          <p:cNvSpPr>
            <a:spLocks noGrp="1"/>
          </p:cNvSpPr>
          <p:nvPr>
            <p:ph type="ftr" sz="quarter" idx="11"/>
          </p:nvPr>
        </p:nvSpPr>
        <p:spPr/>
        <p:txBody>
          <a:bodyPr/>
          <a:lstStyle/>
          <a:p>
            <a:endParaRPr lang="fr-US"/>
          </a:p>
        </p:txBody>
      </p:sp>
      <p:sp>
        <p:nvSpPr>
          <p:cNvPr id="5" name="Espace réservé du numéro de diapositive 4">
            <a:extLst>
              <a:ext uri="{FF2B5EF4-FFF2-40B4-BE49-F238E27FC236}">
                <a16:creationId xmlns:a16="http://schemas.microsoft.com/office/drawing/2014/main" id="{49911644-A3E2-FF47-9941-C356D1686151}"/>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505487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F96773-3501-4E4B-845F-D62EB6B88222}"/>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3" name="Espace réservé du pied de page 2">
            <a:extLst>
              <a:ext uri="{FF2B5EF4-FFF2-40B4-BE49-F238E27FC236}">
                <a16:creationId xmlns:a16="http://schemas.microsoft.com/office/drawing/2014/main" id="{C3BDD568-5FEA-D449-8049-3A9B4A4D4272}"/>
              </a:ext>
            </a:extLst>
          </p:cNvPr>
          <p:cNvSpPr>
            <a:spLocks noGrp="1"/>
          </p:cNvSpPr>
          <p:nvPr>
            <p:ph type="ftr" sz="quarter" idx="11"/>
          </p:nvPr>
        </p:nvSpPr>
        <p:spPr/>
        <p:txBody>
          <a:bodyPr/>
          <a:lstStyle/>
          <a:p>
            <a:endParaRPr lang="fr-US"/>
          </a:p>
        </p:txBody>
      </p:sp>
      <p:sp>
        <p:nvSpPr>
          <p:cNvPr id="4" name="Espace réservé du numéro de diapositive 3">
            <a:extLst>
              <a:ext uri="{FF2B5EF4-FFF2-40B4-BE49-F238E27FC236}">
                <a16:creationId xmlns:a16="http://schemas.microsoft.com/office/drawing/2014/main" id="{E03578FA-D023-0843-8191-2C2448D7CAB7}"/>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272601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F6E2B-CF7F-094F-B9D5-11B5A9A0F9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US"/>
          </a:p>
        </p:txBody>
      </p:sp>
      <p:sp>
        <p:nvSpPr>
          <p:cNvPr id="3" name="Espace réservé du contenu 2">
            <a:extLst>
              <a:ext uri="{FF2B5EF4-FFF2-40B4-BE49-F238E27FC236}">
                <a16:creationId xmlns:a16="http://schemas.microsoft.com/office/drawing/2014/main" id="{5CDF3EF8-EC83-F14C-8196-20758CA16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u texte 3">
            <a:extLst>
              <a:ext uri="{FF2B5EF4-FFF2-40B4-BE49-F238E27FC236}">
                <a16:creationId xmlns:a16="http://schemas.microsoft.com/office/drawing/2014/main" id="{CA39BB84-3389-BF4B-8437-E5156641D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8E521FF-61FD-AE46-98A6-BE4B50F564EC}"/>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6" name="Espace réservé du pied de page 5">
            <a:extLst>
              <a:ext uri="{FF2B5EF4-FFF2-40B4-BE49-F238E27FC236}">
                <a16:creationId xmlns:a16="http://schemas.microsoft.com/office/drawing/2014/main" id="{7DB948F7-8D7D-F04E-8A78-7D47767DE6B6}"/>
              </a:ext>
            </a:extLst>
          </p:cNvPr>
          <p:cNvSpPr>
            <a:spLocks noGrp="1"/>
          </p:cNvSpPr>
          <p:nvPr>
            <p:ph type="ftr" sz="quarter" idx="11"/>
          </p:nvPr>
        </p:nvSpPr>
        <p:spPr/>
        <p:txBody>
          <a:bodyPr/>
          <a:lstStyle/>
          <a:p>
            <a:endParaRPr lang="fr-US"/>
          </a:p>
        </p:txBody>
      </p:sp>
      <p:sp>
        <p:nvSpPr>
          <p:cNvPr id="7" name="Espace réservé du numéro de diapositive 6">
            <a:extLst>
              <a:ext uri="{FF2B5EF4-FFF2-40B4-BE49-F238E27FC236}">
                <a16:creationId xmlns:a16="http://schemas.microsoft.com/office/drawing/2014/main" id="{DD541F8B-D8FE-4544-A652-8810CAA0840B}"/>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285746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DBE80-F1F9-BA45-B717-D94E19B2FD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US"/>
          </a:p>
        </p:txBody>
      </p:sp>
      <p:sp>
        <p:nvSpPr>
          <p:cNvPr id="3" name="Espace réservé pour une image  2">
            <a:extLst>
              <a:ext uri="{FF2B5EF4-FFF2-40B4-BE49-F238E27FC236}">
                <a16:creationId xmlns:a16="http://schemas.microsoft.com/office/drawing/2014/main" id="{27131FB4-2CA8-C142-89BF-5A17EFFA4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US"/>
          </a:p>
        </p:txBody>
      </p:sp>
      <p:sp>
        <p:nvSpPr>
          <p:cNvPr id="4" name="Espace réservé du texte 3">
            <a:extLst>
              <a:ext uri="{FF2B5EF4-FFF2-40B4-BE49-F238E27FC236}">
                <a16:creationId xmlns:a16="http://schemas.microsoft.com/office/drawing/2014/main" id="{E4B270F1-7A69-1347-AEB0-478D05E12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1C0951-F373-FF4A-B45D-E10E20403103}"/>
              </a:ext>
            </a:extLst>
          </p:cNvPr>
          <p:cNvSpPr>
            <a:spLocks noGrp="1"/>
          </p:cNvSpPr>
          <p:nvPr>
            <p:ph type="dt" sz="half" idx="10"/>
          </p:nvPr>
        </p:nvSpPr>
        <p:spPr/>
        <p:txBody>
          <a:bodyPr/>
          <a:lstStyle/>
          <a:p>
            <a:fld id="{25D2CC19-0BBD-6A49-A864-4807384C3528}" type="datetimeFigureOut">
              <a:rPr lang="fr-US" smtClean="0"/>
              <a:t>6/5/24</a:t>
            </a:fld>
            <a:endParaRPr lang="fr-US"/>
          </a:p>
        </p:txBody>
      </p:sp>
      <p:sp>
        <p:nvSpPr>
          <p:cNvPr id="6" name="Espace réservé du pied de page 5">
            <a:extLst>
              <a:ext uri="{FF2B5EF4-FFF2-40B4-BE49-F238E27FC236}">
                <a16:creationId xmlns:a16="http://schemas.microsoft.com/office/drawing/2014/main" id="{2864E2E1-AB28-C246-908B-A23DF1737A74}"/>
              </a:ext>
            </a:extLst>
          </p:cNvPr>
          <p:cNvSpPr>
            <a:spLocks noGrp="1"/>
          </p:cNvSpPr>
          <p:nvPr>
            <p:ph type="ftr" sz="quarter" idx="11"/>
          </p:nvPr>
        </p:nvSpPr>
        <p:spPr/>
        <p:txBody>
          <a:bodyPr/>
          <a:lstStyle/>
          <a:p>
            <a:endParaRPr lang="fr-US"/>
          </a:p>
        </p:txBody>
      </p:sp>
      <p:sp>
        <p:nvSpPr>
          <p:cNvPr id="7" name="Espace réservé du numéro de diapositive 6">
            <a:extLst>
              <a:ext uri="{FF2B5EF4-FFF2-40B4-BE49-F238E27FC236}">
                <a16:creationId xmlns:a16="http://schemas.microsoft.com/office/drawing/2014/main" id="{11360656-3C88-9740-B927-58196A5DC5A4}"/>
              </a:ext>
            </a:extLst>
          </p:cNvPr>
          <p:cNvSpPr>
            <a:spLocks noGrp="1"/>
          </p:cNvSpPr>
          <p:nvPr>
            <p:ph type="sldNum" sz="quarter" idx="12"/>
          </p:nvPr>
        </p:nvSpPr>
        <p:spPr/>
        <p:txBody>
          <a:bodyPr/>
          <a:lstStyle/>
          <a:p>
            <a:fld id="{F8885738-9315-C844-AAE0-49D124826F44}" type="slidenum">
              <a:rPr lang="fr-US" smtClean="0"/>
              <a:t>‹N°›</a:t>
            </a:fld>
            <a:endParaRPr lang="fr-US"/>
          </a:p>
        </p:txBody>
      </p:sp>
    </p:spTree>
    <p:extLst>
      <p:ext uri="{BB962C8B-B14F-4D97-AF65-F5344CB8AC3E}">
        <p14:creationId xmlns:p14="http://schemas.microsoft.com/office/powerpoint/2010/main" val="141720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DE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077F7F5-A6C0-2F41-838B-7EBA81ED2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US"/>
          </a:p>
        </p:txBody>
      </p:sp>
      <p:sp>
        <p:nvSpPr>
          <p:cNvPr id="3" name="Espace réservé du texte 2">
            <a:extLst>
              <a:ext uri="{FF2B5EF4-FFF2-40B4-BE49-F238E27FC236}">
                <a16:creationId xmlns:a16="http://schemas.microsoft.com/office/drawing/2014/main" id="{E634EF4C-6604-9C4D-A70A-7D2FDDD9F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US"/>
          </a:p>
        </p:txBody>
      </p:sp>
      <p:sp>
        <p:nvSpPr>
          <p:cNvPr id="4" name="Espace réservé de la date 3">
            <a:extLst>
              <a:ext uri="{FF2B5EF4-FFF2-40B4-BE49-F238E27FC236}">
                <a16:creationId xmlns:a16="http://schemas.microsoft.com/office/drawing/2014/main" id="{62166795-46B4-F744-A5AE-D0B51829B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2CC19-0BBD-6A49-A864-4807384C3528}" type="datetimeFigureOut">
              <a:rPr lang="fr-US" smtClean="0"/>
              <a:t>6/5/24</a:t>
            </a:fld>
            <a:endParaRPr lang="fr-US"/>
          </a:p>
        </p:txBody>
      </p:sp>
      <p:sp>
        <p:nvSpPr>
          <p:cNvPr id="5" name="Espace réservé du pied de page 4">
            <a:extLst>
              <a:ext uri="{FF2B5EF4-FFF2-40B4-BE49-F238E27FC236}">
                <a16:creationId xmlns:a16="http://schemas.microsoft.com/office/drawing/2014/main" id="{731D5BB6-ADD4-1C4A-B69A-188799B97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US"/>
          </a:p>
        </p:txBody>
      </p:sp>
      <p:sp>
        <p:nvSpPr>
          <p:cNvPr id="6" name="Espace réservé du numéro de diapositive 5">
            <a:extLst>
              <a:ext uri="{FF2B5EF4-FFF2-40B4-BE49-F238E27FC236}">
                <a16:creationId xmlns:a16="http://schemas.microsoft.com/office/drawing/2014/main" id="{A329EF63-1E2A-6048-B1A2-DFF73E4EB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5738-9315-C844-AAE0-49D124826F44}" type="slidenum">
              <a:rPr lang="fr-US" smtClean="0"/>
              <a:t>‹N°›</a:t>
            </a:fld>
            <a:endParaRPr lang="fr-US"/>
          </a:p>
        </p:txBody>
      </p:sp>
    </p:spTree>
    <p:extLst>
      <p:ext uri="{BB962C8B-B14F-4D97-AF65-F5344CB8AC3E}">
        <p14:creationId xmlns:p14="http://schemas.microsoft.com/office/powerpoint/2010/main" val="412384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9E737-902B-344A-8FDF-6CDDC70F5535}"/>
              </a:ext>
            </a:extLst>
          </p:cNvPr>
          <p:cNvSpPr>
            <a:spLocks noGrp="1"/>
          </p:cNvSpPr>
          <p:nvPr>
            <p:ph type="ctrTitle"/>
          </p:nvPr>
        </p:nvSpPr>
        <p:spPr>
          <a:xfrm>
            <a:off x="1524000" y="1122363"/>
            <a:ext cx="9144000" cy="2574994"/>
          </a:xfrm>
        </p:spPr>
        <p:txBody>
          <a:bodyPr/>
          <a:lstStyle/>
          <a:p>
            <a:r>
              <a:rPr lang="fr-US" dirty="0">
                <a:latin typeface="Times New Roman" panose="02020603050405020304" pitchFamily="18" charset="0"/>
                <a:cs typeface="Times New Roman" panose="02020603050405020304" pitchFamily="18" charset="0"/>
              </a:rPr>
              <a:t>Français transversal</a:t>
            </a:r>
            <a:br>
              <a:rPr lang="fr-US" dirty="0">
                <a:latin typeface="Times New Roman" panose="02020603050405020304" pitchFamily="18" charset="0"/>
                <a:cs typeface="Times New Roman" panose="02020603050405020304" pitchFamily="18" charset="0"/>
              </a:rPr>
            </a:br>
            <a:r>
              <a:rPr lang="fr-US" dirty="0">
                <a:latin typeface="Times New Roman" panose="02020603050405020304" pitchFamily="18" charset="0"/>
                <a:cs typeface="Times New Roman" panose="02020603050405020304" pitchFamily="18" charset="0"/>
              </a:rPr>
              <a:t>Français et histoire</a:t>
            </a:r>
          </a:p>
        </p:txBody>
      </p:sp>
      <p:sp>
        <p:nvSpPr>
          <p:cNvPr id="3" name="Sous-titre 2">
            <a:extLst>
              <a:ext uri="{FF2B5EF4-FFF2-40B4-BE49-F238E27FC236}">
                <a16:creationId xmlns:a16="http://schemas.microsoft.com/office/drawing/2014/main" id="{98FE269A-49F0-5E42-96E0-DCF99B29D87D}"/>
              </a:ext>
            </a:extLst>
          </p:cNvPr>
          <p:cNvSpPr>
            <a:spLocks noGrp="1"/>
          </p:cNvSpPr>
          <p:nvPr>
            <p:ph type="subTitle" idx="1"/>
          </p:nvPr>
        </p:nvSpPr>
        <p:spPr>
          <a:xfrm>
            <a:off x="1524000" y="4479234"/>
            <a:ext cx="9144000" cy="778565"/>
          </a:xfrm>
        </p:spPr>
        <p:txBody>
          <a:bodyPr>
            <a:normAutofit/>
          </a:bodyPr>
          <a:lstStyle/>
          <a:p>
            <a:r>
              <a:rPr lang="fr-US" sz="2800" dirty="0">
                <a:latin typeface="Times New Roman" panose="02020603050405020304" pitchFamily="18" charset="0"/>
                <a:cs typeface="Times New Roman" panose="02020603050405020304" pitchFamily="18" charset="0"/>
              </a:rPr>
              <a:t>UE21EC9</a:t>
            </a:r>
          </a:p>
          <a:p>
            <a:endParaRPr lang="fr-US" sz="2800" dirty="0">
              <a:latin typeface="Times New Roman" panose="02020603050405020304" pitchFamily="18" charset="0"/>
              <a:cs typeface="Times New Roman" panose="02020603050405020304" pitchFamily="18" charset="0"/>
            </a:endParaRPr>
          </a:p>
          <a:p>
            <a:endParaRPr lang="fr-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70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838200" y="67413"/>
            <a:ext cx="10925014" cy="1325563"/>
          </a:xfrm>
        </p:spPr>
        <p:txBody>
          <a:bodyPr/>
          <a:lstStyle/>
          <a:p>
            <a:pPr algn="ctr"/>
            <a:r>
              <a:rPr lang="fr-US" b="1" dirty="0">
                <a:latin typeface="Times New Roman" panose="02020603050405020304" pitchFamily="18" charset="0"/>
                <a:cs typeface="Times New Roman" panose="02020603050405020304" pitchFamily="18" charset="0"/>
              </a:rPr>
              <a:t>Analyse de questionnaires dans les manuels</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0515600" cy="5099899"/>
          </a:xfrm>
        </p:spPr>
        <p:txBody>
          <a:bodyPr/>
          <a:lstStyle/>
          <a:p>
            <a:pPr marL="0" indent="0">
              <a:buNone/>
            </a:pPr>
            <a:endParaRPr lang="fr-FR" dirty="0"/>
          </a:p>
          <a:p>
            <a:pPr marL="0" indent="0">
              <a:buNone/>
            </a:pPr>
            <a:r>
              <a:rPr lang="fr-FR" b="1" dirty="0"/>
              <a:t>Quels invariants ? </a:t>
            </a:r>
            <a:r>
              <a:rPr lang="fr-FR" dirty="0"/>
              <a:t>	</a:t>
            </a:r>
          </a:p>
          <a:p>
            <a:pPr marL="0" indent="0">
              <a:buNone/>
            </a:pPr>
            <a:r>
              <a:rPr lang="fr-FR" dirty="0"/>
              <a:t>- sur le fond  (contenu) </a:t>
            </a:r>
            <a:endParaRPr lang="fr-US" dirty="0"/>
          </a:p>
          <a:p>
            <a:pPr marL="0" indent="0">
              <a:buNone/>
            </a:pPr>
            <a:r>
              <a:rPr lang="fr-FR" dirty="0"/>
              <a:t>- sur la forme (présentation, formulation)</a:t>
            </a:r>
            <a:endParaRPr lang="fr-US" dirty="0"/>
          </a:p>
          <a:p>
            <a:pPr marL="0" indent="0">
              <a:buNone/>
            </a:pPr>
            <a:endParaRPr lang="fr-FR" dirty="0"/>
          </a:p>
          <a:p>
            <a:pPr marL="0" indent="0">
              <a:buNone/>
            </a:pPr>
            <a:r>
              <a:rPr lang="fr-FR" b="1" dirty="0"/>
              <a:t>Quelle(s) variante(s) ? </a:t>
            </a:r>
            <a:endParaRPr lang="fr-US" b="1" dirty="0"/>
          </a:p>
        </p:txBody>
      </p:sp>
    </p:spTree>
    <p:extLst>
      <p:ext uri="{BB962C8B-B14F-4D97-AF65-F5344CB8AC3E}">
        <p14:creationId xmlns:p14="http://schemas.microsoft.com/office/powerpoint/2010/main" val="105055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5B8A2A5-4449-ABA2-598C-A20338547F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5859614" y="12668"/>
            <a:ext cx="6332386" cy="6898341"/>
          </a:xfrm>
          <a:prstGeom prst="rect">
            <a:avLst/>
          </a:prstGeom>
        </p:spPr>
      </p:pic>
      <p:sp>
        <p:nvSpPr>
          <p:cNvPr id="3" name="ZoneTexte 2">
            <a:extLst>
              <a:ext uri="{FF2B5EF4-FFF2-40B4-BE49-F238E27FC236}">
                <a16:creationId xmlns:a16="http://schemas.microsoft.com/office/drawing/2014/main" id="{9342FE6D-53F9-CF4F-FCD0-75B91CBD5662}"/>
              </a:ext>
            </a:extLst>
          </p:cNvPr>
          <p:cNvSpPr txBox="1"/>
          <p:nvPr/>
        </p:nvSpPr>
        <p:spPr>
          <a:xfrm>
            <a:off x="265043" y="5768114"/>
            <a:ext cx="5594571" cy="1077218"/>
          </a:xfrm>
          <a:prstGeom prst="rect">
            <a:avLst/>
          </a:prstGeom>
          <a:noFill/>
        </p:spPr>
        <p:txBody>
          <a:bodyPr wrap="square" rtlCol="0">
            <a:spAutoFit/>
          </a:bodyPr>
          <a:lstStyle/>
          <a:p>
            <a:pPr algn="just"/>
            <a:r>
              <a:rPr lang="fr-US" sz="1600" b="1" dirty="0">
                <a:effectLst/>
                <a:latin typeface="Times New Roman" panose="02020603050405020304" pitchFamily="18" charset="0"/>
                <a:ea typeface="Times New Roman" panose="02020603050405020304" pitchFamily="18" charset="0"/>
                <a:cs typeface="Times New Roman" panose="02020603050405020304" pitchFamily="18" charset="0"/>
              </a:rPr>
              <a:t>Document :</a:t>
            </a:r>
            <a:r>
              <a:rPr lang="fr-US" sz="1600" dirty="0">
                <a:effectLst/>
                <a:latin typeface="Times New Roman" panose="02020603050405020304" pitchFamily="18" charset="0"/>
                <a:ea typeface="Times New Roman" panose="02020603050405020304" pitchFamily="18" charset="0"/>
                <a:cs typeface="Times New Roman" panose="02020603050405020304" pitchFamily="18" charset="0"/>
              </a:rPr>
              <a:t> François Bouchot, </a:t>
            </a:r>
            <a:r>
              <a:rPr lang="fr-US" sz="1600" i="1" u="sng" dirty="0">
                <a:effectLst/>
                <a:latin typeface="Times New Roman" panose="02020603050405020304" pitchFamily="18" charset="0"/>
                <a:ea typeface="Times New Roman" panose="02020603050405020304" pitchFamily="18" charset="0"/>
                <a:cs typeface="Times New Roman" panose="02020603050405020304" pitchFamily="18" charset="0"/>
              </a:rPr>
              <a:t>Le général Bonaparte au Conseil des Cinq-Cents, à Saint-Cloud. 10 novembre 1799</a:t>
            </a:r>
            <a:r>
              <a:rPr lang="fr-US" sz="1600"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US" sz="1600" dirty="0">
                <a:effectLst/>
                <a:latin typeface="Times New Roman" panose="02020603050405020304" pitchFamily="18" charset="0"/>
                <a:ea typeface="Times New Roman" panose="02020603050405020304" pitchFamily="18" charset="0"/>
                <a:cs typeface="Times New Roman" panose="02020603050405020304" pitchFamily="18" charset="0"/>
              </a:rPr>
              <a:t> tableau sur toile de 4,2m sur 4m, réalisé en 1838, Musée National du Château de Versailles.</a:t>
            </a:r>
            <a:endParaRPr lang="fr-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6B447C39-B265-B42F-1C1F-F75216087756}"/>
              </a:ext>
            </a:extLst>
          </p:cNvPr>
          <p:cNvSpPr txBox="1"/>
          <p:nvPr/>
        </p:nvSpPr>
        <p:spPr>
          <a:xfrm>
            <a:off x="0" y="0"/>
            <a:ext cx="5829303" cy="2339102"/>
          </a:xfrm>
          <a:prstGeom prst="rect">
            <a:avLst/>
          </a:prstGeom>
          <a:noFill/>
        </p:spPr>
        <p:txBody>
          <a:bodyPr wrap="square" rtlCol="0">
            <a:spAutoFit/>
          </a:bodyPr>
          <a:lstStyle/>
          <a:p>
            <a:r>
              <a:rPr lang="fr-FR" sz="1600" u="sng" dirty="0">
                <a:effectLst/>
                <a:latin typeface="Times New Roman" panose="02020603050405020304" pitchFamily="18" charset="0"/>
                <a:ea typeface="MS Mincho" panose="02020609040205080304" pitchFamily="49" charset="-128"/>
                <a:cs typeface="Times New Roman" panose="02020603050405020304" pitchFamily="18" charset="0"/>
              </a:rPr>
              <a:t>Rappel du contexte du coup d’Etat de Napoléon Bonaparte.</a:t>
            </a:r>
            <a:endParaRPr lang="fr-US" sz="16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fr-FR" sz="1600" dirty="0">
                <a:effectLst/>
                <a:latin typeface="Times New Roman" panose="02020603050405020304" pitchFamily="18" charset="0"/>
                <a:ea typeface="MS Mincho" panose="02020609040205080304" pitchFamily="49" charset="-128"/>
                <a:cs typeface="Times New Roman" panose="02020603050405020304" pitchFamily="18" charset="0"/>
              </a:rPr>
              <a:t>Le 10 novembre 1799, le général Napoléon Bonaparte âgé de 30 ans s’est rendu célèbre par ses victoires militaires. Avec des soldats qui lui sont fidèles, il pénètre dans la salle du Conseil des Cinq-Cents, assemblée composée de députés élus par les Français. Il annonce aux députés qu’il prend le pouvoir et qu’ils peuvent rentrer chez eux. Les députés crient « </a:t>
            </a:r>
            <a:r>
              <a:rPr lang="fr-FR" sz="1600" i="1" dirty="0">
                <a:effectLst/>
                <a:latin typeface="Times New Roman" panose="02020603050405020304" pitchFamily="18" charset="0"/>
                <a:ea typeface="MS Mincho" panose="02020609040205080304" pitchFamily="49" charset="-128"/>
                <a:cs typeface="Times New Roman" panose="02020603050405020304" pitchFamily="18" charset="0"/>
              </a:rPr>
              <a:t>A bas le dictateur ! A bas le tyran ! Hors la loi !</a:t>
            </a:r>
            <a:r>
              <a:rPr lang="fr-FR" sz="1600" dirty="0">
                <a:effectLst/>
                <a:latin typeface="Times New Roman" panose="02020603050405020304" pitchFamily="18" charset="0"/>
                <a:ea typeface="MS Mincho" panose="02020609040205080304" pitchFamily="49" charset="-128"/>
                <a:cs typeface="Times New Roman" panose="02020603050405020304" pitchFamily="18" charset="0"/>
              </a:rPr>
              <a:t> », mais ils doivent s’enfuir.</a:t>
            </a:r>
            <a:endParaRPr lang="fr-US" sz="16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fr-US" dirty="0"/>
          </a:p>
        </p:txBody>
      </p:sp>
      <p:pic>
        <p:nvPicPr>
          <p:cNvPr id="6" name="Image 5">
            <a:extLst>
              <a:ext uri="{FF2B5EF4-FFF2-40B4-BE49-F238E27FC236}">
                <a16:creationId xmlns:a16="http://schemas.microsoft.com/office/drawing/2014/main" id="{D8E5A12E-D0AE-37E8-AA6E-00D4370CB78C}"/>
              </a:ext>
            </a:extLst>
          </p:cNvPr>
          <p:cNvPicPr>
            <a:picLocks noChangeAspect="1"/>
          </p:cNvPicPr>
          <p:nvPr/>
        </p:nvPicPr>
        <p:blipFill>
          <a:blip r:embed="rId5"/>
          <a:stretch>
            <a:fillRect/>
          </a:stretch>
        </p:blipFill>
        <p:spPr>
          <a:xfrm>
            <a:off x="305876" y="2152955"/>
            <a:ext cx="4201738" cy="3549482"/>
          </a:xfrm>
          <a:prstGeom prst="rect">
            <a:avLst/>
          </a:prstGeom>
        </p:spPr>
      </p:pic>
      <p:sp>
        <p:nvSpPr>
          <p:cNvPr id="7" name="ZoneTexte 6">
            <a:extLst>
              <a:ext uri="{FF2B5EF4-FFF2-40B4-BE49-F238E27FC236}">
                <a16:creationId xmlns:a16="http://schemas.microsoft.com/office/drawing/2014/main" id="{B0822B8A-C8C7-56A7-E00F-13938F20627E}"/>
              </a:ext>
            </a:extLst>
          </p:cNvPr>
          <p:cNvSpPr txBox="1"/>
          <p:nvPr/>
        </p:nvSpPr>
        <p:spPr>
          <a:xfrm>
            <a:off x="4507614" y="5065849"/>
            <a:ext cx="652743" cy="369332"/>
          </a:xfrm>
          <a:prstGeom prst="rect">
            <a:avLst/>
          </a:prstGeom>
          <a:noFill/>
        </p:spPr>
        <p:txBody>
          <a:bodyPr wrap="none" rtlCol="0">
            <a:spAutoFit/>
          </a:bodyPr>
          <a:lstStyle/>
          <a:p>
            <a:r>
              <a:rPr lang="fr-US" dirty="0"/>
              <a:t>1802</a:t>
            </a:r>
          </a:p>
        </p:txBody>
      </p:sp>
    </p:spTree>
    <p:extLst>
      <p:ext uri="{BB962C8B-B14F-4D97-AF65-F5344CB8AC3E}">
        <p14:creationId xmlns:p14="http://schemas.microsoft.com/office/powerpoint/2010/main" val="225068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D1D6C40-3AED-0645-A835-05C14F5404EF}"/>
              </a:ext>
            </a:extLst>
          </p:cNvPr>
          <p:cNvGraphicFramePr>
            <a:graphicFrameLocks noGrp="1"/>
          </p:cNvGraphicFramePr>
          <p:nvPr>
            <p:extLst>
              <p:ext uri="{D42A27DB-BD31-4B8C-83A1-F6EECF244321}">
                <p14:modId xmlns:p14="http://schemas.microsoft.com/office/powerpoint/2010/main" val="1023328801"/>
              </p:ext>
            </p:extLst>
          </p:nvPr>
        </p:nvGraphicFramePr>
        <p:xfrm>
          <a:off x="689114" y="130145"/>
          <a:ext cx="10999304" cy="6597710"/>
        </p:xfrm>
        <a:graphic>
          <a:graphicData uri="http://schemas.openxmlformats.org/drawingml/2006/table">
            <a:tbl>
              <a:tblPr firstRow="1" firstCol="1" bandRow="1">
                <a:tableStyleId>{5C22544A-7EE6-4342-B048-85BDC9FD1C3A}</a:tableStyleId>
              </a:tblPr>
              <a:tblGrid>
                <a:gridCol w="2888048">
                  <a:extLst>
                    <a:ext uri="{9D8B030D-6E8A-4147-A177-3AD203B41FA5}">
                      <a16:colId xmlns:a16="http://schemas.microsoft.com/office/drawing/2014/main" val="796376324"/>
                    </a:ext>
                  </a:extLst>
                </a:gridCol>
                <a:gridCol w="8111256">
                  <a:extLst>
                    <a:ext uri="{9D8B030D-6E8A-4147-A177-3AD203B41FA5}">
                      <a16:colId xmlns:a16="http://schemas.microsoft.com/office/drawing/2014/main" val="3885332076"/>
                    </a:ext>
                  </a:extLst>
                </a:gridCol>
              </a:tblGrid>
              <a:tr h="71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50" dirty="0">
                          <a:effectLst/>
                        </a:rPr>
                        <a:t>DOC 1</a:t>
                      </a:r>
                      <a:endParaRPr lang="fr-US" sz="2000" kern="150" dirty="0">
                        <a:effectLst/>
                        <a:latin typeface="Liberation Serif"/>
                        <a:ea typeface="NSimSun" panose="020B0400000000000000" pitchFamily="34" charset="-122"/>
                        <a:cs typeface="Lucida Sans" panose="020B0602030504020204" pitchFamily="34" charset="77"/>
                      </a:endParaRPr>
                    </a:p>
                    <a:p>
                      <a:r>
                        <a:rPr lang="fr-FR" sz="2000" kern="150" dirty="0">
                          <a:effectLst/>
                        </a:rPr>
                        <a:t>Magellan Hatier Cycle 3</a:t>
                      </a:r>
                      <a:endParaRPr lang="fr-US" sz="2000" kern="150" dirty="0">
                        <a:effectLst/>
                      </a:endParaRPr>
                    </a:p>
                    <a:p>
                      <a:r>
                        <a:rPr lang="fr-FR" sz="2000" kern="150" dirty="0">
                          <a:effectLst/>
                        </a:rPr>
                        <a:t>2006</a:t>
                      </a:r>
                      <a:endParaRPr lang="fr-US" sz="2000" kern="150" dirty="0">
                        <a:effectLst/>
                      </a:endParaRPr>
                    </a:p>
                  </a:txBody>
                  <a:tcPr marL="19691" marR="19691" marT="19691" marB="19691"/>
                </a:tc>
                <a:tc>
                  <a:txBody>
                    <a:bodyPr/>
                    <a:lstStyle/>
                    <a:p>
                      <a:r>
                        <a:rPr lang="fr-FR" sz="2000" b="0" kern="150" dirty="0">
                          <a:solidFill>
                            <a:schemeClr val="tx1"/>
                          </a:solidFill>
                          <a:effectLst/>
                        </a:rPr>
                        <a:t>Décris la scène : le lieu, les personnes, l’atmosphère…</a:t>
                      </a:r>
                    </a:p>
                    <a:p>
                      <a:r>
                        <a:rPr lang="fr-FR" sz="2000" b="0" kern="150" dirty="0">
                          <a:solidFill>
                            <a:schemeClr val="tx1"/>
                          </a:solidFill>
                          <a:effectLst/>
                          <a:latin typeface="Liberation Serif"/>
                          <a:ea typeface="NSimSun" panose="020B0400000000000000" pitchFamily="34" charset="-122"/>
                          <a:cs typeface="Lucida Sans" panose="020B0602030504020204" pitchFamily="34" charset="77"/>
                        </a:rPr>
                        <a:t>Où se trouve Bonaparte ?</a:t>
                      </a:r>
                    </a:p>
                    <a:p>
                      <a:r>
                        <a:rPr lang="fr-FR" sz="2000" b="0" kern="150" dirty="0">
                          <a:solidFill>
                            <a:schemeClr val="tx1"/>
                          </a:solidFill>
                          <a:effectLst/>
                          <a:latin typeface="Liberation Serif"/>
                          <a:ea typeface="NSimSun" panose="020B0400000000000000" pitchFamily="34" charset="-122"/>
                          <a:cs typeface="Lucida Sans" panose="020B0602030504020204" pitchFamily="34" charset="77"/>
                        </a:rPr>
                        <a:t>A ton avis, pourquoi Napoléon Bonaparte a-t-il obtenu le soutien d’une grande partie de la population ?</a:t>
                      </a:r>
                    </a:p>
                    <a:p>
                      <a:r>
                        <a:rPr lang="fr-FR" sz="2000" b="0" kern="150" dirty="0">
                          <a:solidFill>
                            <a:schemeClr val="tx1"/>
                          </a:solidFill>
                          <a:effectLst/>
                          <a:latin typeface="Liberation Serif"/>
                          <a:ea typeface="NSimSun" panose="020B0400000000000000" pitchFamily="34" charset="-122"/>
                          <a:cs typeface="Lucida Sans" panose="020B0602030504020204" pitchFamily="34" charset="77"/>
                        </a:rPr>
                        <a:t>Ce tableau date-t-il des événements qu’il représente ? Peut-on considérer qu’il s’agit d’une source historique ?</a:t>
                      </a:r>
                      <a:endParaRPr lang="fr-US" sz="2000" b="0" kern="150" dirty="0">
                        <a:solidFill>
                          <a:schemeClr val="tx1"/>
                        </a:solidFill>
                        <a:effectLst/>
                        <a:latin typeface="Liberation Serif"/>
                        <a:ea typeface="NSimSun" panose="020B0400000000000000" pitchFamily="34" charset="-122"/>
                        <a:cs typeface="Lucida Sans" panose="020B0602030504020204" pitchFamily="34" charset="77"/>
                      </a:endParaRPr>
                    </a:p>
                  </a:txBody>
                  <a:tcPr marL="19691" marR="19691" marT="19691" marB="19691">
                    <a:solidFill>
                      <a:schemeClr val="accent1">
                        <a:lumMod val="20000"/>
                        <a:lumOff val="80000"/>
                      </a:schemeClr>
                    </a:solidFill>
                  </a:tcPr>
                </a:tc>
                <a:extLst>
                  <a:ext uri="{0D108BD9-81ED-4DB2-BD59-A6C34878D82A}">
                    <a16:rowId xmlns:a16="http://schemas.microsoft.com/office/drawing/2014/main" val="956676972"/>
                  </a:ext>
                </a:extLst>
              </a:tr>
              <a:tr h="712391">
                <a:tc>
                  <a:txBody>
                    <a:bodyPr/>
                    <a:lstStyle/>
                    <a:p>
                      <a:r>
                        <a:rPr lang="fr-US" sz="2000" kern="150" dirty="0">
                          <a:effectLst/>
                          <a:latin typeface="Liberation Serif"/>
                          <a:ea typeface="NSimSun" panose="020B0400000000000000" pitchFamily="34" charset="-122"/>
                          <a:cs typeface="Lucida Sans" panose="020B0602030504020204" pitchFamily="34" charset="77"/>
                        </a:rPr>
                        <a:t>DOC 2</a:t>
                      </a:r>
                    </a:p>
                    <a:p>
                      <a:r>
                        <a:rPr lang="fr-US" sz="2000" kern="150" dirty="0">
                          <a:effectLst/>
                          <a:latin typeface="Liberation Serif"/>
                          <a:ea typeface="NSimSun" panose="020B0400000000000000" pitchFamily="34" charset="-122"/>
                          <a:cs typeface="Lucida Sans" panose="020B0602030504020204" pitchFamily="34" charset="77"/>
                        </a:rPr>
                        <a:t>Magellan Hatier CM1</a:t>
                      </a:r>
                    </a:p>
                    <a:p>
                      <a:r>
                        <a:rPr lang="fr-US" sz="2000" kern="150" dirty="0">
                          <a:effectLst/>
                          <a:latin typeface="Liberation Serif"/>
                          <a:ea typeface="NSimSun" panose="020B0400000000000000" pitchFamily="34" charset="-122"/>
                          <a:cs typeface="Lucida Sans" panose="020B0602030504020204" pitchFamily="34" charset="77"/>
                        </a:rPr>
                        <a:t>2003</a:t>
                      </a:r>
                    </a:p>
                  </a:txBody>
                  <a:tcPr marL="19691" marR="19691" marT="19691" marB="19691"/>
                </a:tc>
                <a:tc>
                  <a:txBody>
                    <a:bodyPr/>
                    <a:lstStyle/>
                    <a:p>
                      <a:r>
                        <a:rPr lang="fr-FR" sz="2000" kern="150" dirty="0">
                          <a:effectLst/>
                        </a:rPr>
                        <a:t>En quelle année le calendrier révolutionnaire commençait-il ? (18 Brumaire an VII = 9 novembre 1799)</a:t>
                      </a:r>
                    </a:p>
                    <a:p>
                      <a:r>
                        <a:rPr lang="fr-FR" sz="2000" kern="150" dirty="0">
                          <a:effectLst/>
                          <a:latin typeface="Liberation Serif"/>
                          <a:ea typeface="NSimSun" panose="020B0400000000000000" pitchFamily="34" charset="-122"/>
                          <a:cs typeface="Lucida Sans" panose="020B0602030504020204" pitchFamily="34" charset="77"/>
                        </a:rPr>
                        <a:t>Qu’est-ce qu’un coup d’Etat ?</a:t>
                      </a:r>
                    </a:p>
                    <a:p>
                      <a:r>
                        <a:rPr lang="fr-FR" sz="2000" kern="150" dirty="0">
                          <a:effectLst/>
                          <a:latin typeface="Liberation Serif"/>
                          <a:ea typeface="NSimSun" panose="020B0400000000000000" pitchFamily="34" charset="-122"/>
                          <a:cs typeface="Lucida Sans" panose="020B0602030504020204" pitchFamily="34" charset="77"/>
                        </a:rPr>
                        <a:t>Décris la scène : le lieu, les personnes, leur attitude, l’atmosphère de la scène…</a:t>
                      </a:r>
                    </a:p>
                    <a:p>
                      <a:r>
                        <a:rPr lang="fr-FR" sz="2000" kern="150" dirty="0">
                          <a:effectLst/>
                          <a:latin typeface="Liberation Serif"/>
                          <a:ea typeface="NSimSun" panose="020B0400000000000000" pitchFamily="34" charset="-122"/>
                          <a:cs typeface="Lucida Sans" panose="020B0602030504020204" pitchFamily="34" charset="77"/>
                        </a:rPr>
                        <a:t>A ton avis, où se trouve Bonaparte ?</a:t>
                      </a:r>
                      <a:endParaRPr lang="fr-US" sz="20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2059660922"/>
                  </a:ext>
                </a:extLst>
              </a:tr>
              <a:tr h="549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50" dirty="0">
                          <a:effectLst/>
                        </a:rPr>
                        <a:t>DOC 3</a:t>
                      </a:r>
                      <a:endParaRPr lang="fr-US" sz="2000" kern="150" dirty="0">
                        <a:effectLst/>
                        <a:latin typeface="Liberation Serif"/>
                        <a:ea typeface="NSimSun" panose="020B0400000000000000" pitchFamily="34" charset="-122"/>
                        <a:cs typeface="Lucida Sans" panose="020B0602030504020204" pitchFamily="34" charset="77"/>
                      </a:endParaRPr>
                    </a:p>
                    <a:p>
                      <a:r>
                        <a:rPr lang="fr-FR" sz="2000" kern="150" dirty="0">
                          <a:effectLst/>
                        </a:rPr>
                        <a:t>Magellan Hatier CM1</a:t>
                      </a:r>
                    </a:p>
                    <a:p>
                      <a:r>
                        <a:rPr lang="fr-FR" sz="2000" kern="150" dirty="0">
                          <a:effectLst/>
                        </a:rPr>
                        <a:t>2017</a:t>
                      </a:r>
                      <a:endParaRPr lang="fr-US" sz="2000" kern="150" dirty="0">
                        <a:effectLst/>
                      </a:endParaRPr>
                    </a:p>
                  </a:txBody>
                  <a:tcPr marL="19691" marR="19691" marT="19691" marB="19691"/>
                </a:tc>
                <a:tc>
                  <a:txBody>
                    <a:bodyPr/>
                    <a:lstStyle/>
                    <a:p>
                      <a:r>
                        <a:rPr lang="fr-FR" sz="2000" kern="150" dirty="0">
                          <a:effectLst/>
                          <a:latin typeface="Liberation Serif"/>
                          <a:ea typeface="NSimSun" panose="020B0400000000000000" pitchFamily="34" charset="-122"/>
                          <a:cs typeface="Lucida Sans" panose="020B0602030504020204" pitchFamily="34" charset="77"/>
                        </a:rPr>
                        <a:t>Décris cette scène. Qualifie l’atmosphère.</a:t>
                      </a:r>
                    </a:p>
                    <a:p>
                      <a:r>
                        <a:rPr lang="fr-FR" sz="2000" kern="150" dirty="0">
                          <a:effectLst/>
                          <a:latin typeface="Liberation Serif"/>
                          <a:ea typeface="NSimSun" panose="020B0400000000000000" pitchFamily="34" charset="-122"/>
                          <a:cs typeface="Lucida Sans" panose="020B0602030504020204" pitchFamily="34" charset="77"/>
                        </a:rPr>
                        <a:t>Repère Bonaparte au milieu.</a:t>
                      </a:r>
                    </a:p>
                    <a:p>
                      <a:r>
                        <a:rPr lang="fr-FR" sz="2000" kern="150" dirty="0">
                          <a:effectLst/>
                          <a:latin typeface="Liberation Serif"/>
                          <a:ea typeface="NSimSun" panose="020B0400000000000000" pitchFamily="34" charset="-122"/>
                          <a:cs typeface="Lucida Sans" panose="020B0602030504020204" pitchFamily="34" charset="77"/>
                        </a:rPr>
                        <a:t>Organiser un coup d’Etat était-il conforme aux idées de la Révolution ?</a:t>
                      </a:r>
                    </a:p>
                    <a:p>
                      <a:r>
                        <a:rPr lang="fr-FR" sz="2000" kern="150" dirty="0">
                          <a:effectLst/>
                          <a:latin typeface="Liberation Serif"/>
                          <a:ea typeface="NSimSun" panose="020B0400000000000000" pitchFamily="34" charset="-122"/>
                          <a:cs typeface="Lucida Sans" panose="020B0602030504020204" pitchFamily="34" charset="77"/>
                        </a:rPr>
                        <a:t>Après la Terreur, comment à ton avis les Français ont-ils réagi ?</a:t>
                      </a:r>
                      <a:endParaRPr lang="fr-US" sz="20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2458031638"/>
                  </a:ext>
                </a:extLst>
              </a:tr>
              <a:tr h="572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50" dirty="0">
                          <a:effectLst/>
                        </a:rPr>
                        <a:t>DOC 4</a:t>
                      </a:r>
                      <a:endParaRPr lang="fr-US" sz="2000" kern="150" dirty="0">
                        <a:effectLst/>
                        <a:latin typeface="Liberation Serif"/>
                        <a:ea typeface="NSimSun" panose="020B0400000000000000" pitchFamily="34" charset="-122"/>
                        <a:cs typeface="Lucida Sans" panose="020B0602030504020204" pitchFamily="34" charset="77"/>
                      </a:endParaRPr>
                    </a:p>
                    <a:p>
                      <a:r>
                        <a:rPr lang="fr-FR" sz="2000" kern="150" dirty="0" err="1">
                          <a:effectLst/>
                        </a:rPr>
                        <a:t>Odysseo</a:t>
                      </a:r>
                      <a:r>
                        <a:rPr lang="fr-FR" sz="2000" kern="150" dirty="0">
                          <a:effectLst/>
                        </a:rPr>
                        <a:t> Magnard 2017</a:t>
                      </a:r>
                      <a:endParaRPr lang="fr-US" sz="2000" kern="150" dirty="0">
                        <a:effectLst/>
                      </a:endParaRPr>
                    </a:p>
                  </a:txBody>
                  <a:tcPr marL="19691" marR="19691" marT="19691" marB="19691"/>
                </a:tc>
                <a:tc>
                  <a:txBody>
                    <a:bodyPr/>
                    <a:lstStyle/>
                    <a:p>
                      <a:r>
                        <a:rPr lang="fr-FR" sz="2000" kern="150" dirty="0">
                          <a:effectLst/>
                        </a:rPr>
                        <a:t>Qui est le personnage représenté sur le document ? Relève le titre qu’il porte et note l’année correspondante.</a:t>
                      </a:r>
                    </a:p>
                    <a:p>
                      <a:r>
                        <a:rPr lang="fr-FR" sz="2000" kern="150" dirty="0">
                          <a:effectLst/>
                        </a:rPr>
                        <a:t>Que fait-il en 1799 ? Décris la scène.</a:t>
                      </a:r>
                      <a:endParaRPr lang="fr-US" sz="2000" kern="150" dirty="0">
                        <a:effectLst/>
                      </a:endParaRPr>
                    </a:p>
                  </a:txBody>
                  <a:tcPr marL="19691" marR="19691" marT="19691" marB="19691"/>
                </a:tc>
                <a:extLst>
                  <a:ext uri="{0D108BD9-81ED-4DB2-BD59-A6C34878D82A}">
                    <a16:rowId xmlns:a16="http://schemas.microsoft.com/office/drawing/2014/main" val="1377530011"/>
                  </a:ext>
                </a:extLst>
              </a:tr>
              <a:tr h="71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50" dirty="0">
                          <a:effectLst/>
                        </a:rPr>
                        <a:t>DOC 5</a:t>
                      </a:r>
                      <a:endParaRPr lang="fr-US" sz="2000" kern="150" dirty="0">
                        <a:effectLst/>
                        <a:latin typeface="Liberation Serif"/>
                        <a:ea typeface="NSimSun" panose="020B0400000000000000" pitchFamily="34" charset="-122"/>
                        <a:cs typeface="Lucida Sans" panose="020B0602030504020204" pitchFamily="34" charset="77"/>
                      </a:endParaRPr>
                    </a:p>
                    <a:p>
                      <a:r>
                        <a:rPr lang="fr-FR" sz="2000" kern="150" dirty="0">
                          <a:effectLst/>
                        </a:rPr>
                        <a:t>Hachette  CM1</a:t>
                      </a:r>
                    </a:p>
                    <a:p>
                      <a:r>
                        <a:rPr lang="fr-FR" sz="2000" kern="150" dirty="0">
                          <a:effectLst/>
                        </a:rPr>
                        <a:t>2010</a:t>
                      </a:r>
                      <a:endParaRPr lang="fr-US" sz="2000" kern="150" dirty="0">
                        <a:effectLst/>
                      </a:endParaRPr>
                    </a:p>
                  </a:txBody>
                  <a:tcPr marL="19691" marR="19691" marT="19691" marB="19691"/>
                </a:tc>
                <a:tc>
                  <a:txBody>
                    <a:bodyPr/>
                    <a:lstStyle/>
                    <a:p>
                      <a:r>
                        <a:rPr lang="fr-FR" sz="2000" kern="150" dirty="0">
                          <a:effectLst/>
                        </a:rPr>
                        <a:t>Le coup d’Etat se passe-t-il facilement ?</a:t>
                      </a:r>
                    </a:p>
                    <a:p>
                      <a:r>
                        <a:rPr lang="fr-FR" sz="2000" kern="150" dirty="0">
                          <a:effectLst/>
                          <a:latin typeface="Liberation Serif"/>
                          <a:ea typeface="NSimSun" panose="020B0400000000000000" pitchFamily="34" charset="-122"/>
                          <a:cs typeface="Lucida Sans" panose="020B0602030504020204" pitchFamily="34" charset="77"/>
                        </a:rPr>
                        <a:t>A quoi le vois-tu ?</a:t>
                      </a:r>
                      <a:endParaRPr lang="fr-US" sz="20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1403661772"/>
                  </a:ext>
                </a:extLst>
              </a:tr>
            </a:tbl>
          </a:graphicData>
        </a:graphic>
      </p:graphicFrame>
    </p:spTree>
    <p:extLst>
      <p:ext uri="{BB962C8B-B14F-4D97-AF65-F5344CB8AC3E}">
        <p14:creationId xmlns:p14="http://schemas.microsoft.com/office/powerpoint/2010/main" val="3504849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0FBA9B-C12D-E54D-8635-4D42C5B8C8CD}"/>
              </a:ext>
            </a:extLst>
          </p:cNvPr>
          <p:cNvPicPr>
            <a:picLocks noChangeAspect="1"/>
          </p:cNvPicPr>
          <p:nvPr/>
        </p:nvPicPr>
        <p:blipFill>
          <a:blip r:embed="rId2"/>
          <a:stretch>
            <a:fillRect/>
          </a:stretch>
        </p:blipFill>
        <p:spPr>
          <a:xfrm>
            <a:off x="0" y="-25400"/>
            <a:ext cx="5548398" cy="4318000"/>
          </a:xfrm>
          <a:prstGeom prst="rect">
            <a:avLst/>
          </a:prstGeom>
        </p:spPr>
      </p:pic>
      <p:pic>
        <p:nvPicPr>
          <p:cNvPr id="7" name="Image 6">
            <a:extLst>
              <a:ext uri="{FF2B5EF4-FFF2-40B4-BE49-F238E27FC236}">
                <a16:creationId xmlns:a16="http://schemas.microsoft.com/office/drawing/2014/main" id="{6CC0A6CE-D6FE-244E-BEF6-173FBEDB2793}"/>
              </a:ext>
            </a:extLst>
          </p:cNvPr>
          <p:cNvPicPr>
            <a:picLocks noChangeAspect="1"/>
          </p:cNvPicPr>
          <p:nvPr/>
        </p:nvPicPr>
        <p:blipFill>
          <a:blip r:embed="rId3"/>
          <a:stretch>
            <a:fillRect/>
          </a:stretch>
        </p:blipFill>
        <p:spPr>
          <a:xfrm>
            <a:off x="8051800" y="0"/>
            <a:ext cx="4087454" cy="5834229"/>
          </a:xfrm>
          <a:prstGeom prst="rect">
            <a:avLst/>
          </a:prstGeom>
        </p:spPr>
      </p:pic>
      <p:pic>
        <p:nvPicPr>
          <p:cNvPr id="8" name="Image 7">
            <a:extLst>
              <a:ext uri="{FF2B5EF4-FFF2-40B4-BE49-F238E27FC236}">
                <a16:creationId xmlns:a16="http://schemas.microsoft.com/office/drawing/2014/main" id="{BA1795E9-AD2E-5B49-89D2-BEAD7766032C}"/>
              </a:ext>
            </a:extLst>
          </p:cNvPr>
          <p:cNvPicPr>
            <a:picLocks noChangeAspect="1"/>
          </p:cNvPicPr>
          <p:nvPr/>
        </p:nvPicPr>
        <p:blipFill>
          <a:blip r:embed="rId4"/>
          <a:stretch>
            <a:fillRect/>
          </a:stretch>
        </p:blipFill>
        <p:spPr>
          <a:xfrm>
            <a:off x="4516797" y="2540000"/>
            <a:ext cx="3535003" cy="4318000"/>
          </a:xfrm>
          <a:prstGeom prst="rect">
            <a:avLst/>
          </a:prstGeom>
        </p:spPr>
      </p:pic>
    </p:spTree>
    <p:extLst>
      <p:ext uri="{BB962C8B-B14F-4D97-AF65-F5344CB8AC3E}">
        <p14:creationId xmlns:p14="http://schemas.microsoft.com/office/powerpoint/2010/main" val="388224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D1D6C40-3AED-0645-A835-05C14F5404EF}"/>
              </a:ext>
            </a:extLst>
          </p:cNvPr>
          <p:cNvGraphicFramePr>
            <a:graphicFrameLocks noGrp="1"/>
          </p:cNvGraphicFramePr>
          <p:nvPr>
            <p:extLst>
              <p:ext uri="{D42A27DB-BD31-4B8C-83A1-F6EECF244321}">
                <p14:modId xmlns:p14="http://schemas.microsoft.com/office/powerpoint/2010/main" val="3569845663"/>
              </p:ext>
            </p:extLst>
          </p:nvPr>
        </p:nvGraphicFramePr>
        <p:xfrm>
          <a:off x="269080" y="69275"/>
          <a:ext cx="11653839" cy="6670767"/>
        </p:xfrm>
        <a:graphic>
          <a:graphicData uri="http://schemas.openxmlformats.org/drawingml/2006/table">
            <a:tbl>
              <a:tblPr firstRow="1" firstCol="1" bandRow="1">
                <a:tableStyleId>{5C22544A-7EE6-4342-B048-85BDC9FD1C3A}</a:tableStyleId>
              </a:tblPr>
              <a:tblGrid>
                <a:gridCol w="3059908">
                  <a:extLst>
                    <a:ext uri="{9D8B030D-6E8A-4147-A177-3AD203B41FA5}">
                      <a16:colId xmlns:a16="http://schemas.microsoft.com/office/drawing/2014/main" val="796376324"/>
                    </a:ext>
                  </a:extLst>
                </a:gridCol>
                <a:gridCol w="8593931">
                  <a:extLst>
                    <a:ext uri="{9D8B030D-6E8A-4147-A177-3AD203B41FA5}">
                      <a16:colId xmlns:a16="http://schemas.microsoft.com/office/drawing/2014/main" val="3885332076"/>
                    </a:ext>
                  </a:extLst>
                </a:gridCol>
              </a:tblGrid>
              <a:tr h="928255">
                <a:tc>
                  <a:txBody>
                    <a:bodyPr/>
                    <a:lstStyle/>
                    <a:p>
                      <a:r>
                        <a:rPr lang="fr-FR" sz="1500" kern="150">
                          <a:effectLst/>
                        </a:rPr>
                        <a:t>Hatier Hachette</a:t>
                      </a:r>
                      <a:endParaRPr lang="fr-US" sz="1500" kern="150">
                        <a:effectLst/>
                      </a:endParaRPr>
                    </a:p>
                    <a:p>
                      <a:r>
                        <a:rPr lang="fr-FR" sz="1500" kern="150">
                          <a:effectLst/>
                        </a:rPr>
                        <a:t>2010</a:t>
                      </a:r>
                      <a:endParaRPr lang="fr-US" sz="1500" kern="150">
                        <a:effectLst/>
                      </a:endParaRPr>
                    </a:p>
                    <a:p>
                      <a:r>
                        <a:rPr lang="fr-FR" sz="1500" kern="150">
                          <a:effectLst/>
                        </a:rPr>
                        <a:t>DOC 2</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b="0" kern="150" dirty="0">
                          <a:solidFill>
                            <a:schemeClr val="tx1"/>
                          </a:solidFill>
                          <a:effectLst/>
                        </a:rPr>
                        <a:t>Décris la scène.</a:t>
                      </a:r>
                      <a:endParaRPr lang="fr-US" sz="1500" b="0" kern="150" dirty="0">
                        <a:solidFill>
                          <a:schemeClr val="tx1"/>
                        </a:solidFill>
                        <a:effectLst/>
                      </a:endParaRPr>
                    </a:p>
                    <a:p>
                      <a:r>
                        <a:rPr lang="fr-FR" sz="1500" b="0" kern="150" dirty="0">
                          <a:solidFill>
                            <a:schemeClr val="tx1"/>
                          </a:solidFill>
                          <a:effectLst/>
                        </a:rPr>
                        <a:t>Sur qui sont assis le clergé et la noblesse ?</a:t>
                      </a:r>
                      <a:endParaRPr lang="fr-US" sz="1500" b="0" kern="150" dirty="0">
                        <a:solidFill>
                          <a:schemeClr val="tx1"/>
                        </a:solidFill>
                        <a:effectLst/>
                      </a:endParaRPr>
                    </a:p>
                    <a:p>
                      <a:r>
                        <a:rPr lang="fr-FR" sz="1500" b="0" kern="150" dirty="0">
                          <a:solidFill>
                            <a:schemeClr val="tx1"/>
                          </a:solidFill>
                          <a:effectLst/>
                        </a:rPr>
                        <a:t>Que font les animaux ?</a:t>
                      </a:r>
                      <a:endParaRPr lang="fr-US" sz="1500" b="0" kern="150" dirty="0">
                        <a:solidFill>
                          <a:schemeClr val="tx1"/>
                        </a:solidFill>
                        <a:effectLst/>
                      </a:endParaRPr>
                    </a:p>
                    <a:p>
                      <a:r>
                        <a:rPr lang="fr-FR" sz="1500" b="0" kern="150" dirty="0">
                          <a:solidFill>
                            <a:schemeClr val="tx1"/>
                          </a:solidFill>
                          <a:effectLst/>
                        </a:rPr>
                        <a:t>Explique le sens de cette caricature.</a:t>
                      </a:r>
                      <a:endParaRPr lang="fr-US" sz="1500" b="0" kern="150" dirty="0">
                        <a:solidFill>
                          <a:schemeClr val="tx1"/>
                        </a:solidFill>
                        <a:effectLst/>
                        <a:latin typeface="Liberation Serif"/>
                        <a:ea typeface="NSimSun" panose="020B0400000000000000" pitchFamily="34" charset="-122"/>
                        <a:cs typeface="Lucida Sans" panose="020B0602030504020204" pitchFamily="34" charset="77"/>
                      </a:endParaRPr>
                    </a:p>
                  </a:txBody>
                  <a:tcPr marL="19691" marR="19691" marT="19691" marB="19691">
                    <a:solidFill>
                      <a:schemeClr val="accent1">
                        <a:lumMod val="20000"/>
                        <a:lumOff val="80000"/>
                      </a:schemeClr>
                    </a:solidFill>
                  </a:tcPr>
                </a:tc>
                <a:extLst>
                  <a:ext uri="{0D108BD9-81ED-4DB2-BD59-A6C34878D82A}">
                    <a16:rowId xmlns:a16="http://schemas.microsoft.com/office/drawing/2014/main" val="956676972"/>
                  </a:ext>
                </a:extLst>
              </a:tr>
              <a:tr h="1014020">
                <a:tc>
                  <a:txBody>
                    <a:bodyPr/>
                    <a:lstStyle/>
                    <a:p>
                      <a:r>
                        <a:rPr lang="fr-FR" sz="1500" kern="150">
                          <a:effectLst/>
                        </a:rPr>
                        <a:t>Magnard Odysséo</a:t>
                      </a:r>
                      <a:endParaRPr lang="fr-US" sz="1500" kern="150">
                        <a:effectLst/>
                      </a:endParaRPr>
                    </a:p>
                    <a:p>
                      <a:r>
                        <a:rPr lang="fr-FR" sz="1500" kern="150">
                          <a:effectLst/>
                        </a:rPr>
                        <a:t>2014</a:t>
                      </a:r>
                      <a:endParaRPr lang="fr-US" sz="1500" kern="150">
                        <a:effectLst/>
                      </a:endParaRPr>
                    </a:p>
                    <a:p>
                      <a:r>
                        <a:rPr lang="fr-FR" sz="1500" kern="150">
                          <a:effectLst/>
                        </a:rPr>
                        <a:t>DOC 10</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Observe le doc et décris les personnages.</a:t>
                      </a:r>
                      <a:endParaRPr lang="fr-US" sz="1500" kern="150" dirty="0">
                        <a:effectLst/>
                      </a:endParaRPr>
                    </a:p>
                    <a:p>
                      <a:r>
                        <a:rPr lang="fr-FR" sz="1500" kern="150" dirty="0">
                          <a:effectLst/>
                        </a:rPr>
                        <a:t>Dis à quel ordre chacun d’eux appartient.</a:t>
                      </a:r>
                      <a:endParaRPr lang="fr-US" sz="1500" kern="150" dirty="0">
                        <a:effectLst/>
                      </a:endParaRPr>
                    </a:p>
                    <a:p>
                      <a:r>
                        <a:rPr lang="fr-FR" sz="1500" kern="150" dirty="0">
                          <a:effectLst/>
                        </a:rPr>
                        <a:t>Relève les dates des docs 3 et 4.</a:t>
                      </a:r>
                      <a:endParaRPr lang="fr-US" sz="1500" kern="150" dirty="0">
                        <a:effectLst/>
                      </a:endParaRPr>
                    </a:p>
                    <a:p>
                      <a:r>
                        <a:rPr lang="fr-FR" sz="1500" kern="150" dirty="0">
                          <a:effectLst/>
                        </a:rPr>
                        <a:t>A ton avis, qu’ont voulu montrer les auteurs de ces deux gravures ?</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2059660922"/>
                  </a:ext>
                </a:extLst>
              </a:tr>
              <a:tr h="770982">
                <a:tc>
                  <a:txBody>
                    <a:bodyPr/>
                    <a:lstStyle/>
                    <a:p>
                      <a:r>
                        <a:rPr lang="fr-FR" sz="1500" kern="150" dirty="0">
                          <a:effectLst/>
                        </a:rPr>
                        <a:t>Hatier, Histoire 2000</a:t>
                      </a:r>
                      <a:endParaRPr lang="fr-US" sz="1500" kern="150" dirty="0">
                        <a:effectLst/>
                      </a:endParaRPr>
                    </a:p>
                    <a:p>
                      <a:r>
                        <a:rPr lang="fr-FR" sz="1500" kern="150" dirty="0">
                          <a:effectLst/>
                        </a:rPr>
                        <a:t>DOC 7</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A quel ordre chacune de ces femmes appartient-elle ? A quoi le vois-tu ?</a:t>
                      </a:r>
                      <a:endParaRPr lang="fr-US" sz="1500" kern="150" dirty="0">
                        <a:effectLst/>
                      </a:endParaRPr>
                    </a:p>
                    <a:p>
                      <a:r>
                        <a:rPr lang="fr-FR" sz="1500" kern="150" dirty="0">
                          <a:effectLst/>
                        </a:rPr>
                        <a:t>Pourquoi l’une d’elles porte-t-elle les deux autres sur son dos ?</a:t>
                      </a:r>
                      <a:endParaRPr lang="fr-US" sz="1500" kern="150" dirty="0">
                        <a:effectLst/>
                      </a:endParaRPr>
                    </a:p>
                    <a:p>
                      <a:r>
                        <a:rPr lang="fr-FR" sz="1500" kern="150" dirty="0">
                          <a:effectLst/>
                        </a:rPr>
                        <a:t>Quel message le dessinateur </a:t>
                      </a:r>
                      <a:r>
                        <a:rPr lang="fr-FR" sz="1500" kern="150" dirty="0" err="1">
                          <a:effectLst/>
                        </a:rPr>
                        <a:t>a-t-il</a:t>
                      </a:r>
                      <a:r>
                        <a:rPr lang="fr-FR" sz="1500" kern="150" dirty="0">
                          <a:effectLst/>
                        </a:rPr>
                        <a:t> voulu faire passer ?</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2458031638"/>
                  </a:ext>
                </a:extLst>
              </a:tr>
              <a:tr h="517034">
                <a:tc>
                  <a:txBody>
                    <a:bodyPr/>
                    <a:lstStyle/>
                    <a:p>
                      <a:r>
                        <a:rPr lang="fr-FR" sz="1500" kern="150" dirty="0">
                          <a:effectLst/>
                        </a:rPr>
                        <a:t>Magellan Hatier 2018</a:t>
                      </a:r>
                      <a:endParaRPr lang="fr-US" sz="1500" kern="150" dirty="0">
                        <a:effectLst/>
                      </a:endParaRPr>
                    </a:p>
                    <a:p>
                      <a:r>
                        <a:rPr lang="fr-FR" sz="1500" kern="150" dirty="0">
                          <a:effectLst/>
                        </a:rPr>
                        <a:t>DOC 3</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Sur cette caricature, retrouve le paysan, le prêtre, le noble.</a:t>
                      </a:r>
                      <a:endParaRPr lang="fr-US" sz="1500" kern="150" dirty="0">
                        <a:effectLst/>
                      </a:endParaRPr>
                    </a:p>
                    <a:p>
                      <a:r>
                        <a:rPr lang="fr-FR" sz="1500" kern="150" dirty="0">
                          <a:effectLst/>
                        </a:rPr>
                        <a:t>En quoi le fait que le clergé et les nobles ne payaient pas d’impôts « écrasait » les paysans ?</a:t>
                      </a:r>
                      <a:endParaRPr lang="fr-US" sz="1500" kern="150" dirty="0">
                        <a:effectLst/>
                      </a:endParaRPr>
                    </a:p>
                  </a:txBody>
                  <a:tcPr marL="19691" marR="19691" marT="19691" marB="19691"/>
                </a:tc>
                <a:extLst>
                  <a:ext uri="{0D108BD9-81ED-4DB2-BD59-A6C34878D82A}">
                    <a16:rowId xmlns:a16="http://schemas.microsoft.com/office/drawing/2014/main" val="1377530011"/>
                  </a:ext>
                </a:extLst>
              </a:tr>
              <a:tr h="770982">
                <a:tc>
                  <a:txBody>
                    <a:bodyPr/>
                    <a:lstStyle/>
                    <a:p>
                      <a:r>
                        <a:rPr lang="fr-FR" sz="1500" kern="150">
                          <a:effectLst/>
                        </a:rPr>
                        <a:t>Magellan Hatier 2006</a:t>
                      </a:r>
                      <a:endParaRPr lang="fr-US" sz="1500" kern="150">
                        <a:effectLst/>
                      </a:endParaRPr>
                    </a:p>
                    <a:p>
                      <a:r>
                        <a:rPr lang="fr-FR" sz="1500" kern="150">
                          <a:effectLst/>
                        </a:rPr>
                        <a:t>DOC 8</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Quel ordre chaque personnage représente-t-il ?</a:t>
                      </a:r>
                      <a:endParaRPr lang="fr-US" sz="1500" kern="150" dirty="0">
                        <a:effectLst/>
                      </a:endParaRPr>
                    </a:p>
                    <a:p>
                      <a:r>
                        <a:rPr lang="fr-FR" sz="1500" kern="150" dirty="0">
                          <a:effectLst/>
                        </a:rPr>
                        <a:t>Quels éléments de leur vêtement ou de leur équipement permettent de les reconnaître ?</a:t>
                      </a:r>
                      <a:endParaRPr lang="fr-US" sz="1500" kern="150" dirty="0">
                        <a:effectLst/>
                      </a:endParaRPr>
                    </a:p>
                    <a:p>
                      <a:r>
                        <a:rPr lang="fr-FR" sz="1500" kern="150" dirty="0">
                          <a:effectLst/>
                        </a:rPr>
                        <a:t>Pourquoi l’un des personnages porte-t-il les deux autres sur son dos ?</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1403661772"/>
                  </a:ext>
                </a:extLst>
              </a:tr>
              <a:tr h="770982">
                <a:tc>
                  <a:txBody>
                    <a:bodyPr/>
                    <a:lstStyle/>
                    <a:p>
                      <a:r>
                        <a:rPr lang="fr-FR" sz="1500" kern="150">
                          <a:effectLst/>
                        </a:rPr>
                        <a:t>Magellan Hatier 2010</a:t>
                      </a:r>
                      <a:endParaRPr lang="fr-US" sz="1500" kern="150">
                        <a:effectLst/>
                      </a:endParaRPr>
                    </a:p>
                    <a:p>
                      <a:r>
                        <a:rPr lang="fr-FR" sz="1500" kern="150">
                          <a:effectLst/>
                        </a:rPr>
                        <a:t>DOC 4</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a:effectLst/>
                        </a:rPr>
                        <a:t>Quel ordre chaque personnage représente-t-il ?</a:t>
                      </a:r>
                      <a:endParaRPr lang="fr-US" sz="1500" kern="150">
                        <a:effectLst/>
                      </a:endParaRPr>
                    </a:p>
                    <a:p>
                      <a:r>
                        <a:rPr lang="fr-FR" sz="1500" kern="150">
                          <a:effectLst/>
                        </a:rPr>
                        <a:t>Quels éléments de leur vêtement ou de leur équipement permettent de les reconnaître ?</a:t>
                      </a:r>
                      <a:endParaRPr lang="fr-US" sz="1500" kern="150">
                        <a:effectLst/>
                      </a:endParaRPr>
                    </a:p>
                    <a:p>
                      <a:r>
                        <a:rPr lang="fr-FR" sz="1500" kern="150">
                          <a:effectLst/>
                        </a:rPr>
                        <a:t>Qu’est-ce qu’une caricature ? Quel est le message de celle-ci ?</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2643582208"/>
                  </a:ext>
                </a:extLst>
              </a:tr>
              <a:tr h="329339">
                <a:tc>
                  <a:txBody>
                    <a:bodyPr/>
                    <a:lstStyle/>
                    <a:p>
                      <a:r>
                        <a:rPr lang="fr-FR" sz="1500" kern="150" dirty="0">
                          <a:effectLst/>
                        </a:rPr>
                        <a:t>Citadelle Hachette 2016</a:t>
                      </a:r>
                      <a:r>
                        <a:rPr lang="fr-US" sz="1500" kern="150" dirty="0">
                          <a:effectLst/>
                        </a:rPr>
                        <a:t>.   </a:t>
                      </a:r>
                      <a:r>
                        <a:rPr lang="fr-FR" sz="1500" kern="150" dirty="0">
                          <a:effectLst/>
                        </a:rPr>
                        <a:t>DOC 5</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Décris le personnage qui représente le tiers état dans le doc a.  puis dans le doc b.</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1989964963"/>
                  </a:ext>
                </a:extLst>
              </a:tr>
              <a:tr h="503583">
                <a:tc>
                  <a:txBody>
                    <a:bodyPr/>
                    <a:lstStyle/>
                    <a:p>
                      <a:r>
                        <a:rPr lang="fr-FR" sz="1500" kern="150">
                          <a:effectLst/>
                        </a:rPr>
                        <a:t>Odyssée Belin 2016</a:t>
                      </a:r>
                      <a:endParaRPr lang="fr-US" sz="1500" kern="150">
                        <a:effectLst/>
                      </a:endParaRPr>
                    </a:p>
                    <a:p>
                      <a:r>
                        <a:rPr lang="fr-FR" sz="1500" kern="150">
                          <a:effectLst/>
                        </a:rPr>
                        <a:t>DOC 1</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a:effectLst/>
                        </a:rPr>
                        <a:t>Que représente chacun des 3 personnages de la gravure principale ? A quoi les reconnait-on ?</a:t>
                      </a:r>
                      <a:endParaRPr lang="fr-US" sz="1500" kern="150">
                        <a:effectLst/>
                      </a:endParaRPr>
                    </a:p>
                    <a:p>
                      <a:r>
                        <a:rPr lang="fr-FR" sz="1500" kern="150">
                          <a:effectLst/>
                        </a:rPr>
                        <a:t>Quel message le caricaturiste a-t-il voulu transmettre ?</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1599023922"/>
                  </a:ext>
                </a:extLst>
              </a:tr>
              <a:tr h="529148">
                <a:tc>
                  <a:txBody>
                    <a:bodyPr/>
                    <a:lstStyle/>
                    <a:p>
                      <a:r>
                        <a:rPr lang="fr-FR" sz="1500" kern="150">
                          <a:effectLst/>
                        </a:rPr>
                        <a:t>Magellan Hatier 2016</a:t>
                      </a:r>
                      <a:endParaRPr lang="fr-US" sz="1500" kern="150">
                        <a:effectLst/>
                      </a:endParaRPr>
                    </a:p>
                    <a:p>
                      <a:r>
                        <a:rPr lang="fr-FR" sz="1500" kern="150">
                          <a:effectLst/>
                        </a:rPr>
                        <a:t>DOC 6</a:t>
                      </a:r>
                      <a:endParaRPr lang="fr-US" sz="1500" kern="15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Sur cette caricature, retrouve le paysan, le prêtre et le noble.</a:t>
                      </a:r>
                    </a:p>
                    <a:p>
                      <a:r>
                        <a:rPr lang="fr-FR" sz="1500" kern="150" dirty="0">
                          <a:effectLst/>
                        </a:rPr>
                        <a:t>En quoi le fait que le clergé et les nobles ne payaient pas d’impôts « écrasait » les paysans ?</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1249599797"/>
                  </a:ext>
                </a:extLst>
              </a:tr>
              <a:tr h="510915">
                <a:tc>
                  <a:txBody>
                    <a:bodyPr/>
                    <a:lstStyle/>
                    <a:p>
                      <a:r>
                        <a:rPr lang="fr-FR" sz="1500" kern="150" dirty="0">
                          <a:effectLst/>
                        </a:rPr>
                        <a:t>Loison Enseigner l’histoire, t.3, 2009</a:t>
                      </a:r>
                    </a:p>
                    <a:p>
                      <a:r>
                        <a:rPr lang="fr-FR" sz="1500" kern="150" dirty="0">
                          <a:effectLst/>
                          <a:latin typeface="Liberation Serif"/>
                          <a:ea typeface="NSimSun" panose="020B0400000000000000" pitchFamily="34" charset="-122"/>
                          <a:cs typeface="Lucida Sans" panose="020B0602030504020204" pitchFamily="34" charset="77"/>
                        </a:rPr>
                        <a:t>DOC 9</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tc>
                  <a:txBody>
                    <a:bodyPr/>
                    <a:lstStyle/>
                    <a:p>
                      <a:r>
                        <a:rPr lang="fr-FR" sz="1500" kern="150" dirty="0">
                          <a:effectLst/>
                        </a:rPr>
                        <a:t>Décrire les personnages, ce qui permet de les reconnaître. Indiquer la nature du document et l’interpréter.</a:t>
                      </a:r>
                      <a:endParaRPr lang="fr-US" sz="1500" kern="150" dirty="0">
                        <a:effectLst/>
                        <a:latin typeface="Liberation Serif"/>
                        <a:ea typeface="NSimSun" panose="020B0400000000000000" pitchFamily="34" charset="-122"/>
                        <a:cs typeface="Lucida Sans" panose="020B0602030504020204" pitchFamily="34" charset="77"/>
                      </a:endParaRPr>
                    </a:p>
                  </a:txBody>
                  <a:tcPr marL="19691" marR="19691" marT="19691" marB="19691"/>
                </a:tc>
                <a:extLst>
                  <a:ext uri="{0D108BD9-81ED-4DB2-BD59-A6C34878D82A}">
                    <a16:rowId xmlns:a16="http://schemas.microsoft.com/office/drawing/2014/main" val="478540533"/>
                  </a:ext>
                </a:extLst>
              </a:tr>
            </a:tbl>
          </a:graphicData>
        </a:graphic>
      </p:graphicFrame>
    </p:spTree>
    <p:extLst>
      <p:ext uri="{BB962C8B-B14F-4D97-AF65-F5344CB8AC3E}">
        <p14:creationId xmlns:p14="http://schemas.microsoft.com/office/powerpoint/2010/main" val="373125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0" y="67413"/>
            <a:ext cx="12192000" cy="1325563"/>
          </a:xfrm>
        </p:spPr>
        <p:txBody>
          <a:bodyPr/>
          <a:lstStyle/>
          <a:p>
            <a:pPr algn="ctr"/>
            <a:r>
              <a:rPr lang="fr-US" b="1" dirty="0">
                <a:latin typeface="Times New Roman" panose="02020603050405020304" pitchFamily="18" charset="0"/>
                <a:cs typeface="Times New Roman" panose="02020603050405020304" pitchFamily="18" charset="0"/>
              </a:rPr>
              <a:t>Analyse de questionnaires produits par des étudiants</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1049000" cy="5099899"/>
          </a:xfrm>
        </p:spPr>
        <p:txBody>
          <a:bodyPr>
            <a:normAutofit lnSpcReduction="10000"/>
          </a:bodyPr>
          <a:lstStyle/>
          <a:p>
            <a:pPr marL="0" indent="0" algn="just">
              <a:buNone/>
            </a:pPr>
            <a:r>
              <a:rPr lang="fr-FR" dirty="0">
                <a:effectLst/>
                <a:latin typeface="Times New Roman" panose="02020603050405020304" pitchFamily="18" charset="0"/>
                <a:ea typeface="MS Mincho" panose="02020609040205080304" pitchFamily="49" charset="-128"/>
                <a:cs typeface="Times New Roman" panose="02020603050405020304" pitchFamily="18" charset="0"/>
              </a:rPr>
              <a:t>Objectif : que les élèves comprennent que Napoléon Bonaparte a pris le pouvoir par la force, qu’ils identifient le point de vue du tableau en faveur de Bonaparte</a:t>
            </a:r>
            <a:endParaRPr lang="fr-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gn="just">
              <a:buNone/>
            </a:pPr>
            <a:endParaRPr lang="fr-FR" dirty="0"/>
          </a:p>
          <a:p>
            <a:r>
              <a:rPr lang="fr-FR" dirty="0"/>
              <a:t>Description</a:t>
            </a:r>
          </a:p>
          <a:p>
            <a:pPr marL="0" indent="0">
              <a:buNone/>
            </a:pPr>
            <a:endParaRPr lang="fr-US" dirty="0"/>
          </a:p>
          <a:p>
            <a:pPr marL="0" indent="0">
              <a:buNone/>
            </a:pPr>
            <a:endParaRPr lang="fr-US" dirty="0"/>
          </a:p>
          <a:p>
            <a:r>
              <a:rPr lang="fr-FR" dirty="0"/>
              <a:t>Remarques (points forts, faiblesses)</a:t>
            </a:r>
          </a:p>
          <a:p>
            <a:pPr marL="0" indent="0">
              <a:buNone/>
            </a:pPr>
            <a:endParaRPr lang="fr-US" dirty="0"/>
          </a:p>
          <a:p>
            <a:pPr marL="0" indent="0">
              <a:buNone/>
            </a:pPr>
            <a:endParaRPr lang="fr-US" dirty="0"/>
          </a:p>
          <a:p>
            <a:r>
              <a:rPr lang="fr-FR" dirty="0"/>
              <a:t>Propositions de modifications</a:t>
            </a:r>
            <a:endParaRPr lang="fr-US" dirty="0"/>
          </a:p>
        </p:txBody>
      </p:sp>
    </p:spTree>
    <p:extLst>
      <p:ext uri="{BB962C8B-B14F-4D97-AF65-F5344CB8AC3E}">
        <p14:creationId xmlns:p14="http://schemas.microsoft.com/office/powerpoint/2010/main" val="236829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0B4DA9-CFDD-862B-8F3D-FD44F414166F}"/>
              </a:ext>
            </a:extLst>
          </p:cNvPr>
          <p:cNvPicPr>
            <a:picLocks noChangeAspect="1"/>
          </p:cNvPicPr>
          <p:nvPr/>
        </p:nvPicPr>
        <p:blipFill>
          <a:blip r:embed="rId2"/>
          <a:stretch>
            <a:fillRect/>
          </a:stretch>
        </p:blipFill>
        <p:spPr>
          <a:xfrm>
            <a:off x="586619" y="10956"/>
            <a:ext cx="5305458" cy="6847044"/>
          </a:xfrm>
          <a:prstGeom prst="rect">
            <a:avLst/>
          </a:prstGeom>
        </p:spPr>
      </p:pic>
      <p:pic>
        <p:nvPicPr>
          <p:cNvPr id="5" name="Image 4">
            <a:extLst>
              <a:ext uri="{FF2B5EF4-FFF2-40B4-BE49-F238E27FC236}">
                <a16:creationId xmlns:a16="http://schemas.microsoft.com/office/drawing/2014/main" id="{600BC270-154E-8D84-44AF-7B8545DEC5D5}"/>
              </a:ext>
            </a:extLst>
          </p:cNvPr>
          <p:cNvPicPr>
            <a:picLocks noChangeAspect="1"/>
          </p:cNvPicPr>
          <p:nvPr/>
        </p:nvPicPr>
        <p:blipFill>
          <a:blip r:embed="rId3"/>
          <a:stretch>
            <a:fillRect/>
          </a:stretch>
        </p:blipFill>
        <p:spPr>
          <a:xfrm>
            <a:off x="5912088" y="675860"/>
            <a:ext cx="5693293" cy="5725519"/>
          </a:xfrm>
          <a:prstGeom prst="rect">
            <a:avLst/>
          </a:prstGeom>
        </p:spPr>
      </p:pic>
    </p:spTree>
    <p:extLst>
      <p:ext uri="{BB962C8B-B14F-4D97-AF65-F5344CB8AC3E}">
        <p14:creationId xmlns:p14="http://schemas.microsoft.com/office/powerpoint/2010/main" val="341176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9BF251-5C4A-AECA-FCE6-C33E68FA8CA5}"/>
              </a:ext>
            </a:extLst>
          </p:cNvPr>
          <p:cNvPicPr>
            <a:picLocks noChangeAspect="1"/>
          </p:cNvPicPr>
          <p:nvPr/>
        </p:nvPicPr>
        <p:blipFill>
          <a:blip r:embed="rId2"/>
          <a:stretch>
            <a:fillRect/>
          </a:stretch>
        </p:blipFill>
        <p:spPr>
          <a:xfrm>
            <a:off x="120911" y="0"/>
            <a:ext cx="5109112" cy="6858000"/>
          </a:xfrm>
          <a:prstGeom prst="rect">
            <a:avLst/>
          </a:prstGeom>
        </p:spPr>
      </p:pic>
      <p:pic>
        <p:nvPicPr>
          <p:cNvPr id="5" name="Image 4">
            <a:extLst>
              <a:ext uri="{FF2B5EF4-FFF2-40B4-BE49-F238E27FC236}">
                <a16:creationId xmlns:a16="http://schemas.microsoft.com/office/drawing/2014/main" id="{EC7F5BA1-63B8-794A-AEE3-37104E8B9D04}"/>
              </a:ext>
            </a:extLst>
          </p:cNvPr>
          <p:cNvPicPr>
            <a:picLocks noChangeAspect="1"/>
          </p:cNvPicPr>
          <p:nvPr/>
        </p:nvPicPr>
        <p:blipFill>
          <a:blip r:embed="rId3"/>
          <a:stretch>
            <a:fillRect/>
          </a:stretch>
        </p:blipFill>
        <p:spPr>
          <a:xfrm>
            <a:off x="5479296" y="0"/>
            <a:ext cx="6591793" cy="6858000"/>
          </a:xfrm>
          <a:prstGeom prst="rect">
            <a:avLst/>
          </a:prstGeom>
        </p:spPr>
      </p:pic>
    </p:spTree>
    <p:extLst>
      <p:ext uri="{BB962C8B-B14F-4D97-AF65-F5344CB8AC3E}">
        <p14:creationId xmlns:p14="http://schemas.microsoft.com/office/powerpoint/2010/main" val="330550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18804E-1216-2CDC-1F11-731E55C2CEB0}"/>
              </a:ext>
            </a:extLst>
          </p:cNvPr>
          <p:cNvPicPr>
            <a:picLocks noChangeAspect="1"/>
          </p:cNvPicPr>
          <p:nvPr/>
        </p:nvPicPr>
        <p:blipFill>
          <a:blip r:embed="rId2"/>
          <a:stretch>
            <a:fillRect/>
          </a:stretch>
        </p:blipFill>
        <p:spPr>
          <a:xfrm>
            <a:off x="3272754" y="0"/>
            <a:ext cx="5646492" cy="6858000"/>
          </a:xfrm>
          <a:prstGeom prst="rect">
            <a:avLst/>
          </a:prstGeom>
        </p:spPr>
      </p:pic>
    </p:spTree>
    <p:extLst>
      <p:ext uri="{BB962C8B-B14F-4D97-AF65-F5344CB8AC3E}">
        <p14:creationId xmlns:p14="http://schemas.microsoft.com/office/powerpoint/2010/main" val="310888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0" y="67413"/>
            <a:ext cx="12192000" cy="1325563"/>
          </a:xfrm>
        </p:spPr>
        <p:txBody>
          <a:bodyPr/>
          <a:lstStyle/>
          <a:p>
            <a:pPr algn="ctr"/>
            <a:r>
              <a:rPr lang="fr-US" b="1" dirty="0">
                <a:latin typeface="Times New Roman" panose="02020603050405020304" pitchFamily="18" charset="0"/>
                <a:cs typeface="Times New Roman" panose="02020603050405020304" pitchFamily="18" charset="0"/>
              </a:rPr>
              <a:t>Analyse de questionnaires produits par des étudiants</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1049000" cy="5099899"/>
          </a:xfrm>
        </p:spPr>
        <p:txBody>
          <a:bodyPr>
            <a:normAutofit lnSpcReduction="10000"/>
          </a:bodyPr>
          <a:lstStyle/>
          <a:p>
            <a:pPr marL="0" indent="0" algn="just">
              <a:buNone/>
            </a:pPr>
            <a:r>
              <a:rPr lang="fr-FR" dirty="0">
                <a:effectLst/>
                <a:latin typeface="Times New Roman" panose="02020603050405020304" pitchFamily="18" charset="0"/>
                <a:ea typeface="MS Mincho" panose="02020609040205080304" pitchFamily="49" charset="-128"/>
                <a:cs typeface="Times New Roman" panose="02020603050405020304" pitchFamily="18" charset="0"/>
              </a:rPr>
              <a:t>Objectif : que les élèves comprennent qu’en 1788-1789 l’inégalité en droits (privilèges) entre les trois ordres est désormais critiquée (perçue comme une injustice)</a:t>
            </a:r>
            <a:endParaRPr lang="fr-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gn="just">
              <a:buNone/>
            </a:pPr>
            <a:endParaRPr lang="fr-FR" dirty="0"/>
          </a:p>
          <a:p>
            <a:r>
              <a:rPr lang="fr-FR" dirty="0"/>
              <a:t>Description</a:t>
            </a:r>
          </a:p>
          <a:p>
            <a:pPr marL="0" indent="0">
              <a:buNone/>
            </a:pPr>
            <a:endParaRPr lang="fr-US" dirty="0"/>
          </a:p>
          <a:p>
            <a:pPr marL="0" indent="0">
              <a:buNone/>
            </a:pPr>
            <a:endParaRPr lang="fr-US" dirty="0"/>
          </a:p>
          <a:p>
            <a:r>
              <a:rPr lang="fr-FR" dirty="0"/>
              <a:t>Remarques (points forts, faiblesses)</a:t>
            </a:r>
          </a:p>
          <a:p>
            <a:pPr marL="0" indent="0">
              <a:buNone/>
            </a:pPr>
            <a:endParaRPr lang="fr-US" dirty="0"/>
          </a:p>
          <a:p>
            <a:pPr marL="0" indent="0">
              <a:buNone/>
            </a:pPr>
            <a:endParaRPr lang="fr-US" dirty="0"/>
          </a:p>
          <a:p>
            <a:r>
              <a:rPr lang="fr-FR" dirty="0"/>
              <a:t>Propositions de modifications</a:t>
            </a:r>
            <a:endParaRPr lang="fr-US" dirty="0"/>
          </a:p>
        </p:txBody>
      </p:sp>
    </p:spTree>
    <p:extLst>
      <p:ext uri="{BB962C8B-B14F-4D97-AF65-F5344CB8AC3E}">
        <p14:creationId xmlns:p14="http://schemas.microsoft.com/office/powerpoint/2010/main" val="188621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559156-8A93-455B-ACF8-96F573797D88}"/>
              </a:ext>
            </a:extLst>
          </p:cNvPr>
          <p:cNvSpPr>
            <a:spLocks noGrp="1"/>
          </p:cNvSpPr>
          <p:nvPr>
            <p:ph type="title"/>
          </p:nvPr>
        </p:nvSpPr>
        <p:spPr/>
        <p:txBody>
          <a:bodyPr/>
          <a:lstStyle/>
          <a:p>
            <a:r>
              <a:rPr lang="fr-FR" b="1" dirty="0"/>
              <a:t>Retour sur les questionnaires</a:t>
            </a:r>
            <a:r>
              <a:rPr lang="fr-FR" dirty="0"/>
              <a:t>	</a:t>
            </a:r>
          </a:p>
        </p:txBody>
      </p:sp>
      <p:sp>
        <p:nvSpPr>
          <p:cNvPr id="3" name="Espace réservé du contenu 2">
            <a:extLst>
              <a:ext uri="{FF2B5EF4-FFF2-40B4-BE49-F238E27FC236}">
                <a16:creationId xmlns:a16="http://schemas.microsoft.com/office/drawing/2014/main" id="{F2E4749B-8126-48BB-9CA3-C469B983582B}"/>
              </a:ext>
            </a:extLst>
          </p:cNvPr>
          <p:cNvSpPr>
            <a:spLocks noGrp="1"/>
          </p:cNvSpPr>
          <p:nvPr>
            <p:ph idx="1"/>
          </p:nvPr>
        </p:nvSpPr>
        <p:spPr>
          <a:xfrm>
            <a:off x="838200" y="1690688"/>
            <a:ext cx="10515600" cy="4464503"/>
          </a:xfrm>
        </p:spPr>
        <p:txBody>
          <a:bodyPr>
            <a:normAutofit fontScale="92500" lnSpcReduction="10000"/>
          </a:bodyPr>
          <a:lstStyle/>
          <a:p>
            <a:pPr marL="0" indent="0" algn="just">
              <a:buNone/>
            </a:pPr>
            <a:r>
              <a:rPr lang="fr-FR" dirty="0"/>
              <a:t>1) Effectuez un bilan global du fonctionnement des questionnaires (agriculture, transports)</a:t>
            </a:r>
          </a:p>
          <a:p>
            <a:pPr marL="0" indent="0" algn="just">
              <a:buNone/>
            </a:pPr>
            <a:endParaRPr lang="fr-FR" dirty="0"/>
          </a:p>
          <a:p>
            <a:pPr algn="just"/>
            <a:endParaRPr lang="fr-FR" dirty="0"/>
          </a:p>
          <a:p>
            <a:pPr marL="0" indent="0" algn="just">
              <a:buNone/>
            </a:pPr>
            <a:r>
              <a:rPr lang="fr-FR" dirty="0"/>
              <a:t>2) Identifiez les réussites et les difficultés dans le détail concernant en priorité la thématique que vous aviez prise en charge (soit agriculture, soit transport)</a:t>
            </a:r>
          </a:p>
          <a:p>
            <a:pPr algn="just"/>
            <a:endParaRPr lang="fr-FR" dirty="0"/>
          </a:p>
          <a:p>
            <a:pPr algn="just"/>
            <a:endParaRPr lang="fr-FR" dirty="0"/>
          </a:p>
          <a:p>
            <a:pPr marL="0" indent="0" algn="just">
              <a:buNone/>
            </a:pPr>
            <a:r>
              <a:rPr lang="fr-FR" dirty="0"/>
              <a:t>3) Proposez des modifications (d’abord sur « votre questionnaire » ensuite sur celui ou ceux du même thème, agriculture ou transport)</a:t>
            </a:r>
          </a:p>
        </p:txBody>
      </p:sp>
    </p:spTree>
    <p:extLst>
      <p:ext uri="{BB962C8B-B14F-4D97-AF65-F5344CB8AC3E}">
        <p14:creationId xmlns:p14="http://schemas.microsoft.com/office/powerpoint/2010/main" val="32598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68E24F-2C5B-C24F-8759-DF49E4E1D86F}"/>
              </a:ext>
            </a:extLst>
          </p:cNvPr>
          <p:cNvPicPr>
            <a:picLocks noChangeAspect="1"/>
          </p:cNvPicPr>
          <p:nvPr/>
        </p:nvPicPr>
        <p:blipFill>
          <a:blip r:embed="rId2"/>
          <a:stretch>
            <a:fillRect/>
          </a:stretch>
        </p:blipFill>
        <p:spPr>
          <a:xfrm>
            <a:off x="6096000" y="0"/>
            <a:ext cx="4203290" cy="6858000"/>
          </a:xfrm>
          <a:prstGeom prst="rect">
            <a:avLst/>
          </a:prstGeom>
        </p:spPr>
      </p:pic>
      <p:pic>
        <p:nvPicPr>
          <p:cNvPr id="5" name="Image 4">
            <a:extLst>
              <a:ext uri="{FF2B5EF4-FFF2-40B4-BE49-F238E27FC236}">
                <a16:creationId xmlns:a16="http://schemas.microsoft.com/office/drawing/2014/main" id="{F5860349-C52E-F644-A470-730CFC55EDD6}"/>
              </a:ext>
            </a:extLst>
          </p:cNvPr>
          <p:cNvPicPr>
            <a:picLocks noChangeAspect="1"/>
          </p:cNvPicPr>
          <p:nvPr/>
        </p:nvPicPr>
        <p:blipFill>
          <a:blip r:embed="rId3"/>
          <a:stretch>
            <a:fillRect/>
          </a:stretch>
        </p:blipFill>
        <p:spPr>
          <a:xfrm>
            <a:off x="1225755" y="0"/>
            <a:ext cx="4663440" cy="6858000"/>
          </a:xfrm>
          <a:prstGeom prst="rect">
            <a:avLst/>
          </a:prstGeom>
        </p:spPr>
      </p:pic>
    </p:spTree>
    <p:extLst>
      <p:ext uri="{BB962C8B-B14F-4D97-AF65-F5344CB8AC3E}">
        <p14:creationId xmlns:p14="http://schemas.microsoft.com/office/powerpoint/2010/main" val="165043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0FBA9B-C12D-E54D-8635-4D42C5B8C8CD}"/>
              </a:ext>
            </a:extLst>
          </p:cNvPr>
          <p:cNvPicPr>
            <a:picLocks noChangeAspect="1"/>
          </p:cNvPicPr>
          <p:nvPr/>
        </p:nvPicPr>
        <p:blipFill>
          <a:blip r:embed="rId2"/>
          <a:stretch>
            <a:fillRect/>
          </a:stretch>
        </p:blipFill>
        <p:spPr>
          <a:xfrm>
            <a:off x="1" y="1270001"/>
            <a:ext cx="5026196" cy="3911600"/>
          </a:xfrm>
          <a:prstGeom prst="rect">
            <a:avLst/>
          </a:prstGeom>
        </p:spPr>
      </p:pic>
      <p:pic>
        <p:nvPicPr>
          <p:cNvPr id="3" name="Image 2">
            <a:extLst>
              <a:ext uri="{FF2B5EF4-FFF2-40B4-BE49-F238E27FC236}">
                <a16:creationId xmlns:a16="http://schemas.microsoft.com/office/drawing/2014/main" id="{5D0685E9-70E2-6B4F-ACC2-4003F466686F}"/>
              </a:ext>
            </a:extLst>
          </p:cNvPr>
          <p:cNvPicPr>
            <a:picLocks noChangeAspect="1"/>
          </p:cNvPicPr>
          <p:nvPr/>
        </p:nvPicPr>
        <p:blipFill>
          <a:blip r:embed="rId3"/>
          <a:stretch>
            <a:fillRect/>
          </a:stretch>
        </p:blipFill>
        <p:spPr>
          <a:xfrm>
            <a:off x="5026197" y="914399"/>
            <a:ext cx="7165803" cy="4948175"/>
          </a:xfrm>
          <a:prstGeom prst="rect">
            <a:avLst/>
          </a:prstGeom>
        </p:spPr>
      </p:pic>
      <p:sp>
        <p:nvSpPr>
          <p:cNvPr id="2" name="ZoneTexte 1">
            <a:extLst>
              <a:ext uri="{FF2B5EF4-FFF2-40B4-BE49-F238E27FC236}">
                <a16:creationId xmlns:a16="http://schemas.microsoft.com/office/drawing/2014/main" id="{090FDBE4-874D-AE6B-1C70-24B6DFC06ACF}"/>
              </a:ext>
            </a:extLst>
          </p:cNvPr>
          <p:cNvSpPr txBox="1"/>
          <p:nvPr/>
        </p:nvSpPr>
        <p:spPr>
          <a:xfrm>
            <a:off x="596348" y="503583"/>
            <a:ext cx="5741636" cy="369332"/>
          </a:xfrm>
          <a:prstGeom prst="rect">
            <a:avLst/>
          </a:prstGeom>
          <a:solidFill>
            <a:schemeClr val="bg1"/>
          </a:solidFill>
        </p:spPr>
        <p:txBody>
          <a:bodyPr wrap="none" rtlCol="0">
            <a:spAutoFit/>
          </a:bodyPr>
          <a:lstStyle/>
          <a:p>
            <a:r>
              <a:rPr lang="fr-US" dirty="0"/>
              <a:t>Document : gravure de la situation sociétale sous Louis XVI.</a:t>
            </a:r>
          </a:p>
        </p:txBody>
      </p:sp>
    </p:spTree>
    <p:extLst>
      <p:ext uri="{BB962C8B-B14F-4D97-AF65-F5344CB8AC3E}">
        <p14:creationId xmlns:p14="http://schemas.microsoft.com/office/powerpoint/2010/main" val="395819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CC0A6CE-D6FE-244E-BEF6-173FBEDB2793}"/>
              </a:ext>
            </a:extLst>
          </p:cNvPr>
          <p:cNvPicPr>
            <a:picLocks noChangeAspect="1"/>
          </p:cNvPicPr>
          <p:nvPr/>
        </p:nvPicPr>
        <p:blipFill>
          <a:blip r:embed="rId2"/>
          <a:stretch>
            <a:fillRect/>
          </a:stretch>
        </p:blipFill>
        <p:spPr>
          <a:xfrm>
            <a:off x="8104546" y="511885"/>
            <a:ext cx="4087454" cy="5834229"/>
          </a:xfrm>
          <a:prstGeom prst="rect">
            <a:avLst/>
          </a:prstGeom>
        </p:spPr>
      </p:pic>
      <p:pic>
        <p:nvPicPr>
          <p:cNvPr id="3" name="Image 2">
            <a:extLst>
              <a:ext uri="{FF2B5EF4-FFF2-40B4-BE49-F238E27FC236}">
                <a16:creationId xmlns:a16="http://schemas.microsoft.com/office/drawing/2014/main" id="{66BACB17-A89F-3749-AD48-3FF36E199C61}"/>
              </a:ext>
            </a:extLst>
          </p:cNvPr>
          <p:cNvPicPr>
            <a:picLocks noChangeAspect="1"/>
          </p:cNvPicPr>
          <p:nvPr/>
        </p:nvPicPr>
        <p:blipFill>
          <a:blip r:embed="rId3"/>
          <a:stretch>
            <a:fillRect/>
          </a:stretch>
        </p:blipFill>
        <p:spPr>
          <a:xfrm>
            <a:off x="205146" y="511885"/>
            <a:ext cx="7899400" cy="5924550"/>
          </a:xfrm>
          <a:prstGeom prst="rect">
            <a:avLst/>
          </a:prstGeom>
        </p:spPr>
      </p:pic>
    </p:spTree>
    <p:extLst>
      <p:ext uri="{BB962C8B-B14F-4D97-AF65-F5344CB8AC3E}">
        <p14:creationId xmlns:p14="http://schemas.microsoft.com/office/powerpoint/2010/main" val="98835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0" y="67413"/>
            <a:ext cx="12192000" cy="1325563"/>
          </a:xfrm>
        </p:spPr>
        <p:txBody>
          <a:bodyPr/>
          <a:lstStyle/>
          <a:p>
            <a:pPr algn="ctr"/>
            <a:r>
              <a:rPr lang="fr-US" b="1" dirty="0">
                <a:latin typeface="Times New Roman" panose="02020603050405020304" pitchFamily="18" charset="0"/>
                <a:cs typeface="Times New Roman" panose="02020603050405020304" pitchFamily="18" charset="0"/>
              </a:rPr>
              <a:t>Quelles qualités souhaitables pour un questionnaire en histoire(-géographie) ?</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0515600" cy="5099899"/>
          </a:xfrm>
        </p:spPr>
        <p:txBody>
          <a:bodyPr/>
          <a:lstStyle/>
          <a:p>
            <a:pPr marL="0" indent="0">
              <a:buNone/>
            </a:pPr>
            <a:endParaRPr lang="fr-FR" dirty="0"/>
          </a:p>
        </p:txBody>
      </p:sp>
    </p:spTree>
    <p:extLst>
      <p:ext uri="{BB962C8B-B14F-4D97-AF65-F5344CB8AC3E}">
        <p14:creationId xmlns:p14="http://schemas.microsoft.com/office/powerpoint/2010/main" val="1784718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0" y="67413"/>
            <a:ext cx="12192000" cy="1325563"/>
          </a:xfrm>
        </p:spPr>
        <p:txBody>
          <a:bodyPr/>
          <a:lstStyle/>
          <a:p>
            <a:pPr algn="ctr"/>
            <a:r>
              <a:rPr lang="fr-US" b="1" dirty="0">
                <a:latin typeface="Times New Roman" panose="02020603050405020304" pitchFamily="18" charset="0"/>
                <a:cs typeface="Times New Roman" panose="02020603050405020304" pitchFamily="18" charset="0"/>
              </a:rPr>
              <a:t>Quelles qualités souhaitables pour un questionnaire en histoire(-géographie) ?</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565329"/>
            <a:ext cx="10515600" cy="4927546"/>
          </a:xfrm>
        </p:spPr>
        <p:txBody>
          <a:bodyPr>
            <a:normAutofit fontScale="92500" lnSpcReduction="10000"/>
          </a:bodyPr>
          <a:lstStyle/>
          <a:p>
            <a:pPr marL="0" indent="0" algn="just">
              <a:buNone/>
            </a:pPr>
            <a:r>
              <a:rPr lang="fr-FR" dirty="0"/>
              <a:t>• </a:t>
            </a:r>
            <a:r>
              <a:rPr lang="fr-FR" b="1" dirty="0">
                <a:solidFill>
                  <a:srgbClr val="0432FF"/>
                </a:solidFill>
              </a:rPr>
              <a:t>L’identification de la </a:t>
            </a:r>
            <a:r>
              <a:rPr lang="fr-FR" b="1" dirty="0">
                <a:solidFill>
                  <a:srgbClr val="FF0000"/>
                </a:solidFill>
              </a:rPr>
              <a:t>notion visée </a:t>
            </a:r>
            <a:r>
              <a:rPr lang="fr-FR" b="1" dirty="0">
                <a:solidFill>
                  <a:srgbClr val="0432FF"/>
                </a:solidFill>
              </a:rPr>
              <a:t>ou de l’</a:t>
            </a:r>
            <a:r>
              <a:rPr lang="fr-FR" b="1" dirty="0">
                <a:solidFill>
                  <a:srgbClr val="FF0000"/>
                </a:solidFill>
              </a:rPr>
              <a:t>idée principale à dégager </a:t>
            </a:r>
            <a:r>
              <a:rPr lang="fr-FR" dirty="0"/>
              <a:t>(ce qui amène à essayer d’envisager </a:t>
            </a:r>
            <a:r>
              <a:rPr lang="fr-FR" dirty="0">
                <a:solidFill>
                  <a:srgbClr val="7030A0"/>
                </a:solidFill>
              </a:rPr>
              <a:t>une dernière question synthétique en relation directe ou indirecte avec cette notion</a:t>
            </a:r>
            <a:r>
              <a:rPr lang="fr-FR" dirty="0"/>
              <a:t>)</a:t>
            </a:r>
            <a:endParaRPr lang="fr-US" dirty="0"/>
          </a:p>
          <a:p>
            <a:pPr marL="0" indent="0" algn="just">
              <a:buNone/>
            </a:pPr>
            <a:r>
              <a:rPr lang="fr-FR" dirty="0"/>
              <a:t>• </a:t>
            </a:r>
            <a:r>
              <a:rPr lang="fr-FR" b="1" dirty="0">
                <a:solidFill>
                  <a:srgbClr val="0432FF"/>
                </a:solidFill>
              </a:rPr>
              <a:t>Une progression dans le type de questions </a:t>
            </a:r>
            <a:r>
              <a:rPr lang="fr-FR" dirty="0"/>
              <a:t>: présentation, description-compréhension et interprétation</a:t>
            </a:r>
            <a:endParaRPr lang="fr-US" dirty="0"/>
          </a:p>
          <a:p>
            <a:pPr marL="0" indent="0" algn="just">
              <a:buNone/>
            </a:pPr>
            <a:r>
              <a:rPr lang="fr-FR" dirty="0"/>
              <a:t>• </a:t>
            </a:r>
            <a:r>
              <a:rPr lang="fr-FR" b="1" dirty="0">
                <a:solidFill>
                  <a:srgbClr val="0432FF"/>
                </a:solidFill>
              </a:rPr>
              <a:t>La variation de la forme des réponses attendues </a:t>
            </a:r>
            <a:r>
              <a:rPr lang="fr-FR" dirty="0"/>
              <a:t>: une phrase, un paragraphe,  un QCM  un tableau, un dessin, des propositions à relier par des flèches, un nuage de mots…</a:t>
            </a:r>
            <a:endParaRPr lang="fr-US" dirty="0"/>
          </a:p>
          <a:p>
            <a:pPr marL="0" indent="0" algn="just">
              <a:buNone/>
            </a:pPr>
            <a:r>
              <a:rPr lang="fr-FR" dirty="0"/>
              <a:t>• </a:t>
            </a:r>
            <a:r>
              <a:rPr lang="fr-FR" b="1" dirty="0">
                <a:solidFill>
                  <a:srgbClr val="0432FF"/>
                </a:solidFill>
              </a:rPr>
              <a:t>Des questions explicites adaptées </a:t>
            </a:r>
            <a:r>
              <a:rPr lang="fr-FR" dirty="0"/>
              <a:t>au niveau des élèves</a:t>
            </a:r>
            <a:endParaRPr lang="fr-US" dirty="0"/>
          </a:p>
          <a:p>
            <a:pPr marL="0" indent="0" algn="just">
              <a:buNone/>
            </a:pPr>
            <a:r>
              <a:rPr lang="fr-FR" dirty="0"/>
              <a:t>• </a:t>
            </a:r>
            <a:r>
              <a:rPr lang="fr-FR" b="1" dirty="0">
                <a:solidFill>
                  <a:srgbClr val="0432FF"/>
                </a:solidFill>
              </a:rPr>
              <a:t>Des questions plus directives au début, plus ouvertes en fin </a:t>
            </a:r>
            <a:r>
              <a:rPr lang="fr-FR" dirty="0"/>
              <a:t>de questionnaire, c’est-à-dire une </a:t>
            </a:r>
            <a:r>
              <a:rPr lang="fr-FR" b="1" dirty="0">
                <a:solidFill>
                  <a:srgbClr val="0432FF"/>
                </a:solidFill>
              </a:rPr>
              <a:t>progressivité dans la difficulté</a:t>
            </a:r>
            <a:endParaRPr lang="fr-US" b="1" dirty="0">
              <a:solidFill>
                <a:srgbClr val="0432FF"/>
              </a:solidFill>
            </a:endParaRPr>
          </a:p>
          <a:p>
            <a:pPr marL="0" indent="0" algn="just">
              <a:buNone/>
            </a:pPr>
            <a:r>
              <a:rPr lang="fr-FR" dirty="0"/>
              <a:t>• </a:t>
            </a:r>
            <a:r>
              <a:rPr lang="fr-FR" b="1" dirty="0">
                <a:solidFill>
                  <a:srgbClr val="0432FF"/>
                </a:solidFill>
              </a:rPr>
              <a:t>Des questions </a:t>
            </a:r>
            <a:r>
              <a:rPr lang="fr-FR" b="1" dirty="0">
                <a:solidFill>
                  <a:srgbClr val="FF0000"/>
                </a:solidFill>
              </a:rPr>
              <a:t>mobilisant intellectuellement les élèves </a:t>
            </a:r>
            <a:r>
              <a:rPr lang="fr-FR" dirty="0"/>
              <a:t>(raisonner, émettre des hypothèses, justifier…)</a:t>
            </a:r>
            <a:endParaRPr lang="fr-US" dirty="0"/>
          </a:p>
          <a:p>
            <a:pPr marL="0" indent="0">
              <a:buNone/>
            </a:pPr>
            <a:endParaRPr lang="fr-FR" dirty="0"/>
          </a:p>
        </p:txBody>
      </p:sp>
    </p:spTree>
    <p:extLst>
      <p:ext uri="{BB962C8B-B14F-4D97-AF65-F5344CB8AC3E}">
        <p14:creationId xmlns:p14="http://schemas.microsoft.com/office/powerpoint/2010/main" val="1780834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977950-FDC5-42BD-1726-54ED7AAE23CD}"/>
              </a:ext>
            </a:extLst>
          </p:cNvPr>
          <p:cNvSpPr>
            <a:spLocks noGrp="1"/>
          </p:cNvSpPr>
          <p:nvPr>
            <p:ph type="title"/>
          </p:nvPr>
        </p:nvSpPr>
        <p:spPr>
          <a:xfrm>
            <a:off x="627528" y="168744"/>
            <a:ext cx="11026589" cy="692710"/>
          </a:xfrm>
        </p:spPr>
        <p:txBody>
          <a:bodyPr>
            <a:normAutofit fontScale="90000"/>
          </a:bodyPr>
          <a:lstStyle/>
          <a:p>
            <a:r>
              <a:rPr lang="fr-US" dirty="0"/>
              <a:t>La production d’un questionnaire pour un binôme</a:t>
            </a:r>
          </a:p>
        </p:txBody>
      </p:sp>
      <p:sp>
        <p:nvSpPr>
          <p:cNvPr id="3" name="Espace réservé du contenu 2">
            <a:extLst>
              <a:ext uri="{FF2B5EF4-FFF2-40B4-BE49-F238E27FC236}">
                <a16:creationId xmlns:a16="http://schemas.microsoft.com/office/drawing/2014/main" id="{4378124D-1A78-6161-0F5D-943C72D6DC77}"/>
              </a:ext>
            </a:extLst>
          </p:cNvPr>
          <p:cNvSpPr>
            <a:spLocks noGrp="1"/>
          </p:cNvSpPr>
          <p:nvPr>
            <p:ph idx="1"/>
          </p:nvPr>
        </p:nvSpPr>
        <p:spPr>
          <a:xfrm>
            <a:off x="627529" y="1362635"/>
            <a:ext cx="11223811" cy="4980266"/>
          </a:xfrm>
        </p:spPr>
        <p:txBody>
          <a:bodyPr>
            <a:normAutofit/>
          </a:bodyPr>
          <a:lstStyle/>
          <a:p>
            <a:pPr marL="0" indent="0">
              <a:lnSpc>
                <a:spcPts val="3060"/>
              </a:lnSpc>
              <a:buNone/>
            </a:pPr>
            <a:r>
              <a:rPr lang="fr-US" b="1" dirty="0">
                <a:latin typeface="Calibri" panose="020F0502020204030204" pitchFamily="34" charset="0"/>
                <a:cs typeface="Calibri" panose="020F0502020204030204" pitchFamily="34" charset="0"/>
              </a:rPr>
              <a:t>Ecole d’application Jean Zay à Châteauroux</a:t>
            </a:r>
          </a:p>
          <a:p>
            <a:pPr marL="0" indent="0">
              <a:lnSpc>
                <a:spcPts val="3060"/>
              </a:lnSpc>
              <a:buNone/>
            </a:pPr>
            <a:endParaRPr lang="fr-US" dirty="0">
              <a:latin typeface="Calibri" panose="020F0502020204030204" pitchFamily="34" charset="0"/>
              <a:cs typeface="Calibri" panose="020F0502020204030204" pitchFamily="34" charset="0"/>
            </a:endParaRPr>
          </a:p>
          <a:p>
            <a:pPr marL="0" indent="0">
              <a:lnSpc>
                <a:spcPts val="3060"/>
              </a:lnSpc>
              <a:buNone/>
            </a:pPr>
            <a:r>
              <a:rPr lang="fr-US" dirty="0">
                <a:latin typeface="Calibri" panose="020F0502020204030204" pitchFamily="34" charset="0"/>
                <a:cs typeface="Calibri" panose="020F0502020204030204" pitchFamily="34" charset="0"/>
              </a:rPr>
              <a:t>Une même enseignante intervenant dans 3 classes de CM (CM1-CM2) dans le </a:t>
            </a:r>
            <a:r>
              <a:rPr lang="fr-US" b="1" dirty="0">
                <a:solidFill>
                  <a:srgbClr val="0432FF"/>
                </a:solidFill>
                <a:latin typeface="Calibri" panose="020F0502020204030204" pitchFamily="34" charset="0"/>
                <a:cs typeface="Calibri" panose="020F0502020204030204" pitchFamily="34" charset="0"/>
              </a:rPr>
              <a:t>cadre d’un décloisonnement </a:t>
            </a:r>
            <a:r>
              <a:rPr lang="fr-US" dirty="0">
                <a:latin typeface="Calibri" panose="020F0502020204030204" pitchFamily="34" charset="0"/>
                <a:cs typeface="Calibri" panose="020F0502020204030204" pitchFamily="34" charset="0"/>
              </a:rPr>
              <a:t>: </a:t>
            </a:r>
          </a:p>
          <a:p>
            <a:pPr>
              <a:lnSpc>
                <a:spcPts val="2260"/>
              </a:lnSpc>
            </a:pPr>
            <a:endParaRPr lang="fr-US" dirty="0">
              <a:latin typeface="Calibri" panose="020F0502020204030204" pitchFamily="34" charset="0"/>
              <a:cs typeface="Calibri" panose="020F0502020204030204" pitchFamily="34" charset="0"/>
            </a:endParaRPr>
          </a:p>
          <a:p>
            <a:pPr marL="0" indent="0">
              <a:lnSpc>
                <a:spcPts val="2260"/>
              </a:lnSpc>
              <a:buNone/>
            </a:pPr>
            <a:r>
              <a:rPr lang="fr-FR" kern="50" dirty="0">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CM1-CM2A (Romain Yvernault)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23 élèves : 10 + 13 (dont 2 ULIS autonomes)</a:t>
            </a:r>
            <a:r>
              <a:rPr lang="fr-US" dirty="0">
                <a:effectLst/>
                <a:latin typeface="Calibri" panose="020F0502020204030204" pitchFamily="34" charset="0"/>
                <a:cs typeface="Calibri" panose="020F0502020204030204" pitchFamily="34" charset="0"/>
              </a:rPr>
              <a:t> </a:t>
            </a:r>
            <a:endParaRPr lang="fr-FR" sz="2800" u="sng" kern="50" dirty="0">
              <a:effectLst/>
              <a:latin typeface="Calibri" panose="020F0502020204030204" pitchFamily="34" charset="0"/>
              <a:ea typeface="NSimSun" panose="02010609030101010101" pitchFamily="49" charset="-122"/>
              <a:cs typeface="Calibri" panose="020F0502020204030204" pitchFamily="34" charset="0"/>
            </a:endParaRPr>
          </a:p>
          <a:p>
            <a:pPr marL="0" indent="0">
              <a:lnSpc>
                <a:spcPts val="2260"/>
              </a:lnSpc>
              <a:buNone/>
            </a:pPr>
            <a:endParaRPr lang="fr-FR" sz="2800" u="sng" kern="50" dirty="0">
              <a:effectLst/>
              <a:latin typeface="Calibri" panose="020F0502020204030204" pitchFamily="34" charset="0"/>
              <a:ea typeface="NSimSun" panose="02010609030101010101" pitchFamily="49" charset="-122"/>
              <a:cs typeface="Calibri" panose="020F0502020204030204" pitchFamily="34" charset="0"/>
            </a:endParaRPr>
          </a:p>
          <a:p>
            <a:pPr>
              <a:lnSpc>
                <a:spcPts val="2260"/>
              </a:lnSpc>
            </a:pP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CM1-CM2B (Patricia </a:t>
            </a:r>
            <a:r>
              <a:rPr lang="fr-FR" sz="2800" u="sng" kern="50" dirty="0" err="1">
                <a:effectLst/>
                <a:latin typeface="Calibri" panose="020F0502020204030204" pitchFamily="34" charset="0"/>
                <a:ea typeface="NSimSun" panose="02010609030101010101" pitchFamily="49" charset="-122"/>
                <a:cs typeface="Calibri" panose="020F0502020204030204" pitchFamily="34" charset="0"/>
              </a:rPr>
              <a:t>Defaye</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22 élèves : 10 + 12</a:t>
            </a:r>
            <a:r>
              <a:rPr lang="fr-US" kern="50" dirty="0">
                <a:latin typeface="Calibri" panose="020F0502020204030204" pitchFamily="34" charset="0"/>
                <a:ea typeface="NSimSun" panose="02010609030101010101" pitchFamily="49" charset="-122"/>
                <a:cs typeface="Calibri" panose="020F0502020204030204" pitchFamily="34" charset="0"/>
              </a:rPr>
              <a:t> </a:t>
            </a:r>
            <a:r>
              <a:rPr lang="fr-FR" sz="2800" kern="50" dirty="0">
                <a:effectLst/>
                <a:latin typeface="Calibri" panose="020F0502020204030204" pitchFamily="34" charset="0"/>
                <a:ea typeface="NSimSun" panose="02010609030101010101" pitchFamily="49" charset="-122"/>
                <a:cs typeface="Calibri" panose="020F0502020204030204" pitchFamily="34" charset="0"/>
              </a:rPr>
              <a:t>(dont 3 ULIS)</a:t>
            </a:r>
            <a:r>
              <a:rPr lang="fr-US" dirty="0">
                <a:effectLst/>
                <a:latin typeface="Calibri" panose="020F0502020204030204" pitchFamily="34" charset="0"/>
                <a:cs typeface="Calibri" panose="020F0502020204030204" pitchFamily="34" charset="0"/>
              </a:rPr>
              <a:t> </a:t>
            </a: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a:p>
            <a:pPr marL="0" indent="0">
              <a:lnSpc>
                <a:spcPts val="2260"/>
              </a:lnSpc>
              <a:buNone/>
            </a:pP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a:p>
            <a:pPr>
              <a:lnSpc>
                <a:spcPts val="2260"/>
              </a:lnSpc>
            </a:pP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CM1-CM2C (Fabrice </a:t>
            </a:r>
            <a:r>
              <a:rPr lang="fr-FR" sz="2800" u="sng" kern="50" dirty="0" err="1">
                <a:effectLst/>
                <a:latin typeface="Calibri" panose="020F0502020204030204" pitchFamily="34" charset="0"/>
                <a:ea typeface="NSimSun" panose="02010609030101010101" pitchFamily="49" charset="-122"/>
                <a:cs typeface="Calibri" panose="020F0502020204030204" pitchFamily="34" charset="0"/>
              </a:rPr>
              <a:t>Selleret</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24 élèves : 11 + 13 (dont 2 ULIS)</a:t>
            </a:r>
            <a:r>
              <a:rPr lang="fr-US" dirty="0">
                <a:effectLst/>
                <a:latin typeface="Calibri" panose="020F0502020204030204" pitchFamily="34" charset="0"/>
                <a:cs typeface="Calibri" panose="020F0502020204030204" pitchFamily="34" charset="0"/>
              </a:rPr>
              <a:t> </a:t>
            </a: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p:txBody>
      </p:sp>
    </p:spTree>
    <p:extLst>
      <p:ext uri="{BB962C8B-B14F-4D97-AF65-F5344CB8AC3E}">
        <p14:creationId xmlns:p14="http://schemas.microsoft.com/office/powerpoint/2010/main" val="1684314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378124D-1A78-6161-0F5D-943C72D6DC77}"/>
              </a:ext>
            </a:extLst>
          </p:cNvPr>
          <p:cNvSpPr>
            <a:spLocks noGrp="1"/>
          </p:cNvSpPr>
          <p:nvPr>
            <p:ph idx="1"/>
          </p:nvPr>
        </p:nvSpPr>
        <p:spPr>
          <a:xfrm>
            <a:off x="627529" y="179294"/>
            <a:ext cx="11223811" cy="5739839"/>
          </a:xfrm>
        </p:spPr>
        <p:txBody>
          <a:bodyPr>
            <a:normAutofit/>
          </a:bodyPr>
          <a:lstStyle/>
          <a:p>
            <a:pPr marL="0" indent="0">
              <a:lnSpc>
                <a:spcPts val="3060"/>
              </a:lnSpc>
              <a:buNone/>
            </a:pPr>
            <a:r>
              <a:rPr lang="fr-US" dirty="0">
                <a:latin typeface="Calibri" panose="020F0502020204030204" pitchFamily="34" charset="0"/>
                <a:cs typeface="Calibri" panose="020F0502020204030204" pitchFamily="34" charset="0"/>
              </a:rPr>
              <a:t>Une même enseignante intervenant dans 3 classes de CM (CM1-CM2) dans le </a:t>
            </a:r>
            <a:r>
              <a:rPr lang="fr-US" b="1" dirty="0">
                <a:solidFill>
                  <a:srgbClr val="0432FF"/>
                </a:solidFill>
                <a:latin typeface="Calibri" panose="020F0502020204030204" pitchFamily="34" charset="0"/>
                <a:cs typeface="Calibri" panose="020F0502020204030204" pitchFamily="34" charset="0"/>
              </a:rPr>
              <a:t>cadre d’une progression spiralaire </a:t>
            </a:r>
            <a:r>
              <a:rPr lang="fr-US" dirty="0">
                <a:latin typeface="Calibri" panose="020F0502020204030204" pitchFamily="34" charset="0"/>
                <a:cs typeface="Calibri" panose="020F0502020204030204" pitchFamily="34" charset="0"/>
              </a:rPr>
              <a:t>: </a:t>
            </a:r>
          </a:p>
          <a:p>
            <a:pPr marL="0" indent="0">
              <a:lnSpc>
                <a:spcPts val="3060"/>
              </a:lnSpc>
              <a:buNone/>
            </a:pP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p:txBody>
      </p:sp>
      <p:pic>
        <p:nvPicPr>
          <p:cNvPr id="5" name="Image 4">
            <a:extLst>
              <a:ext uri="{FF2B5EF4-FFF2-40B4-BE49-F238E27FC236}">
                <a16:creationId xmlns:a16="http://schemas.microsoft.com/office/drawing/2014/main" id="{0F5627EF-FC1F-5C5D-1EE1-2A712995776A}"/>
              </a:ext>
            </a:extLst>
          </p:cNvPr>
          <p:cNvPicPr>
            <a:picLocks noChangeAspect="1"/>
          </p:cNvPicPr>
          <p:nvPr/>
        </p:nvPicPr>
        <p:blipFill>
          <a:blip r:embed="rId2"/>
          <a:stretch>
            <a:fillRect/>
          </a:stretch>
        </p:blipFill>
        <p:spPr>
          <a:xfrm>
            <a:off x="627529" y="1083239"/>
            <a:ext cx="11191113" cy="781424"/>
          </a:xfrm>
          <a:prstGeom prst="rect">
            <a:avLst/>
          </a:prstGeom>
        </p:spPr>
      </p:pic>
      <p:pic>
        <p:nvPicPr>
          <p:cNvPr id="7" name="Image 6">
            <a:extLst>
              <a:ext uri="{FF2B5EF4-FFF2-40B4-BE49-F238E27FC236}">
                <a16:creationId xmlns:a16="http://schemas.microsoft.com/office/drawing/2014/main" id="{66EC50A0-DDB7-0367-9E32-79422E8AFF86}"/>
              </a:ext>
            </a:extLst>
          </p:cNvPr>
          <p:cNvPicPr>
            <a:picLocks noChangeAspect="1"/>
          </p:cNvPicPr>
          <p:nvPr/>
        </p:nvPicPr>
        <p:blipFill>
          <a:blip r:embed="rId3"/>
          <a:stretch>
            <a:fillRect/>
          </a:stretch>
        </p:blipFill>
        <p:spPr>
          <a:xfrm>
            <a:off x="627529" y="1864663"/>
            <a:ext cx="11191112" cy="3237329"/>
          </a:xfrm>
          <a:prstGeom prst="rect">
            <a:avLst/>
          </a:prstGeom>
        </p:spPr>
      </p:pic>
      <p:pic>
        <p:nvPicPr>
          <p:cNvPr id="11" name="Image 10">
            <a:extLst>
              <a:ext uri="{FF2B5EF4-FFF2-40B4-BE49-F238E27FC236}">
                <a16:creationId xmlns:a16="http://schemas.microsoft.com/office/drawing/2014/main" id="{F7447922-E275-840F-7891-DB23659E0FE0}"/>
              </a:ext>
            </a:extLst>
          </p:cNvPr>
          <p:cNvPicPr>
            <a:picLocks noChangeAspect="1"/>
          </p:cNvPicPr>
          <p:nvPr/>
        </p:nvPicPr>
        <p:blipFill>
          <a:blip r:embed="rId4"/>
          <a:stretch>
            <a:fillRect/>
          </a:stretch>
        </p:blipFill>
        <p:spPr>
          <a:xfrm>
            <a:off x="627529" y="5101991"/>
            <a:ext cx="11218492" cy="1594647"/>
          </a:xfrm>
          <a:prstGeom prst="rect">
            <a:avLst/>
          </a:prstGeom>
        </p:spPr>
      </p:pic>
      <p:sp>
        <p:nvSpPr>
          <p:cNvPr id="12" name="Rectangle 11">
            <a:extLst>
              <a:ext uri="{FF2B5EF4-FFF2-40B4-BE49-F238E27FC236}">
                <a16:creationId xmlns:a16="http://schemas.microsoft.com/office/drawing/2014/main" id="{8347A716-06C5-1BC2-C933-A33762AC2E8C}"/>
              </a:ext>
            </a:extLst>
          </p:cNvPr>
          <p:cNvSpPr/>
          <p:nvPr/>
        </p:nvSpPr>
        <p:spPr>
          <a:xfrm>
            <a:off x="627529" y="5360894"/>
            <a:ext cx="11218492" cy="32273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US"/>
          </a:p>
        </p:txBody>
      </p:sp>
      <p:sp>
        <p:nvSpPr>
          <p:cNvPr id="13" name="Rectangle 12">
            <a:extLst>
              <a:ext uri="{FF2B5EF4-FFF2-40B4-BE49-F238E27FC236}">
                <a16:creationId xmlns:a16="http://schemas.microsoft.com/office/drawing/2014/main" id="{7954AF38-E775-BC0E-CF82-38466040CC4E}"/>
              </a:ext>
            </a:extLst>
          </p:cNvPr>
          <p:cNvSpPr/>
          <p:nvPr/>
        </p:nvSpPr>
        <p:spPr>
          <a:xfrm>
            <a:off x="10650071" y="1577788"/>
            <a:ext cx="1150642" cy="511884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US"/>
          </a:p>
        </p:txBody>
      </p:sp>
    </p:spTree>
    <p:extLst>
      <p:ext uri="{BB962C8B-B14F-4D97-AF65-F5344CB8AC3E}">
        <p14:creationId xmlns:p14="http://schemas.microsoft.com/office/powerpoint/2010/main" val="245867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6E1436-9580-5623-560B-1B8CCE175FEA}"/>
              </a:ext>
            </a:extLst>
          </p:cNvPr>
          <p:cNvPicPr>
            <a:picLocks noChangeAspect="1"/>
          </p:cNvPicPr>
          <p:nvPr/>
        </p:nvPicPr>
        <p:blipFill>
          <a:blip r:embed="rId2"/>
          <a:stretch>
            <a:fillRect/>
          </a:stretch>
        </p:blipFill>
        <p:spPr>
          <a:xfrm>
            <a:off x="1216313" y="0"/>
            <a:ext cx="9335425" cy="3981450"/>
          </a:xfrm>
          <a:prstGeom prst="rect">
            <a:avLst/>
          </a:prstGeom>
        </p:spPr>
      </p:pic>
      <p:pic>
        <p:nvPicPr>
          <p:cNvPr id="5" name="Image 4">
            <a:extLst>
              <a:ext uri="{FF2B5EF4-FFF2-40B4-BE49-F238E27FC236}">
                <a16:creationId xmlns:a16="http://schemas.microsoft.com/office/drawing/2014/main" id="{E8491F0D-0893-C23B-E0F1-CDE63ADD0405}"/>
              </a:ext>
            </a:extLst>
          </p:cNvPr>
          <p:cNvPicPr>
            <a:picLocks noChangeAspect="1"/>
          </p:cNvPicPr>
          <p:nvPr/>
        </p:nvPicPr>
        <p:blipFill>
          <a:blip r:embed="rId3"/>
          <a:stretch>
            <a:fillRect/>
          </a:stretch>
        </p:blipFill>
        <p:spPr>
          <a:xfrm>
            <a:off x="914401" y="4062581"/>
            <a:ext cx="10363199" cy="2795419"/>
          </a:xfrm>
          <a:prstGeom prst="rect">
            <a:avLst/>
          </a:prstGeom>
        </p:spPr>
      </p:pic>
      <p:cxnSp>
        <p:nvCxnSpPr>
          <p:cNvPr id="7" name="Connecteur droit 6">
            <a:extLst>
              <a:ext uri="{FF2B5EF4-FFF2-40B4-BE49-F238E27FC236}">
                <a16:creationId xmlns:a16="http://schemas.microsoft.com/office/drawing/2014/main" id="{EEF71270-BD85-185D-E8C8-28D7EB1E30A8}"/>
              </a:ext>
            </a:extLst>
          </p:cNvPr>
          <p:cNvCxnSpPr/>
          <p:nvPr/>
        </p:nvCxnSpPr>
        <p:spPr>
          <a:xfrm>
            <a:off x="0" y="4043796"/>
            <a:ext cx="1219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32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977950-FDC5-42BD-1726-54ED7AAE23CD}"/>
              </a:ext>
            </a:extLst>
          </p:cNvPr>
          <p:cNvSpPr>
            <a:spLocks noGrp="1"/>
          </p:cNvSpPr>
          <p:nvPr>
            <p:ph type="title"/>
          </p:nvPr>
        </p:nvSpPr>
        <p:spPr>
          <a:xfrm>
            <a:off x="627529" y="168744"/>
            <a:ext cx="10515600" cy="692710"/>
          </a:xfrm>
        </p:spPr>
        <p:txBody>
          <a:bodyPr>
            <a:normAutofit fontScale="90000"/>
          </a:bodyPr>
          <a:lstStyle/>
          <a:p>
            <a:r>
              <a:rPr lang="fr-US" dirty="0"/>
              <a:t>Contexte</a:t>
            </a:r>
          </a:p>
        </p:txBody>
      </p:sp>
      <p:sp>
        <p:nvSpPr>
          <p:cNvPr id="3" name="Espace réservé du contenu 2">
            <a:extLst>
              <a:ext uri="{FF2B5EF4-FFF2-40B4-BE49-F238E27FC236}">
                <a16:creationId xmlns:a16="http://schemas.microsoft.com/office/drawing/2014/main" id="{4378124D-1A78-6161-0F5D-943C72D6DC77}"/>
              </a:ext>
            </a:extLst>
          </p:cNvPr>
          <p:cNvSpPr>
            <a:spLocks noGrp="1"/>
          </p:cNvSpPr>
          <p:nvPr>
            <p:ph idx="1"/>
          </p:nvPr>
        </p:nvSpPr>
        <p:spPr>
          <a:xfrm>
            <a:off x="627529" y="1362635"/>
            <a:ext cx="11223811" cy="4980266"/>
          </a:xfrm>
        </p:spPr>
        <p:txBody>
          <a:bodyPr>
            <a:normAutofit/>
          </a:bodyPr>
          <a:lstStyle/>
          <a:p>
            <a:pPr marL="0" indent="0">
              <a:lnSpc>
                <a:spcPts val="3060"/>
              </a:lnSpc>
              <a:buNone/>
            </a:pPr>
            <a:r>
              <a:rPr lang="fr-US" b="1" dirty="0">
                <a:latin typeface="Calibri" panose="020F0502020204030204" pitchFamily="34" charset="0"/>
                <a:cs typeface="Calibri" panose="020F0502020204030204" pitchFamily="34" charset="0"/>
              </a:rPr>
              <a:t>Ecole d’application Jean Zay à Châteauroux</a:t>
            </a:r>
          </a:p>
          <a:p>
            <a:pPr marL="0" indent="0">
              <a:lnSpc>
                <a:spcPts val="3060"/>
              </a:lnSpc>
              <a:buNone/>
            </a:pPr>
            <a:endParaRPr lang="fr-US" dirty="0">
              <a:latin typeface="Calibri" panose="020F0502020204030204" pitchFamily="34" charset="0"/>
              <a:cs typeface="Calibri" panose="020F0502020204030204" pitchFamily="34" charset="0"/>
            </a:endParaRPr>
          </a:p>
          <a:p>
            <a:pPr marL="0" indent="0">
              <a:lnSpc>
                <a:spcPts val="3060"/>
              </a:lnSpc>
              <a:buNone/>
            </a:pPr>
            <a:r>
              <a:rPr lang="fr-US" dirty="0">
                <a:latin typeface="Calibri" panose="020F0502020204030204" pitchFamily="34" charset="0"/>
                <a:cs typeface="Calibri" panose="020F0502020204030204" pitchFamily="34" charset="0"/>
              </a:rPr>
              <a:t>Une même enseignante intervenant dans 3 classes de CM (CM1-CM2) dans le </a:t>
            </a:r>
            <a:r>
              <a:rPr lang="fr-US" b="1" dirty="0">
                <a:solidFill>
                  <a:srgbClr val="0432FF"/>
                </a:solidFill>
                <a:latin typeface="Calibri" panose="020F0502020204030204" pitchFamily="34" charset="0"/>
                <a:cs typeface="Calibri" panose="020F0502020204030204" pitchFamily="34" charset="0"/>
              </a:rPr>
              <a:t>cadre d’un décloisonnement </a:t>
            </a:r>
            <a:r>
              <a:rPr lang="fr-US" dirty="0">
                <a:latin typeface="Calibri" panose="020F0502020204030204" pitchFamily="34" charset="0"/>
                <a:cs typeface="Calibri" panose="020F0502020204030204" pitchFamily="34" charset="0"/>
              </a:rPr>
              <a:t>: </a:t>
            </a:r>
          </a:p>
          <a:p>
            <a:pPr>
              <a:lnSpc>
                <a:spcPts val="2260"/>
              </a:lnSpc>
            </a:pPr>
            <a:endParaRPr lang="fr-US" dirty="0">
              <a:latin typeface="Calibri" panose="020F0502020204030204" pitchFamily="34" charset="0"/>
              <a:cs typeface="Calibri" panose="020F0502020204030204" pitchFamily="34" charset="0"/>
            </a:endParaRPr>
          </a:p>
          <a:p>
            <a:pPr marL="0" indent="0">
              <a:lnSpc>
                <a:spcPts val="2260"/>
              </a:lnSpc>
              <a:buNone/>
            </a:pPr>
            <a:r>
              <a:rPr lang="fr-FR" kern="50" dirty="0">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CM1-CM2A (Romain Yvernault)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23 élèves : 10 + 13 (dont 2 ULIS autonomes)</a:t>
            </a:r>
            <a:r>
              <a:rPr lang="fr-US" dirty="0">
                <a:effectLst/>
                <a:latin typeface="Calibri" panose="020F0502020204030204" pitchFamily="34" charset="0"/>
                <a:cs typeface="Calibri" panose="020F0502020204030204" pitchFamily="34" charset="0"/>
              </a:rPr>
              <a:t> </a:t>
            </a:r>
            <a:endParaRPr lang="fr-FR" sz="2800" u="sng" kern="50" dirty="0">
              <a:effectLst/>
              <a:latin typeface="Calibri" panose="020F0502020204030204" pitchFamily="34" charset="0"/>
              <a:ea typeface="NSimSun" panose="02010609030101010101" pitchFamily="49" charset="-122"/>
              <a:cs typeface="Calibri" panose="020F0502020204030204" pitchFamily="34" charset="0"/>
            </a:endParaRPr>
          </a:p>
          <a:p>
            <a:pPr marL="0" indent="0">
              <a:lnSpc>
                <a:spcPts val="2260"/>
              </a:lnSpc>
              <a:buNone/>
            </a:pPr>
            <a:endParaRPr lang="fr-FR" sz="2800" u="sng" kern="50" dirty="0">
              <a:effectLst/>
              <a:latin typeface="Calibri" panose="020F0502020204030204" pitchFamily="34" charset="0"/>
              <a:ea typeface="NSimSun" panose="02010609030101010101" pitchFamily="49" charset="-122"/>
              <a:cs typeface="Calibri" panose="020F0502020204030204" pitchFamily="34" charset="0"/>
            </a:endParaRPr>
          </a:p>
          <a:p>
            <a:pPr>
              <a:lnSpc>
                <a:spcPts val="2260"/>
              </a:lnSpc>
            </a:pP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CM1-CM2B (Patricia </a:t>
            </a:r>
            <a:r>
              <a:rPr lang="fr-FR" sz="2800" u="sng" kern="50" dirty="0" err="1">
                <a:effectLst/>
                <a:latin typeface="Calibri" panose="020F0502020204030204" pitchFamily="34" charset="0"/>
                <a:ea typeface="NSimSun" panose="02010609030101010101" pitchFamily="49" charset="-122"/>
                <a:cs typeface="Calibri" panose="020F0502020204030204" pitchFamily="34" charset="0"/>
              </a:rPr>
              <a:t>Defaye</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22 élèves : 10 + 12</a:t>
            </a:r>
            <a:r>
              <a:rPr lang="fr-US" kern="50" dirty="0">
                <a:latin typeface="Calibri" panose="020F0502020204030204" pitchFamily="34" charset="0"/>
                <a:ea typeface="NSimSun" panose="02010609030101010101" pitchFamily="49" charset="-122"/>
                <a:cs typeface="Calibri" panose="020F0502020204030204" pitchFamily="34" charset="0"/>
              </a:rPr>
              <a:t> </a:t>
            </a:r>
            <a:r>
              <a:rPr lang="fr-FR" sz="2800" kern="50" dirty="0">
                <a:effectLst/>
                <a:latin typeface="Calibri" panose="020F0502020204030204" pitchFamily="34" charset="0"/>
                <a:ea typeface="NSimSun" panose="02010609030101010101" pitchFamily="49" charset="-122"/>
                <a:cs typeface="Calibri" panose="020F0502020204030204" pitchFamily="34" charset="0"/>
              </a:rPr>
              <a:t>(dont 3 ULIS)</a:t>
            </a:r>
            <a:r>
              <a:rPr lang="fr-US" dirty="0">
                <a:effectLst/>
                <a:latin typeface="Calibri" panose="020F0502020204030204" pitchFamily="34" charset="0"/>
                <a:cs typeface="Calibri" panose="020F0502020204030204" pitchFamily="34" charset="0"/>
              </a:rPr>
              <a:t> </a:t>
            </a: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a:p>
            <a:pPr marL="0" indent="0">
              <a:lnSpc>
                <a:spcPts val="2260"/>
              </a:lnSpc>
              <a:buNone/>
            </a:pP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a:p>
            <a:pPr>
              <a:lnSpc>
                <a:spcPts val="2260"/>
              </a:lnSpc>
            </a:pPr>
            <a:r>
              <a:rPr lang="fr-FR" sz="2800" u="sng" kern="50" dirty="0">
                <a:effectLst/>
                <a:latin typeface="Calibri" panose="020F0502020204030204" pitchFamily="34" charset="0"/>
                <a:ea typeface="NSimSun" panose="02010609030101010101" pitchFamily="49" charset="-122"/>
                <a:cs typeface="Calibri" panose="020F0502020204030204" pitchFamily="34" charset="0"/>
              </a:rPr>
              <a:t>Classe CM1-CM2C (Fabrice </a:t>
            </a:r>
            <a:r>
              <a:rPr lang="fr-FR" sz="2800" u="sng" kern="50" dirty="0" err="1">
                <a:effectLst/>
                <a:latin typeface="Calibri" panose="020F0502020204030204" pitchFamily="34" charset="0"/>
                <a:ea typeface="NSimSun" panose="02010609030101010101" pitchFamily="49" charset="-122"/>
                <a:cs typeface="Calibri" panose="020F0502020204030204" pitchFamily="34" charset="0"/>
              </a:rPr>
              <a:t>Selleret</a:t>
            </a:r>
            <a:r>
              <a:rPr lang="fr-FR" sz="2800" u="sng" kern="50" dirty="0">
                <a:effectLst/>
                <a:latin typeface="Calibri" panose="020F0502020204030204" pitchFamily="34" charset="0"/>
                <a:ea typeface="NSimSun" panose="02010609030101010101" pitchFamily="49" charset="-122"/>
                <a:cs typeface="Calibri" panose="020F0502020204030204" pitchFamily="34" charset="0"/>
              </a:rPr>
              <a:t>)</a:t>
            </a:r>
            <a:r>
              <a:rPr lang="fr-FR" sz="2800" kern="50" dirty="0">
                <a:effectLst/>
                <a:latin typeface="Calibri" panose="020F0502020204030204" pitchFamily="34" charset="0"/>
                <a:ea typeface="NSimSun" panose="02010609030101010101" pitchFamily="49" charset="-122"/>
                <a:cs typeface="Calibri" panose="020F0502020204030204" pitchFamily="34" charset="0"/>
              </a:rPr>
              <a:t> : 24 élèves : 11 + 13 (dont 2 ULIS)</a:t>
            </a:r>
            <a:r>
              <a:rPr lang="fr-US" dirty="0">
                <a:effectLst/>
                <a:latin typeface="Calibri" panose="020F0502020204030204" pitchFamily="34" charset="0"/>
                <a:cs typeface="Calibri" panose="020F0502020204030204" pitchFamily="34" charset="0"/>
              </a:rPr>
              <a:t> </a:t>
            </a:r>
            <a:endParaRPr lang="fr-US" sz="2800" kern="50" dirty="0">
              <a:effectLst/>
              <a:latin typeface="Calibri" panose="020F0502020204030204" pitchFamily="34" charset="0"/>
              <a:ea typeface="NSimSun" panose="02010609030101010101" pitchFamily="49" charset="-122"/>
              <a:cs typeface="Calibri" panose="020F0502020204030204" pitchFamily="34" charset="0"/>
            </a:endParaRPr>
          </a:p>
        </p:txBody>
      </p:sp>
    </p:spTree>
    <p:extLst>
      <p:ext uri="{BB962C8B-B14F-4D97-AF65-F5344CB8AC3E}">
        <p14:creationId xmlns:p14="http://schemas.microsoft.com/office/powerpoint/2010/main" val="82259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9E737-902B-344A-8FDF-6CDDC70F5535}"/>
              </a:ext>
            </a:extLst>
          </p:cNvPr>
          <p:cNvSpPr>
            <a:spLocks noGrp="1"/>
          </p:cNvSpPr>
          <p:nvPr>
            <p:ph type="ctrTitle"/>
          </p:nvPr>
        </p:nvSpPr>
        <p:spPr>
          <a:xfrm>
            <a:off x="1041990" y="1600201"/>
            <a:ext cx="10108019" cy="2412072"/>
          </a:xfrm>
        </p:spPr>
        <p:txBody>
          <a:bodyPr>
            <a:normAutofit fontScale="90000"/>
          </a:bodyPr>
          <a:lstStyle/>
          <a:p>
            <a:r>
              <a:rPr lang="fr-US" dirty="0">
                <a:solidFill>
                  <a:srgbClr val="0432FF"/>
                </a:solidFill>
                <a:latin typeface="Times New Roman" panose="02020603050405020304" pitchFamily="18" charset="0"/>
                <a:cs typeface="Times New Roman" panose="02020603050405020304" pitchFamily="18" charset="0"/>
              </a:rPr>
              <a:t>Le questionnaire</a:t>
            </a:r>
            <a:r>
              <a:rPr lang="fr-US" dirty="0">
                <a:latin typeface="Times New Roman" panose="02020603050405020304" pitchFamily="18" charset="0"/>
                <a:cs typeface="Times New Roman" panose="02020603050405020304" pitchFamily="18" charset="0"/>
              </a:rPr>
              <a:t>, </a:t>
            </a:r>
            <a:br>
              <a:rPr lang="fr-US" dirty="0">
                <a:latin typeface="Times New Roman" panose="02020603050405020304" pitchFamily="18" charset="0"/>
                <a:cs typeface="Times New Roman" panose="02020603050405020304" pitchFamily="18" charset="0"/>
              </a:rPr>
            </a:br>
            <a:r>
              <a:rPr lang="fr-US" dirty="0">
                <a:latin typeface="Times New Roman" panose="02020603050405020304" pitchFamily="18" charset="0"/>
                <a:cs typeface="Times New Roman" panose="02020603050405020304" pitchFamily="18" charset="0"/>
              </a:rPr>
              <a:t>pour </a:t>
            </a:r>
            <a:r>
              <a:rPr lang="fr-US" dirty="0">
                <a:solidFill>
                  <a:srgbClr val="7030A0"/>
                </a:solidFill>
                <a:latin typeface="Times New Roman" panose="02020603050405020304" pitchFamily="18" charset="0"/>
                <a:cs typeface="Times New Roman" panose="02020603050405020304" pitchFamily="18" charset="0"/>
              </a:rPr>
              <a:t>analyser un document</a:t>
            </a:r>
            <a:br>
              <a:rPr lang="fr-US" dirty="0">
                <a:latin typeface="Times New Roman" panose="02020603050405020304" pitchFamily="18" charset="0"/>
                <a:cs typeface="Times New Roman" panose="02020603050405020304" pitchFamily="18" charset="0"/>
              </a:rPr>
            </a:br>
            <a:r>
              <a:rPr lang="fr-US" dirty="0">
                <a:latin typeface="Times New Roman" panose="02020603050405020304" pitchFamily="18" charset="0"/>
                <a:cs typeface="Times New Roman" panose="02020603050405020304" pitchFamily="18" charset="0"/>
              </a:rPr>
              <a:t>au cycle 3</a:t>
            </a:r>
          </a:p>
        </p:txBody>
      </p:sp>
      <p:sp>
        <p:nvSpPr>
          <p:cNvPr id="3" name="Sous-titre 2">
            <a:extLst>
              <a:ext uri="{FF2B5EF4-FFF2-40B4-BE49-F238E27FC236}">
                <a16:creationId xmlns:a16="http://schemas.microsoft.com/office/drawing/2014/main" id="{98FE269A-49F0-5E42-96E0-DCF99B29D87D}"/>
              </a:ext>
            </a:extLst>
          </p:cNvPr>
          <p:cNvSpPr>
            <a:spLocks noGrp="1"/>
          </p:cNvSpPr>
          <p:nvPr>
            <p:ph type="subTitle" idx="1"/>
          </p:nvPr>
        </p:nvSpPr>
        <p:spPr>
          <a:xfrm>
            <a:off x="1524000" y="4550734"/>
            <a:ext cx="9144000" cy="707065"/>
          </a:xfrm>
        </p:spPr>
        <p:txBody>
          <a:bodyPr/>
          <a:lstStyle/>
          <a:p>
            <a:r>
              <a:rPr lang="fr-US" dirty="0">
                <a:latin typeface="Times New Roman" panose="02020603050405020304" pitchFamily="18" charset="0"/>
                <a:cs typeface="Times New Roman" panose="02020603050405020304" pitchFamily="18" charset="0"/>
              </a:rPr>
              <a:t>UE21EC9</a:t>
            </a:r>
          </a:p>
          <a:p>
            <a:endParaRPr lang="fr-US" dirty="0">
              <a:latin typeface="Times New Roman" panose="02020603050405020304" pitchFamily="18" charset="0"/>
              <a:cs typeface="Times New Roman" panose="02020603050405020304" pitchFamily="18" charset="0"/>
            </a:endParaRPr>
          </a:p>
          <a:p>
            <a:endParaRPr lang="fr-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03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838200" y="67413"/>
            <a:ext cx="10515600" cy="1325563"/>
          </a:xfrm>
        </p:spPr>
        <p:txBody>
          <a:bodyPr/>
          <a:lstStyle/>
          <a:p>
            <a:r>
              <a:rPr lang="fr-US" b="1" dirty="0">
                <a:latin typeface="Times New Roman" panose="02020603050405020304" pitchFamily="18" charset="0"/>
                <a:cs typeface="Times New Roman" panose="02020603050405020304" pitchFamily="18" charset="0"/>
              </a:rPr>
              <a:t>Organisation de l’UE</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0515600" cy="5099899"/>
          </a:xfrm>
        </p:spPr>
        <p:txBody>
          <a:bodyPr/>
          <a:lstStyle/>
          <a:p>
            <a:pPr marL="0" indent="0">
              <a:buNone/>
            </a:pPr>
            <a:r>
              <a:rPr lang="fr-US" dirty="0">
                <a:latin typeface="Times New Roman" panose="02020603050405020304" pitchFamily="18" charset="0"/>
                <a:cs typeface="Times New Roman" panose="02020603050405020304" pitchFamily="18" charset="0"/>
              </a:rPr>
              <a:t>Volume horaire : 4 HTD</a:t>
            </a:r>
          </a:p>
          <a:p>
            <a:pPr marL="0" indent="0">
              <a:buNone/>
            </a:pPr>
            <a:r>
              <a:rPr lang="fr-US" b="1" dirty="0">
                <a:solidFill>
                  <a:srgbClr val="0432FF"/>
                </a:solidFill>
                <a:latin typeface="Times New Roman" panose="02020603050405020304" pitchFamily="18" charset="0"/>
                <a:cs typeface="Times New Roman" panose="02020603050405020304" pitchFamily="18" charset="0"/>
              </a:rPr>
              <a:t>GROUPE B</a:t>
            </a:r>
          </a:p>
          <a:p>
            <a:pPr marL="0" indent="0">
              <a:buNone/>
            </a:pPr>
            <a:r>
              <a:rPr lang="fr-FR" u="sng" dirty="0">
                <a:latin typeface="Times New Roman" panose="02020603050405020304" pitchFamily="18" charset="0"/>
                <a:cs typeface="Times New Roman" panose="02020603050405020304" pitchFamily="18" charset="0"/>
              </a:rPr>
              <a:t>Lundi 13 mai</a:t>
            </a:r>
            <a:r>
              <a:rPr lang="fr-FR" dirty="0">
                <a:latin typeface="Times New Roman" panose="02020603050405020304" pitchFamily="18" charset="0"/>
                <a:cs typeface="Times New Roman" panose="02020603050405020304" pitchFamily="18" charset="0"/>
              </a:rPr>
              <a:t> 13h30-16h30</a:t>
            </a:r>
            <a:endParaRPr lang="fr-US" u="sng" dirty="0">
              <a:latin typeface="Times New Roman" panose="02020603050405020304" pitchFamily="18" charset="0"/>
              <a:cs typeface="Times New Roman" panose="02020603050405020304" pitchFamily="18" charset="0"/>
            </a:endParaRPr>
          </a:p>
          <a:p>
            <a:pPr marL="0" indent="0">
              <a:buNone/>
            </a:pPr>
            <a:r>
              <a:rPr lang="fr-FR" dirty="0">
                <a:latin typeface="Times New Roman" panose="02020603050405020304" pitchFamily="18" charset="0"/>
                <a:cs typeface="Times New Roman" panose="02020603050405020304" pitchFamily="18" charset="0"/>
              </a:rPr>
              <a:t>TD1 </a:t>
            </a:r>
            <a:r>
              <a:rPr lang="fr-US"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3h</a:t>
            </a:r>
          </a:p>
          <a:p>
            <a:pPr marL="0" indent="0">
              <a:buNone/>
            </a:pPr>
            <a:r>
              <a:rPr lang="fr-FR" dirty="0">
                <a:latin typeface="Times New Roman" panose="02020603050405020304" pitchFamily="18" charset="0"/>
                <a:cs typeface="Times New Roman" panose="02020603050405020304" pitchFamily="18" charset="0"/>
              </a:rPr>
              <a:t>Analyse et discours de la méthode</a:t>
            </a:r>
          </a:p>
          <a:p>
            <a:pPr marL="0" indent="0">
              <a:buNone/>
            </a:pPr>
            <a:r>
              <a:rPr lang="fr-FR" dirty="0">
                <a:latin typeface="Times New Roman" panose="02020603050405020304" pitchFamily="18" charset="0"/>
                <a:cs typeface="Times New Roman" panose="02020603050405020304" pitchFamily="18" charset="0"/>
              </a:rPr>
              <a:t>Production de questionnaire(s)</a:t>
            </a:r>
          </a:p>
          <a:p>
            <a:pPr marL="0" indent="0">
              <a:buNone/>
            </a:pPr>
            <a:r>
              <a:rPr lang="fr-FR" dirty="0">
                <a:solidFill>
                  <a:srgbClr val="FF0000"/>
                </a:solidFill>
                <a:latin typeface="Times New Roman" panose="02020603050405020304" pitchFamily="18" charset="0"/>
                <a:cs typeface="Times New Roman" panose="02020603050405020304" pitchFamily="18" charset="0"/>
                <a:sym typeface="Wingdings" pitchFamily="2" charset="2"/>
              </a:rPr>
              <a:t> </a:t>
            </a:r>
            <a:r>
              <a:rPr lang="fr-FR" dirty="0">
                <a:solidFill>
                  <a:srgbClr val="FF0000"/>
                </a:solidFill>
                <a:latin typeface="Times New Roman" panose="02020603050405020304" pitchFamily="18" charset="0"/>
                <a:cs typeface="Times New Roman" panose="02020603050405020304" pitchFamily="18" charset="0"/>
              </a:rPr>
              <a:t>UTILISATION DE QUESTIONNAIRES EN CLASSES DE CM</a:t>
            </a:r>
          </a:p>
          <a:p>
            <a:pPr marL="0" indent="0">
              <a:buNone/>
            </a:pPr>
            <a:r>
              <a:rPr lang="fr-FR" u="sng" dirty="0">
                <a:latin typeface="Times New Roman" panose="02020603050405020304" pitchFamily="18" charset="0"/>
                <a:cs typeface="Times New Roman" panose="02020603050405020304" pitchFamily="18" charset="0"/>
              </a:rPr>
              <a:t>Mercredi 5 juin</a:t>
            </a:r>
            <a:r>
              <a:rPr lang="fr-FR" dirty="0">
                <a:latin typeface="Times New Roman" panose="02020603050405020304" pitchFamily="18" charset="0"/>
                <a:cs typeface="Times New Roman" panose="02020603050405020304" pitchFamily="18" charset="0"/>
              </a:rPr>
              <a:t> 13h30-14h30</a:t>
            </a:r>
          </a:p>
          <a:p>
            <a:pPr marL="0" indent="0">
              <a:buNone/>
            </a:pPr>
            <a:r>
              <a:rPr lang="fr-US" dirty="0">
                <a:latin typeface="Times New Roman" panose="02020603050405020304" pitchFamily="18" charset="0"/>
                <a:cs typeface="Times New Roman" panose="02020603050405020304" pitchFamily="18" charset="0"/>
              </a:rPr>
              <a:t>TD2 – 1h</a:t>
            </a:r>
          </a:p>
          <a:p>
            <a:pPr marL="0" indent="0">
              <a:buNone/>
            </a:pPr>
            <a:r>
              <a:rPr lang="fr-US" dirty="0">
                <a:latin typeface="Times New Roman" panose="02020603050405020304" pitchFamily="18" charset="0"/>
                <a:cs typeface="Times New Roman" panose="02020603050405020304" pitchFamily="18" charset="0"/>
              </a:rPr>
              <a:t>Retour sur les questionnaires utilisés par les élèves</a:t>
            </a:r>
          </a:p>
          <a:p>
            <a:pPr marL="0" indent="0">
              <a:buNone/>
            </a:pPr>
            <a:endParaRPr lang="fr-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030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838200" y="67413"/>
            <a:ext cx="10515600" cy="1325563"/>
          </a:xfrm>
        </p:spPr>
        <p:txBody>
          <a:bodyPr/>
          <a:lstStyle/>
          <a:p>
            <a:r>
              <a:rPr lang="fr-US" b="1" dirty="0">
                <a:latin typeface="Times New Roman" panose="02020603050405020304" pitchFamily="18" charset="0"/>
                <a:cs typeface="Times New Roman" panose="02020603050405020304" pitchFamily="18" charset="0"/>
              </a:rPr>
              <a:t>Organisation de l’UE</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0515600" cy="5099899"/>
          </a:xfrm>
        </p:spPr>
        <p:txBody>
          <a:bodyPr>
            <a:normAutofit/>
          </a:bodyPr>
          <a:lstStyle/>
          <a:p>
            <a:pPr marL="0" indent="0">
              <a:buNone/>
            </a:pPr>
            <a:r>
              <a:rPr lang="fr-US" dirty="0">
                <a:latin typeface="Times New Roman" panose="02020603050405020304" pitchFamily="18" charset="0"/>
                <a:cs typeface="Times New Roman" panose="02020603050405020304" pitchFamily="18" charset="0"/>
              </a:rPr>
              <a:t>Volume horaire : 4 HTD</a:t>
            </a:r>
          </a:p>
          <a:p>
            <a:pPr marL="0" indent="0">
              <a:buNone/>
            </a:pPr>
            <a:r>
              <a:rPr lang="fr-US" b="1" dirty="0">
                <a:solidFill>
                  <a:srgbClr val="0432FF"/>
                </a:solidFill>
                <a:latin typeface="Times New Roman" panose="02020603050405020304" pitchFamily="18" charset="0"/>
                <a:cs typeface="Times New Roman" panose="02020603050405020304" pitchFamily="18" charset="0"/>
              </a:rPr>
              <a:t>GROUPE A</a:t>
            </a:r>
          </a:p>
          <a:p>
            <a:pPr marL="0" indent="0">
              <a:buNone/>
            </a:pPr>
            <a:r>
              <a:rPr lang="fr-FR" u="sng" dirty="0">
                <a:latin typeface="Times New Roman" panose="02020603050405020304" pitchFamily="18" charset="0"/>
                <a:cs typeface="Times New Roman" panose="02020603050405020304" pitchFamily="18" charset="0"/>
              </a:rPr>
              <a:t>Vendredi 17 mai</a:t>
            </a:r>
            <a:r>
              <a:rPr lang="fr-FR" dirty="0">
                <a:latin typeface="Times New Roman" panose="02020603050405020304" pitchFamily="18" charset="0"/>
                <a:cs typeface="Times New Roman" panose="02020603050405020304" pitchFamily="18" charset="0"/>
              </a:rPr>
              <a:t> 13h30-16h30</a:t>
            </a:r>
            <a:endParaRPr lang="fr-US" u="sng" dirty="0">
              <a:latin typeface="Times New Roman" panose="02020603050405020304" pitchFamily="18" charset="0"/>
              <a:cs typeface="Times New Roman" panose="02020603050405020304" pitchFamily="18" charset="0"/>
            </a:endParaRPr>
          </a:p>
          <a:p>
            <a:pPr marL="0" indent="0">
              <a:buNone/>
            </a:pPr>
            <a:r>
              <a:rPr lang="fr-FR" dirty="0">
                <a:latin typeface="Times New Roman" panose="02020603050405020304" pitchFamily="18" charset="0"/>
                <a:cs typeface="Times New Roman" panose="02020603050405020304" pitchFamily="18" charset="0"/>
              </a:rPr>
              <a:t>TD1 </a:t>
            </a:r>
            <a:r>
              <a:rPr lang="fr-US"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3h</a:t>
            </a:r>
          </a:p>
          <a:p>
            <a:pPr marL="0" indent="0">
              <a:buNone/>
            </a:pPr>
            <a:r>
              <a:rPr lang="fr-FR" dirty="0">
                <a:latin typeface="Times New Roman" panose="02020603050405020304" pitchFamily="18" charset="0"/>
                <a:cs typeface="Times New Roman" panose="02020603050405020304" pitchFamily="18" charset="0"/>
              </a:rPr>
              <a:t>Analyse et discours de la méthode</a:t>
            </a:r>
          </a:p>
          <a:p>
            <a:pPr marL="0" indent="0">
              <a:buNone/>
            </a:pPr>
            <a:r>
              <a:rPr lang="fr-FR" dirty="0">
                <a:latin typeface="Times New Roman" panose="02020603050405020304" pitchFamily="18" charset="0"/>
                <a:cs typeface="Times New Roman" panose="02020603050405020304" pitchFamily="18" charset="0"/>
              </a:rPr>
              <a:t>Production de questionnaire(s)</a:t>
            </a:r>
          </a:p>
          <a:p>
            <a:pPr marL="0" indent="0">
              <a:buNone/>
            </a:pPr>
            <a:r>
              <a:rPr lang="fr-FR" dirty="0">
                <a:solidFill>
                  <a:srgbClr val="FF0000"/>
                </a:solidFill>
                <a:latin typeface="Times New Roman" panose="02020603050405020304" pitchFamily="18" charset="0"/>
                <a:cs typeface="Times New Roman" panose="02020603050405020304" pitchFamily="18" charset="0"/>
                <a:sym typeface="Wingdings" pitchFamily="2" charset="2"/>
              </a:rPr>
              <a:t> </a:t>
            </a:r>
            <a:r>
              <a:rPr lang="fr-FR" dirty="0">
                <a:solidFill>
                  <a:srgbClr val="FF0000"/>
                </a:solidFill>
                <a:latin typeface="Times New Roman" panose="02020603050405020304" pitchFamily="18" charset="0"/>
                <a:cs typeface="Times New Roman" panose="02020603050405020304" pitchFamily="18" charset="0"/>
              </a:rPr>
              <a:t>UTILISATION DE QUESTIONNAIRES EN CLASSES DE CM</a:t>
            </a:r>
            <a:endParaRPr lang="fr-FR" u="sng" dirty="0">
              <a:latin typeface="Times New Roman" panose="02020603050405020304" pitchFamily="18" charset="0"/>
              <a:cs typeface="Times New Roman" panose="02020603050405020304" pitchFamily="18" charset="0"/>
            </a:endParaRPr>
          </a:p>
          <a:p>
            <a:pPr marL="0" indent="0">
              <a:buNone/>
            </a:pPr>
            <a:r>
              <a:rPr lang="fr-FR" u="sng" dirty="0">
                <a:latin typeface="Times New Roman" panose="02020603050405020304" pitchFamily="18" charset="0"/>
                <a:cs typeface="Times New Roman" panose="02020603050405020304" pitchFamily="18" charset="0"/>
              </a:rPr>
              <a:t>Mercredi 5 juin</a:t>
            </a:r>
            <a:r>
              <a:rPr lang="fr-FR" dirty="0">
                <a:latin typeface="Times New Roman" panose="02020603050405020304" pitchFamily="18" charset="0"/>
                <a:cs typeface="Times New Roman" panose="02020603050405020304" pitchFamily="18" charset="0"/>
              </a:rPr>
              <a:t> 14h45-15h45</a:t>
            </a:r>
          </a:p>
          <a:p>
            <a:pPr marL="0" indent="0">
              <a:buNone/>
            </a:pPr>
            <a:r>
              <a:rPr lang="fr-US" dirty="0">
                <a:latin typeface="Times New Roman" panose="02020603050405020304" pitchFamily="18" charset="0"/>
                <a:cs typeface="Times New Roman" panose="02020603050405020304" pitchFamily="18" charset="0"/>
              </a:rPr>
              <a:t>TD2 – 1h</a:t>
            </a:r>
          </a:p>
          <a:p>
            <a:pPr marL="0" indent="0">
              <a:buNone/>
            </a:pPr>
            <a:r>
              <a:rPr lang="fr-US" dirty="0">
                <a:latin typeface="Times New Roman" panose="02020603050405020304" pitchFamily="18" charset="0"/>
                <a:cs typeface="Times New Roman" panose="02020603050405020304" pitchFamily="18" charset="0"/>
              </a:rPr>
              <a:t>Retour sur les questionnaires utilisés par les élèves</a:t>
            </a:r>
          </a:p>
          <a:p>
            <a:pPr marL="0" indent="0">
              <a:buNone/>
            </a:pPr>
            <a:endParaRPr lang="fr-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85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01165-25CB-214A-95D3-18104DEC8795}"/>
              </a:ext>
            </a:extLst>
          </p:cNvPr>
          <p:cNvSpPr>
            <a:spLocks noGrp="1"/>
          </p:cNvSpPr>
          <p:nvPr>
            <p:ph type="title"/>
          </p:nvPr>
        </p:nvSpPr>
        <p:spPr>
          <a:xfrm>
            <a:off x="838200" y="67413"/>
            <a:ext cx="10515600" cy="1325563"/>
          </a:xfrm>
        </p:spPr>
        <p:txBody>
          <a:bodyPr/>
          <a:lstStyle/>
          <a:p>
            <a:pPr algn="ctr"/>
            <a:r>
              <a:rPr lang="fr-US" b="1" dirty="0">
                <a:latin typeface="Times New Roman" panose="02020603050405020304" pitchFamily="18" charset="0"/>
                <a:cs typeface="Times New Roman" panose="02020603050405020304" pitchFamily="18" charset="0"/>
              </a:rPr>
              <a:t>Déroulement du TD1</a:t>
            </a:r>
          </a:p>
        </p:txBody>
      </p:sp>
      <p:sp>
        <p:nvSpPr>
          <p:cNvPr id="3" name="Espace réservé du contenu 2">
            <a:extLst>
              <a:ext uri="{FF2B5EF4-FFF2-40B4-BE49-F238E27FC236}">
                <a16:creationId xmlns:a16="http://schemas.microsoft.com/office/drawing/2014/main" id="{15F107C2-3E4E-2047-A930-2CD1EF589EEF}"/>
              </a:ext>
            </a:extLst>
          </p:cNvPr>
          <p:cNvSpPr>
            <a:spLocks noGrp="1"/>
          </p:cNvSpPr>
          <p:nvPr>
            <p:ph idx="1"/>
          </p:nvPr>
        </p:nvSpPr>
        <p:spPr>
          <a:xfrm>
            <a:off x="838200" y="1392976"/>
            <a:ext cx="10515600" cy="5099899"/>
          </a:xfrm>
        </p:spPr>
        <p:txBody>
          <a:bodyPr/>
          <a:lstStyle/>
          <a:p>
            <a:pPr marL="0" indent="0">
              <a:buNone/>
            </a:pPr>
            <a:r>
              <a:rPr lang="fr-FR" b="1" dirty="0">
                <a:latin typeface="Times New Roman" panose="02020603050405020304" pitchFamily="18" charset="0"/>
                <a:cs typeface="Times New Roman" panose="02020603050405020304" pitchFamily="18" charset="0"/>
              </a:rPr>
              <a:t>PARTIE A</a:t>
            </a:r>
          </a:p>
          <a:p>
            <a:pPr marL="0" indent="0">
              <a:buNone/>
            </a:pPr>
            <a:r>
              <a:rPr lang="fr-FR" dirty="0">
                <a:latin typeface="Times New Roman" panose="02020603050405020304" pitchFamily="18" charset="0"/>
                <a:cs typeface="Times New Roman" panose="02020603050405020304" pitchFamily="18" charset="0"/>
              </a:rPr>
              <a:t>• Introduction : exemple d’utilisation de documents en histoire</a:t>
            </a:r>
          </a:p>
          <a:p>
            <a:pPr marL="0" indent="0">
              <a:buNone/>
            </a:pPr>
            <a:r>
              <a:rPr lang="fr-FR" dirty="0">
                <a:latin typeface="Times New Roman" panose="02020603050405020304" pitchFamily="18" charset="0"/>
                <a:cs typeface="Times New Roman" panose="02020603050405020304" pitchFamily="18" charset="0"/>
              </a:rPr>
              <a:t>• Analyse de questionnaires dans les manuels</a:t>
            </a:r>
            <a:endParaRPr lang="fr-US" dirty="0">
              <a:latin typeface="Times New Roman" panose="02020603050405020304" pitchFamily="18" charset="0"/>
              <a:cs typeface="Times New Roman" panose="02020603050405020304" pitchFamily="18" charset="0"/>
            </a:endParaRPr>
          </a:p>
          <a:p>
            <a:pPr marL="0" indent="0">
              <a:buNone/>
            </a:pPr>
            <a:r>
              <a:rPr lang="fr-FR" dirty="0">
                <a:latin typeface="Times New Roman" panose="02020603050405020304" pitchFamily="18" charset="0"/>
                <a:cs typeface="Times New Roman" panose="02020603050405020304" pitchFamily="18" charset="0"/>
              </a:rPr>
              <a:t>• Analyse de questionnaires produits par les étudiants</a:t>
            </a:r>
            <a:endParaRPr lang="fr-US" dirty="0">
              <a:latin typeface="Times New Roman" panose="02020603050405020304" pitchFamily="18" charset="0"/>
              <a:cs typeface="Times New Roman" panose="02020603050405020304" pitchFamily="18" charset="0"/>
            </a:endParaRPr>
          </a:p>
          <a:p>
            <a:pPr algn="just">
              <a:buFont typeface="Wingdings" pitchFamily="2" charset="2"/>
              <a:buChar char="à"/>
            </a:pPr>
            <a:r>
              <a:rPr lang="fr-FR" dirty="0">
                <a:latin typeface="Times New Roman" panose="02020603050405020304" pitchFamily="18" charset="0"/>
                <a:cs typeface="Times New Roman" panose="02020603050405020304" pitchFamily="18" charset="0"/>
                <a:sym typeface="Wingdings" pitchFamily="2" charset="2"/>
              </a:rPr>
              <a:t> </a:t>
            </a:r>
            <a:r>
              <a:rPr lang="fr-FR" dirty="0">
                <a:solidFill>
                  <a:srgbClr val="0432FF"/>
                </a:solidFill>
                <a:latin typeface="Times New Roman" panose="02020603050405020304" pitchFamily="18" charset="0"/>
                <a:cs typeface="Times New Roman" panose="02020603050405020304" pitchFamily="18" charset="0"/>
                <a:sym typeface="Wingdings" pitchFamily="2" charset="2"/>
              </a:rPr>
              <a:t>inventaire</a:t>
            </a:r>
            <a:r>
              <a:rPr lang="fr-FR" dirty="0">
                <a:solidFill>
                  <a:srgbClr val="0432FF"/>
                </a:solidFill>
                <a:latin typeface="Times New Roman" panose="02020603050405020304" pitchFamily="18" charset="0"/>
                <a:cs typeface="Times New Roman" panose="02020603050405020304" pitchFamily="18" charset="0"/>
              </a:rPr>
              <a:t> des qualités souhaitables d’un questionnaire </a:t>
            </a:r>
            <a:r>
              <a:rPr lang="fr-FR" dirty="0">
                <a:latin typeface="Times New Roman" panose="02020603050405020304" pitchFamily="18" charset="0"/>
                <a:cs typeface="Times New Roman" panose="02020603050405020304" pitchFamily="18" charset="0"/>
              </a:rPr>
              <a:t>de documents en histoire(-géographie)</a:t>
            </a:r>
          </a:p>
          <a:p>
            <a:pPr algn="just">
              <a:buFont typeface="Wingdings" pitchFamily="2" charset="2"/>
              <a:buChar char="à"/>
            </a:pPr>
            <a:endParaRPr lang="fr-FR" dirty="0">
              <a:latin typeface="Times New Roman" panose="02020603050405020304" pitchFamily="18" charset="0"/>
              <a:cs typeface="Times New Roman" panose="02020603050405020304" pitchFamily="18" charset="0"/>
            </a:endParaRPr>
          </a:p>
          <a:p>
            <a:pPr marL="0" indent="0" algn="just">
              <a:buNone/>
            </a:pPr>
            <a:r>
              <a:rPr lang="fr-FR" b="1" dirty="0">
                <a:latin typeface="Times New Roman" panose="02020603050405020304" pitchFamily="18" charset="0"/>
                <a:cs typeface="Times New Roman" panose="02020603050405020304" pitchFamily="18" charset="0"/>
              </a:rPr>
              <a:t>PARTIE B</a:t>
            </a:r>
          </a:p>
          <a:p>
            <a:pPr marL="0" indent="0" algn="just">
              <a:buNone/>
            </a:pPr>
            <a:r>
              <a:rPr lang="fr-FR" dirty="0">
                <a:latin typeface="Times New Roman" panose="02020603050405020304" pitchFamily="18" charset="0"/>
                <a:cs typeface="Times New Roman" panose="02020603050405020304" pitchFamily="18" charset="0"/>
              </a:rPr>
              <a:t>• </a:t>
            </a:r>
            <a:r>
              <a:rPr lang="fr-FR" dirty="0">
                <a:solidFill>
                  <a:srgbClr val="0432FF"/>
                </a:solidFill>
                <a:latin typeface="Times New Roman" panose="02020603050405020304" pitchFamily="18" charset="0"/>
                <a:cs typeface="Times New Roman" panose="02020603050405020304" pitchFamily="18" charset="0"/>
              </a:rPr>
              <a:t>Production de questionnaires </a:t>
            </a:r>
            <a:r>
              <a:rPr lang="fr-FR" dirty="0">
                <a:latin typeface="Times New Roman" panose="02020603050405020304" pitchFamily="18" charset="0"/>
                <a:cs typeface="Times New Roman" panose="02020603050405020304" pitchFamily="18" charset="0"/>
              </a:rPr>
              <a:t>(M1A sur trois documents, M1B sur deux documents) à destination de classes de CM1-CM2</a:t>
            </a:r>
          </a:p>
          <a:p>
            <a:pPr marL="0" indent="0" algn="just">
              <a:buNone/>
            </a:pPr>
            <a:endParaRPr lang="fr-FR" dirty="0">
              <a:latin typeface="Times New Roman" panose="02020603050405020304" pitchFamily="18" charset="0"/>
              <a:cs typeface="Times New Roman" panose="02020603050405020304" pitchFamily="18" charset="0"/>
            </a:endParaRPr>
          </a:p>
          <a:p>
            <a:pPr marL="0" indent="0" algn="just">
              <a:buNone/>
            </a:pPr>
            <a:endParaRPr lang="fr-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50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C10468-BFCF-464F-A807-36F1A9FD28F2}"/>
              </a:ext>
            </a:extLst>
          </p:cNvPr>
          <p:cNvPicPr>
            <a:picLocks noChangeAspect="1"/>
          </p:cNvPicPr>
          <p:nvPr/>
        </p:nvPicPr>
        <p:blipFill>
          <a:blip r:embed="rId2"/>
          <a:stretch>
            <a:fillRect/>
          </a:stretch>
        </p:blipFill>
        <p:spPr>
          <a:xfrm>
            <a:off x="1174276" y="0"/>
            <a:ext cx="4873451" cy="6858000"/>
          </a:xfrm>
          <a:prstGeom prst="rect">
            <a:avLst/>
          </a:prstGeom>
        </p:spPr>
      </p:pic>
      <p:pic>
        <p:nvPicPr>
          <p:cNvPr id="5" name="Image 4">
            <a:extLst>
              <a:ext uri="{FF2B5EF4-FFF2-40B4-BE49-F238E27FC236}">
                <a16:creationId xmlns:a16="http://schemas.microsoft.com/office/drawing/2014/main" id="{2DEF38D0-8E23-A54A-B8EF-A5E18555EADA}"/>
              </a:ext>
            </a:extLst>
          </p:cNvPr>
          <p:cNvPicPr>
            <a:picLocks noChangeAspect="1"/>
          </p:cNvPicPr>
          <p:nvPr/>
        </p:nvPicPr>
        <p:blipFill>
          <a:blip r:embed="rId3"/>
          <a:stretch>
            <a:fillRect/>
          </a:stretch>
        </p:blipFill>
        <p:spPr>
          <a:xfrm>
            <a:off x="6096000" y="0"/>
            <a:ext cx="4921724" cy="6858000"/>
          </a:xfrm>
          <a:prstGeom prst="rect">
            <a:avLst/>
          </a:prstGeom>
        </p:spPr>
      </p:pic>
    </p:spTree>
    <p:extLst>
      <p:ext uri="{BB962C8B-B14F-4D97-AF65-F5344CB8AC3E}">
        <p14:creationId xmlns:p14="http://schemas.microsoft.com/office/powerpoint/2010/main" val="3442319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2DF912-646B-594A-4191-4F33D3AE2632}"/>
              </a:ext>
            </a:extLst>
          </p:cNvPr>
          <p:cNvPicPr>
            <a:picLocks noChangeAspect="1"/>
          </p:cNvPicPr>
          <p:nvPr/>
        </p:nvPicPr>
        <p:blipFill>
          <a:blip r:embed="rId2"/>
          <a:stretch>
            <a:fillRect/>
          </a:stretch>
        </p:blipFill>
        <p:spPr>
          <a:xfrm>
            <a:off x="1250950" y="0"/>
            <a:ext cx="9601200" cy="6858000"/>
          </a:xfrm>
          <a:prstGeom prst="rect">
            <a:avLst/>
          </a:prstGeom>
        </p:spPr>
      </p:pic>
    </p:spTree>
    <p:extLst>
      <p:ext uri="{BB962C8B-B14F-4D97-AF65-F5344CB8AC3E}">
        <p14:creationId xmlns:p14="http://schemas.microsoft.com/office/powerpoint/2010/main" val="32850750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1437</Words>
  <Application>Microsoft Macintosh PowerPoint</Application>
  <PresentationFormat>Grand écran</PresentationFormat>
  <Paragraphs>181</Paragraphs>
  <Slides>27</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27</vt:i4>
      </vt:variant>
    </vt:vector>
  </HeadingPairs>
  <TitlesOfParts>
    <vt:vector size="35" baseType="lpstr">
      <vt:lpstr>Liberation Serif</vt:lpstr>
      <vt:lpstr>Arial</vt:lpstr>
      <vt:lpstr>Calibri</vt:lpstr>
      <vt:lpstr>Calibri Light</vt:lpstr>
      <vt:lpstr>Cambria</vt:lpstr>
      <vt:lpstr>Times New Roman</vt:lpstr>
      <vt:lpstr>Wingdings</vt:lpstr>
      <vt:lpstr>Thème Office</vt:lpstr>
      <vt:lpstr>Français transversal Français et histoire</vt:lpstr>
      <vt:lpstr>Retour sur les questionnaires </vt:lpstr>
      <vt:lpstr>Contexte</vt:lpstr>
      <vt:lpstr>Le questionnaire,  pour analyser un document au cycle 3</vt:lpstr>
      <vt:lpstr>Organisation de l’UE</vt:lpstr>
      <vt:lpstr>Organisation de l’UE</vt:lpstr>
      <vt:lpstr>Déroulement du TD1</vt:lpstr>
      <vt:lpstr>Présentation PowerPoint</vt:lpstr>
      <vt:lpstr>Présentation PowerPoint</vt:lpstr>
      <vt:lpstr>Analyse de questionnaires dans les manuels</vt:lpstr>
      <vt:lpstr>Présentation PowerPoint</vt:lpstr>
      <vt:lpstr>Présentation PowerPoint</vt:lpstr>
      <vt:lpstr>Présentation PowerPoint</vt:lpstr>
      <vt:lpstr>Présentation PowerPoint</vt:lpstr>
      <vt:lpstr>Analyse de questionnaires produits par des étudiants</vt:lpstr>
      <vt:lpstr>Présentation PowerPoint</vt:lpstr>
      <vt:lpstr>Présentation PowerPoint</vt:lpstr>
      <vt:lpstr>Présentation PowerPoint</vt:lpstr>
      <vt:lpstr>Analyse de questionnaires produits par des étudiants</vt:lpstr>
      <vt:lpstr>Présentation PowerPoint</vt:lpstr>
      <vt:lpstr>Présentation PowerPoint</vt:lpstr>
      <vt:lpstr>Présentation PowerPoint</vt:lpstr>
      <vt:lpstr>Quelles qualités souhaitables pour un questionnaire en histoire(-géographie) ?</vt:lpstr>
      <vt:lpstr>Quelles qualités souhaitables pour un questionnaire en histoire(-géographie) ?</vt:lpstr>
      <vt:lpstr>La production d’un questionnaire pour un binôme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Français transversal Français et histoire</dc:title>
  <dc:creator>Jean-Louis Laubry</dc:creator>
  <cp:lastModifiedBy>Laubry Jean-Louis</cp:lastModifiedBy>
  <cp:revision>29</cp:revision>
  <dcterms:created xsi:type="dcterms:W3CDTF">2022-03-17T17:44:29Z</dcterms:created>
  <dcterms:modified xsi:type="dcterms:W3CDTF">2024-06-05T04:45:09Z</dcterms:modified>
</cp:coreProperties>
</file>