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60" r:id="rId4"/>
    <p:sldId id="261" r:id="rId5"/>
    <p:sldId id="263" r:id="rId6"/>
    <p:sldId id="268" r:id="rId7"/>
    <p:sldId id="264" r:id="rId8"/>
    <p:sldId id="269" r:id="rId9"/>
    <p:sldId id="270" r:id="rId10"/>
    <p:sldId id="259" r:id="rId11"/>
    <p:sldId id="272" r:id="rId12"/>
    <p:sldId id="262" r:id="rId13"/>
    <p:sldId id="271" r:id="rId14"/>
    <p:sldId id="265" r:id="rId15"/>
    <p:sldId id="266" r:id="rId16"/>
    <p:sldId id="267" r:id="rId17"/>
    <p:sldId id="273" r:id="rId1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F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9ED5B-807B-2F4A-8C4C-1CFF542B6773}" type="datetimeFigureOut">
              <a:rPr lang="fr-FR" smtClean="0"/>
              <a:pPr/>
              <a:t>17/09/2019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A3C77-1C05-5849-8C2B-83407269569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3900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A3C77-1C05-5849-8C2B-834072695699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563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A3C77-1C05-5849-8C2B-834072695699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050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A3C77-1C05-5849-8C2B-834072695699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880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A3C77-1C05-5849-8C2B-834072695699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947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A3C77-1C05-5849-8C2B-834072695699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7998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A3C77-1C05-5849-8C2B-834072695699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782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A3C77-1C05-5849-8C2B-834072695699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554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A3C77-1C05-5849-8C2B-834072695699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937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A3C77-1C05-5849-8C2B-834072695699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1099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A3C77-1C05-5849-8C2B-834072695699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9620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ED68-5A8D-AC47-B3D2-1CBC3FCEF549}" type="datetimeFigureOut">
              <a:rPr lang="fr-FR" smtClean="0"/>
              <a:pPr/>
              <a:t>17/09/2019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DF29-4285-F94D-9C44-5623BB9AFD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ED68-5A8D-AC47-B3D2-1CBC3FCEF549}" type="datetimeFigureOut">
              <a:rPr lang="fr-FR" smtClean="0"/>
              <a:pPr/>
              <a:t>17/09/2019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DF29-4285-F94D-9C44-5623BB9AFD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ED68-5A8D-AC47-B3D2-1CBC3FCEF549}" type="datetimeFigureOut">
              <a:rPr lang="fr-FR" smtClean="0"/>
              <a:pPr/>
              <a:t>17/09/2019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DF29-4285-F94D-9C44-5623BB9AFD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ED68-5A8D-AC47-B3D2-1CBC3FCEF549}" type="datetimeFigureOut">
              <a:rPr lang="fr-FR" smtClean="0"/>
              <a:pPr/>
              <a:t>17/09/2019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DF29-4285-F94D-9C44-5623BB9AFD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ED68-5A8D-AC47-B3D2-1CBC3FCEF549}" type="datetimeFigureOut">
              <a:rPr lang="fr-FR" smtClean="0"/>
              <a:pPr/>
              <a:t>17/09/2019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DF29-4285-F94D-9C44-5623BB9AFD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ED68-5A8D-AC47-B3D2-1CBC3FCEF549}" type="datetimeFigureOut">
              <a:rPr lang="fr-FR" smtClean="0"/>
              <a:pPr/>
              <a:t>17/09/2019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DF29-4285-F94D-9C44-5623BB9AFD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ED68-5A8D-AC47-B3D2-1CBC3FCEF549}" type="datetimeFigureOut">
              <a:rPr lang="fr-FR" smtClean="0"/>
              <a:pPr/>
              <a:t>17/09/2019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DF29-4285-F94D-9C44-5623BB9AFD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ED68-5A8D-AC47-B3D2-1CBC3FCEF549}" type="datetimeFigureOut">
              <a:rPr lang="fr-FR" smtClean="0"/>
              <a:pPr/>
              <a:t>17/09/2019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DF29-4285-F94D-9C44-5623BB9AFD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ED68-5A8D-AC47-B3D2-1CBC3FCEF549}" type="datetimeFigureOut">
              <a:rPr lang="fr-FR" smtClean="0"/>
              <a:pPr/>
              <a:t>17/09/2019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DF29-4285-F94D-9C44-5623BB9AFD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ED68-5A8D-AC47-B3D2-1CBC3FCEF549}" type="datetimeFigureOut">
              <a:rPr lang="fr-FR" smtClean="0"/>
              <a:pPr/>
              <a:t>17/09/2019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DF29-4285-F94D-9C44-5623BB9AFD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ED68-5A8D-AC47-B3D2-1CBC3FCEF549}" type="datetimeFigureOut">
              <a:rPr lang="fr-FR" smtClean="0"/>
              <a:pPr/>
              <a:t>17/09/2019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1DF29-4285-F94D-9C44-5623BB9AFD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FED68-5A8D-AC47-B3D2-1CBC3FCEF549}" type="datetimeFigureOut">
              <a:rPr lang="fr-FR" smtClean="0"/>
              <a:pPr/>
              <a:t>17/09/2019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1DF29-4285-F94D-9C44-5623BB9AFD2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731577"/>
            <a:ext cx="7772400" cy="1616733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4800" b="1" dirty="0" smtClean="0"/>
              <a:t>La romanisation de la Gaule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1" y="3886200"/>
            <a:ext cx="7772400" cy="17526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0000FF"/>
                </a:solidFill>
              </a:rPr>
              <a:t>Après </a:t>
            </a:r>
            <a:r>
              <a:rPr lang="fr-FR" sz="3600" smtClean="0">
                <a:solidFill>
                  <a:srgbClr val="0000FF"/>
                </a:solidFill>
              </a:rPr>
              <a:t>la conquête, les </a:t>
            </a:r>
            <a:r>
              <a:rPr lang="fr-FR" sz="3600" dirty="0" smtClean="0">
                <a:solidFill>
                  <a:srgbClr val="0000FF"/>
                </a:solidFill>
              </a:rPr>
              <a:t>Gaulois sont-ils devenus des Romains ?</a:t>
            </a:r>
            <a:endParaRPr lang="fr-FR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018816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III) Des campagnes réfractaires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19777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1. Le développement des campagnes</a:t>
            </a:r>
            <a:endParaRPr lang="fr-FR" dirty="0"/>
          </a:p>
        </p:txBody>
      </p:sp>
      <p:pic>
        <p:nvPicPr>
          <p:cNvPr id="4" name="Image 3" descr="MaquetteVillaGalloRomHach2004-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5" y="2178524"/>
            <a:ext cx="5638000" cy="3367216"/>
          </a:xfrm>
          <a:prstGeom prst="rect">
            <a:avLst/>
          </a:prstGeom>
        </p:spPr>
      </p:pic>
      <p:pic>
        <p:nvPicPr>
          <p:cNvPr id="5" name="Image 4" descr="PlanVicusGauloisNG-2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729" y="1937577"/>
            <a:ext cx="3237271" cy="4451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018816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III) Des campagnes réfractaires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19777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1. Le développement des campagnes</a:t>
            </a:r>
            <a:endParaRPr lang="fr-FR" dirty="0"/>
          </a:p>
        </p:txBody>
      </p:sp>
      <p:pic>
        <p:nvPicPr>
          <p:cNvPr id="7" name="Image 6" descr="Domus de Cieutat_Elusa_Eauze 4e siecle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988" y="2041407"/>
            <a:ext cx="5967524" cy="4336815"/>
          </a:xfrm>
          <a:prstGeom prst="rect">
            <a:avLst/>
          </a:prstGeom>
        </p:spPr>
      </p:pic>
      <p:pic>
        <p:nvPicPr>
          <p:cNvPr id="8" name="Image 7" descr="Fouilles domus de Cieutat_Elusa_Eauze 4e siecle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076221"/>
            <a:ext cx="3852729" cy="2693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96" y="-101981"/>
            <a:ext cx="8091391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III) Des campagnes réfractaires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7459" y="850567"/>
            <a:ext cx="8516252" cy="929401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2. L’intégration économique</a:t>
            </a:r>
            <a:endParaRPr lang="fr-FR" dirty="0"/>
          </a:p>
        </p:txBody>
      </p:sp>
      <p:pic>
        <p:nvPicPr>
          <p:cNvPr id="8" name="Image 7" descr="CarteEcoGaulRomNG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210" y="1348117"/>
            <a:ext cx="4026791" cy="5509884"/>
          </a:xfrm>
          <a:prstGeom prst="rect">
            <a:avLst/>
          </a:prstGeom>
        </p:spPr>
      </p:pic>
      <p:pic>
        <p:nvPicPr>
          <p:cNvPr id="9" name="Image 8" descr="BasReliefNautesRhoneNG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79072"/>
            <a:ext cx="5117210" cy="256814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69436" y="5367735"/>
            <a:ext cx="3584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« nautes » de la Vallée du Rhône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886" y="0"/>
            <a:ext cx="8091391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III) Des campagnes réfractaires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7749" y="952548"/>
            <a:ext cx="8516252" cy="929401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2. L’intégration économique</a:t>
            </a:r>
            <a:endParaRPr lang="fr-FR" dirty="0"/>
          </a:p>
        </p:txBody>
      </p:sp>
      <p:pic>
        <p:nvPicPr>
          <p:cNvPr id="4" name="Image 3" descr="CéramSigilléeHach2004-2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3831"/>
            <a:ext cx="3733800" cy="3130550"/>
          </a:xfrm>
          <a:prstGeom prst="rect">
            <a:avLst/>
          </a:prstGeom>
        </p:spPr>
      </p:pic>
      <p:pic>
        <p:nvPicPr>
          <p:cNvPr id="5" name="Image 4" descr="CarteVentePotGaulNG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521619"/>
            <a:ext cx="5410201" cy="3615492"/>
          </a:xfrm>
          <a:prstGeom prst="rect">
            <a:avLst/>
          </a:prstGeom>
        </p:spPr>
      </p:pic>
      <p:pic>
        <p:nvPicPr>
          <p:cNvPr id="6" name="Image 5" descr="SignatureSigilléeArgNG-24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30" y="4726785"/>
            <a:ext cx="2901606" cy="213121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633906" y="2152287"/>
            <a:ext cx="3510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production de céramique </a:t>
            </a:r>
            <a:r>
              <a:rPr lang="fr-FR" dirty="0" err="1" smtClean="0"/>
              <a:t>cigillée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886" y="136452"/>
            <a:ext cx="8721566" cy="1070619"/>
          </a:xfrm>
        </p:spPr>
        <p:txBody>
          <a:bodyPr>
            <a:normAutofit/>
          </a:bodyPr>
          <a:lstStyle/>
          <a:p>
            <a:r>
              <a:rPr lang="fr-FR" dirty="0" smtClean="0"/>
              <a:t>IV) Une civilisation mixte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1) L’adhésion au culte impérial et la diffusion du latin</a:t>
            </a:r>
            <a:endParaRPr lang="fr-FR" dirty="0"/>
          </a:p>
        </p:txBody>
      </p:sp>
      <p:pic>
        <p:nvPicPr>
          <p:cNvPr id="4" name="Image 3" descr="MaisonCarréeHachette6e2000-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96" y="2859576"/>
            <a:ext cx="3863975" cy="3286125"/>
          </a:xfrm>
          <a:prstGeom prst="rect">
            <a:avLst/>
          </a:prstGeom>
        </p:spPr>
      </p:pic>
      <p:pic>
        <p:nvPicPr>
          <p:cNvPr id="5" name="Image 4" descr="BasReliefEcoleromaineNath6e2000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861" y="2705100"/>
            <a:ext cx="5029200" cy="22479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6145701"/>
            <a:ext cx="4903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« Maison Carrée » de Nîmes (temple d’Auguste)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621377" y="4983257"/>
            <a:ext cx="406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Bas-relief gallo-romain (diffusion du latin)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4766" y="0"/>
            <a:ext cx="6570333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IV) Une civilisation mixte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8922" y="964153"/>
            <a:ext cx="8585077" cy="4525963"/>
          </a:xfrm>
        </p:spPr>
        <p:txBody>
          <a:bodyPr/>
          <a:lstStyle/>
          <a:p>
            <a:pPr>
              <a:buNone/>
            </a:pPr>
            <a:r>
              <a:rPr lang="fr-FR" dirty="0"/>
              <a:t>2</a:t>
            </a:r>
            <a:r>
              <a:rPr lang="fr-FR" dirty="0" smtClean="0"/>
              <a:t>) Le syncrétisme religieux et le maintien de cultes et de pratiques d’origine gauloise</a:t>
            </a:r>
            <a:endParaRPr lang="fr-FR" dirty="0"/>
          </a:p>
        </p:txBody>
      </p:sp>
      <p:pic>
        <p:nvPicPr>
          <p:cNvPr id="5" name="Image 4" descr="StatuettesGalloRomNath6e2000-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73" y="2324100"/>
            <a:ext cx="3702050" cy="45339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97203" y="6211669"/>
            <a:ext cx="3289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Jupiter-Taranis</a:t>
            </a:r>
            <a:r>
              <a:rPr lang="fr-FR" dirty="0" smtClean="0"/>
              <a:t> (Le Châtelet, </a:t>
            </a:r>
            <a:r>
              <a:rPr lang="fr-FR" dirty="0" err="1" smtClean="0"/>
              <a:t>Gourzon</a:t>
            </a:r>
            <a:r>
              <a:rPr lang="fr-FR" dirty="0" smtClean="0"/>
              <a:t>, Haute-Marne)</a:t>
            </a:r>
            <a:endParaRPr lang="fr-FR" dirty="0"/>
          </a:p>
        </p:txBody>
      </p:sp>
      <p:pic>
        <p:nvPicPr>
          <p:cNvPr id="7" name="Image 6" descr="Jupiter Taranis Le Chatelet Gourzon Haute Mar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203" y="2001348"/>
            <a:ext cx="2695776" cy="4210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6444074" cy="931333"/>
          </a:xfrm>
        </p:spPr>
        <p:txBody>
          <a:bodyPr>
            <a:normAutofit/>
          </a:bodyPr>
          <a:lstStyle/>
          <a:p>
            <a:r>
              <a:rPr lang="fr-FR" dirty="0" smtClean="0"/>
              <a:t>IV) Une civilisation mixte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31333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fr-FR" dirty="0"/>
              <a:t>2</a:t>
            </a:r>
            <a:r>
              <a:rPr lang="fr-FR" dirty="0" smtClean="0"/>
              <a:t>) Le syncrétisme religieux et le maintien de cultes et de pratiques d’origine gauloise</a:t>
            </a:r>
            <a:endParaRPr lang="fr-FR" dirty="0"/>
          </a:p>
        </p:txBody>
      </p:sp>
      <p:pic>
        <p:nvPicPr>
          <p:cNvPr id="8" name="Image 7" descr="PhotoDieuxArgentGuideRéduc-3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762" y="1994392"/>
            <a:ext cx="3929238" cy="278823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4898662"/>
            <a:ext cx="2427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L’un des deux fana d’</a:t>
            </a:r>
            <a:r>
              <a:rPr lang="fr-FR" dirty="0" err="1" smtClean="0"/>
              <a:t>Argentomagus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530848" y="4810965"/>
            <a:ext cx="3613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dieux du foyer découvert dans la cave d’une maison à </a:t>
            </a:r>
            <a:r>
              <a:rPr lang="fr-FR" dirty="0" err="1" smtClean="0"/>
              <a:t>Argentomagus</a:t>
            </a:r>
            <a:endParaRPr lang="fr-FR" dirty="0"/>
          </a:p>
        </p:txBody>
      </p:sp>
      <p:pic>
        <p:nvPicPr>
          <p:cNvPr id="12" name="Image 11" descr="Fanum Argentomagu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4392"/>
            <a:ext cx="3872361" cy="2904271"/>
          </a:xfrm>
          <a:prstGeom prst="rect">
            <a:avLst/>
          </a:prstGeom>
        </p:spPr>
      </p:pic>
      <p:pic>
        <p:nvPicPr>
          <p:cNvPr id="13" name="Image 12" descr="Restitution du temple de Janus à Auti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290" y="4741332"/>
            <a:ext cx="2815559" cy="211166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569185" y="6165334"/>
            <a:ext cx="3574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Reconstitution du temple de Janus à </a:t>
            </a:r>
            <a:r>
              <a:rPr lang="fr-FR" dirty="0" smtClean="0"/>
              <a:t>Autun (en forme de fanum)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CONCLUSION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865482"/>
            <a:ext cx="8229600" cy="326068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3600" dirty="0" smtClean="0"/>
              <a:t>La civilisation gallo-romaine :</a:t>
            </a:r>
          </a:p>
          <a:p>
            <a:pPr algn="ctr">
              <a:buNone/>
            </a:pPr>
            <a:r>
              <a:rPr lang="fr-FR" sz="3600" dirty="0" smtClean="0"/>
              <a:t>acculturation et intégration</a:t>
            </a:r>
          </a:p>
          <a:p>
            <a:pPr algn="ctr">
              <a:buNone/>
            </a:pPr>
            <a:r>
              <a:rPr lang="fr-FR" sz="3600" dirty="0" smtClean="0"/>
              <a:t>et non pas assimilation</a:t>
            </a:r>
            <a:endParaRPr lang="fr-F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886" y="274638"/>
            <a:ext cx="8721566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I) La « paix romaine » (pax </a:t>
            </a:r>
            <a:r>
              <a:rPr lang="fr-FR" dirty="0" err="1" smtClean="0"/>
              <a:t>romana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516252" cy="929401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1. L’organisation et le contrôle du monde gaulois</a:t>
            </a:r>
            <a:endParaRPr lang="fr-FR" dirty="0"/>
          </a:p>
        </p:txBody>
      </p:sp>
      <p:pic>
        <p:nvPicPr>
          <p:cNvPr id="11" name="Image 10" descr="peutinger-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54047"/>
            <a:ext cx="6688510" cy="3903953"/>
          </a:xfrm>
          <a:prstGeom prst="rect">
            <a:avLst/>
          </a:prstGeom>
        </p:spPr>
      </p:pic>
      <p:pic>
        <p:nvPicPr>
          <p:cNvPr id="13" name="Image 12" descr="TablePeutingerNetteExtrait-1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525" y="2340028"/>
            <a:ext cx="5578475" cy="386397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-64890" y="2340028"/>
            <a:ext cx="3796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Table de Peutinger</a:t>
            </a:r>
          </a:p>
          <a:p>
            <a:r>
              <a:rPr lang="fr-FR" dirty="0" smtClean="0"/>
              <a:t>(copie médiévale d’une carte romaine)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7063975" y="4792952"/>
            <a:ext cx="815787" cy="20395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8032163" y="4310874"/>
            <a:ext cx="626306" cy="31520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886" y="274638"/>
            <a:ext cx="8721566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I) La « paix romaine » (pax </a:t>
            </a:r>
            <a:r>
              <a:rPr lang="fr-FR" dirty="0" err="1" smtClean="0"/>
              <a:t>romana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9675" y="1274824"/>
            <a:ext cx="8516252" cy="929401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1. L’organisation et le contrôle du monde gaulois</a:t>
            </a:r>
            <a:endParaRPr lang="fr-FR" dirty="0"/>
          </a:p>
        </p:txBody>
      </p:sp>
      <p:pic>
        <p:nvPicPr>
          <p:cNvPr id="5" name="Image 4" descr="CarteGauleRMuséeArchéoNG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569" y="2325771"/>
            <a:ext cx="4690432" cy="4532229"/>
          </a:xfrm>
          <a:prstGeom prst="rect">
            <a:avLst/>
          </a:prstGeom>
        </p:spPr>
      </p:pic>
      <p:pic>
        <p:nvPicPr>
          <p:cNvPr id="6" name="Image 5" descr="Voie_Romaine_Raon_les_Leau Vosge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558235"/>
            <a:ext cx="1866025" cy="2472483"/>
          </a:xfrm>
          <a:prstGeom prst="rect">
            <a:avLst/>
          </a:prstGeom>
        </p:spPr>
      </p:pic>
      <p:pic>
        <p:nvPicPr>
          <p:cNvPr id="7" name="Image 6" descr="Voie_romaine_Sainte Suzanne Mayenn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236" y="4372371"/>
            <a:ext cx="1651332" cy="248562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" y="5967742"/>
            <a:ext cx="1500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Raon</a:t>
            </a:r>
            <a:r>
              <a:rPr lang="fr-FR" dirty="0" smtClean="0"/>
              <a:t> (Vosges)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247040" y="6211669"/>
            <a:ext cx="160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/>
              <a:t>Sainte-Suzanne (Mayenne)</a:t>
            </a:r>
            <a:endParaRPr lang="fr-FR" dirty="0"/>
          </a:p>
        </p:txBody>
      </p:sp>
      <p:pic>
        <p:nvPicPr>
          <p:cNvPr id="10" name="Image 9" descr="Voie d'Agrippa à Saint-Gneis-d'Hiersac, Charent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026" y="2103421"/>
            <a:ext cx="1701713" cy="226895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09675" y="2372156"/>
            <a:ext cx="1356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/>
              <a:t>Saint-Gneis</a:t>
            </a:r>
            <a:r>
              <a:rPr lang="fr-FR" dirty="0" smtClean="0"/>
              <a:t> (Charente)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886" y="15050"/>
            <a:ext cx="8721566" cy="893479"/>
          </a:xfrm>
        </p:spPr>
        <p:txBody>
          <a:bodyPr>
            <a:normAutofit/>
          </a:bodyPr>
          <a:lstStyle/>
          <a:p>
            <a:r>
              <a:rPr lang="fr-FR" dirty="0" smtClean="0"/>
              <a:t>I) La « paix romaine » (pax </a:t>
            </a:r>
            <a:r>
              <a:rPr lang="fr-FR" dirty="0" err="1" smtClean="0"/>
              <a:t>romana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9675" y="908529"/>
            <a:ext cx="8516252" cy="929401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2. L’intégration politique</a:t>
            </a:r>
            <a:endParaRPr lang="fr-FR" dirty="0"/>
          </a:p>
        </p:txBody>
      </p:sp>
      <p:pic>
        <p:nvPicPr>
          <p:cNvPr id="12" name="Image 11" descr="GénéalogieCitRomGaul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455" y="1274824"/>
            <a:ext cx="3468997" cy="5524378"/>
          </a:xfrm>
          <a:prstGeom prst="rect">
            <a:avLst/>
          </a:prstGeom>
        </p:spPr>
      </p:pic>
      <p:pic>
        <p:nvPicPr>
          <p:cNvPr id="13" name="Image 12" descr="TablesClaudiennesLyonDroitCitGau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76" y="4147312"/>
            <a:ext cx="4141054" cy="1988543"/>
          </a:xfrm>
          <a:prstGeom prst="rect">
            <a:avLst/>
          </a:prstGeom>
        </p:spPr>
      </p:pic>
      <p:pic>
        <p:nvPicPr>
          <p:cNvPr id="14" name="Image 13" descr="TablesClaudiennesNath6e20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731" y="1546987"/>
            <a:ext cx="2863850" cy="260032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51886" y="6135854"/>
            <a:ext cx="5252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« tables claudiennes » retrouvées à Lyon (discours de l’empereur Claude devant le Sénat romain en 48)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721566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II) Les cités au cœur de la romanisation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48" y="850156"/>
            <a:ext cx="6086071" cy="19243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dirty="0" smtClean="0"/>
              <a:t>1. L’urbanisation : le configuration d’une  cité gallo-romaine</a:t>
            </a:r>
            <a:endParaRPr lang="fr-FR" dirty="0"/>
          </a:p>
        </p:txBody>
      </p:sp>
      <p:pic>
        <p:nvPicPr>
          <p:cNvPr id="4" name="Image 3" descr="PlanArgentomagus2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18" y="1906554"/>
            <a:ext cx="4141312" cy="4951446"/>
          </a:xfrm>
          <a:prstGeom prst="rect">
            <a:avLst/>
          </a:prstGeom>
        </p:spPr>
      </p:pic>
      <p:pic>
        <p:nvPicPr>
          <p:cNvPr id="5" name="Image 4" descr="PlanArlesHatier6e2004-24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293" y="1256618"/>
            <a:ext cx="3427707" cy="2768313"/>
          </a:xfrm>
          <a:prstGeom prst="rect">
            <a:avLst/>
          </a:prstGeom>
        </p:spPr>
      </p:pic>
      <p:pic>
        <p:nvPicPr>
          <p:cNvPr id="6" name="Image 5" descr="EvergétismeMacrinusArgNG-1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599" y="3969238"/>
            <a:ext cx="3640989" cy="2888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886" y="274638"/>
            <a:ext cx="8721566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II) Les cités au cœur de la romanisation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9675" y="1274824"/>
            <a:ext cx="8516252" cy="92940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fr-FR" dirty="0" smtClean="0"/>
              <a:t>1. L’urbanisation : la configuration d’une cité gallo-romaine</a:t>
            </a:r>
            <a:endParaRPr lang="fr-FR" dirty="0"/>
          </a:p>
        </p:txBody>
      </p:sp>
      <p:pic>
        <p:nvPicPr>
          <p:cNvPr id="6" name="Image 5" descr="ReconstPlanArlesHach2004-2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67537"/>
            <a:ext cx="4743651" cy="3204307"/>
          </a:xfrm>
          <a:prstGeom prst="rect">
            <a:avLst/>
          </a:prstGeom>
        </p:spPr>
      </p:pic>
      <p:pic>
        <p:nvPicPr>
          <p:cNvPr id="7" name="Image 6" descr="PlanLyonHatier6e2004-1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651" y="2293501"/>
            <a:ext cx="4400349" cy="397834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144846" y="6271844"/>
            <a:ext cx="1804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Lugdunum (Lyon)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886" y="274638"/>
            <a:ext cx="8721566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II) Les cités au cœur de la romanisation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9675" y="1274824"/>
            <a:ext cx="8516252" cy="929401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2. Les </a:t>
            </a:r>
            <a:r>
              <a:rPr lang="fr-FR" dirty="0" smtClean="0"/>
              <a:t>bâtiments</a:t>
            </a:r>
            <a:endParaRPr lang="fr-FR" dirty="0"/>
          </a:p>
        </p:txBody>
      </p:sp>
      <p:pic>
        <p:nvPicPr>
          <p:cNvPr id="5" name="Image 4" descr="PlanVesonCE2Magnard2013-1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0296"/>
            <a:ext cx="4767836" cy="4684595"/>
          </a:xfrm>
          <a:prstGeom prst="rect">
            <a:avLst/>
          </a:prstGeom>
        </p:spPr>
      </p:pic>
      <p:pic>
        <p:nvPicPr>
          <p:cNvPr id="6" name="Image 5" descr="DessinsMonumUrbRomHach2004NG-2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474" y="2097852"/>
            <a:ext cx="4710526" cy="2587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886" y="274638"/>
            <a:ext cx="8721566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II) Les cités au cœur de la romanisation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9675" y="1274824"/>
            <a:ext cx="8516252" cy="929401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2. Les </a:t>
            </a:r>
            <a:r>
              <a:rPr lang="fr-FR" dirty="0" smtClean="0"/>
              <a:t>bâtiments</a:t>
            </a:r>
            <a:endParaRPr lang="fr-FR" dirty="0"/>
          </a:p>
        </p:txBody>
      </p:sp>
      <p:pic>
        <p:nvPicPr>
          <p:cNvPr id="7" name="Image 6" descr="péristyle de la domus-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215" y="1417638"/>
            <a:ext cx="3415712" cy="256178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851408" y="3979422"/>
            <a:ext cx="2983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Domus</a:t>
            </a:r>
            <a:r>
              <a:rPr lang="fr-FR" dirty="0" smtClean="0"/>
              <a:t> à </a:t>
            </a:r>
            <a:r>
              <a:rPr lang="fr-FR" dirty="0" err="1" smtClean="0"/>
              <a:t>Vesontio</a:t>
            </a:r>
            <a:r>
              <a:rPr lang="fr-FR" dirty="0" smtClean="0"/>
              <a:t> (maquette)</a:t>
            </a:r>
            <a:endParaRPr lang="fr-FR" dirty="0"/>
          </a:p>
        </p:txBody>
      </p:sp>
      <p:pic>
        <p:nvPicPr>
          <p:cNvPr id="10" name="Image 9" descr="Vesontio romaine-7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23" y="1959632"/>
            <a:ext cx="5239430" cy="448444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03111" y="6444074"/>
            <a:ext cx="3424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Vesontio</a:t>
            </a:r>
            <a:r>
              <a:rPr lang="fr-FR" dirty="0" smtClean="0"/>
              <a:t> (image </a:t>
            </a:r>
            <a:r>
              <a:rPr lang="fr-FR" smtClean="0"/>
              <a:t>de reconstitution)</a:t>
            </a:r>
            <a:endParaRPr lang="fr-FR" dirty="0"/>
          </a:p>
        </p:txBody>
      </p:sp>
      <p:pic>
        <p:nvPicPr>
          <p:cNvPr id="12" name="Image 11" descr="aquedu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408" y="4484511"/>
            <a:ext cx="2842168" cy="196620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293276" y="6397035"/>
            <a:ext cx="217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Aqueduc de </a:t>
            </a:r>
            <a:r>
              <a:rPr lang="fr-FR" dirty="0" err="1" smtClean="0"/>
              <a:t>Vesontio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886" y="274638"/>
            <a:ext cx="8721566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II) Les cités au cœur de la romanisation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9675" y="1274824"/>
            <a:ext cx="8516252" cy="929401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2. Les </a:t>
            </a:r>
            <a:r>
              <a:rPr lang="fr-FR" dirty="0" smtClean="0"/>
              <a:t>bâtiments</a:t>
            </a:r>
            <a:endParaRPr lang="fr-FR" dirty="0"/>
          </a:p>
        </p:txBody>
      </p:sp>
      <p:pic>
        <p:nvPicPr>
          <p:cNvPr id="14" name="Image 13" descr="PhotoacqueducLyonHatier6e-2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0127"/>
            <a:ext cx="4221521" cy="3656464"/>
          </a:xfrm>
          <a:prstGeom prst="rect">
            <a:avLst/>
          </a:prstGeom>
        </p:spPr>
      </p:pic>
      <p:pic>
        <p:nvPicPr>
          <p:cNvPr id="15" name="Image 14" descr="PhotoPontGardHatier6e-2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467" y="1831499"/>
            <a:ext cx="5306533" cy="2514752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588803" y="4346251"/>
            <a:ext cx="413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Pont du Gard (aqueduc alimentant Nîmes)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358</Words>
  <Application>Microsoft Office PowerPoint</Application>
  <PresentationFormat>Affichage à l'écran (4:3)</PresentationFormat>
  <Paragraphs>65</Paragraphs>
  <Slides>17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La romanisation de la Gaule</vt:lpstr>
      <vt:lpstr>I) La « paix romaine » (pax romana)</vt:lpstr>
      <vt:lpstr>I) La « paix romaine » (pax romana)</vt:lpstr>
      <vt:lpstr>I) La « paix romaine » (pax romana)</vt:lpstr>
      <vt:lpstr>II) Les cités au cœur de la romanisation ?</vt:lpstr>
      <vt:lpstr>II) Les cités au cœur de la romanisation ?</vt:lpstr>
      <vt:lpstr>II) Les cités au cœur de la romanisation ?</vt:lpstr>
      <vt:lpstr>II) Les cités au cœur de la romanisation ?</vt:lpstr>
      <vt:lpstr>II) Les cités au cœur de la romanisation ?</vt:lpstr>
      <vt:lpstr>III) Des campagnes réfractaires ?</vt:lpstr>
      <vt:lpstr>III) Des campagnes réfractaires ?</vt:lpstr>
      <vt:lpstr>III) Des campagnes réfractaires ?</vt:lpstr>
      <vt:lpstr>III) Des campagnes réfractaires ?</vt:lpstr>
      <vt:lpstr>IV) Une civilisation mixte</vt:lpstr>
      <vt:lpstr>IV) Une civilisation mixte</vt:lpstr>
      <vt:lpstr>IV) Une civilisation mixte</vt:lpstr>
      <vt:lpstr>CONCLUSION</vt:lpstr>
    </vt:vector>
  </TitlesOfParts>
  <Company>Iufm Orléans-Tours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romanisation de la Gaule</dc:title>
  <dc:creator>Jean-Louis LAUBRY</dc:creator>
  <cp:lastModifiedBy>install</cp:lastModifiedBy>
  <cp:revision>36</cp:revision>
  <dcterms:created xsi:type="dcterms:W3CDTF">2017-09-21T09:45:18Z</dcterms:created>
  <dcterms:modified xsi:type="dcterms:W3CDTF">2019-09-17T11:36:16Z</dcterms:modified>
</cp:coreProperties>
</file>