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72" r:id="rId6"/>
    <p:sldId id="262" r:id="rId7"/>
    <p:sldId id="268" r:id="rId8"/>
    <p:sldId id="263" r:id="rId9"/>
    <p:sldId id="267" r:id="rId10"/>
    <p:sldId id="266" r:id="rId11"/>
    <p:sldId id="269" r:id="rId12"/>
    <p:sldId id="264" r:id="rId13"/>
    <p:sldId id="270" r:id="rId14"/>
    <p:sldId id="271" r:id="rId15"/>
    <p:sldId id="280" r:id="rId16"/>
    <p:sldId id="265" r:id="rId17"/>
    <p:sldId id="282" r:id="rId18"/>
    <p:sldId id="279" r:id="rId19"/>
    <p:sldId id="273" r:id="rId20"/>
    <p:sldId id="277" r:id="rId21"/>
    <p:sldId id="275" r:id="rId22"/>
    <p:sldId id="274" r:id="rId23"/>
    <p:sldId id="278" r:id="rId24"/>
    <p:sldId id="281" r:id="rId25"/>
    <p:sldId id="276" r:id="rId26"/>
    <p:sldId id="261" r:id="rId27"/>
  </p:sldIdLst>
  <p:sldSz cx="12192000" cy="6858000"/>
  <p:notesSz cx="6858000" cy="9144000"/>
  <p:defaultTextStyle>
    <a:defPPr>
      <a:defRPr lang="fr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D4C8F1"/>
    <a:srgbClr val="F0C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/>
    <p:restoredTop sz="94607"/>
  </p:normalViewPr>
  <p:slideViewPr>
    <p:cSldViewPr snapToGrid="0" snapToObjects="1">
      <p:cViewPr varScale="1">
        <p:scale>
          <a:sx n="124" d="100"/>
          <a:sy n="124" d="100"/>
        </p:scale>
        <p:origin x="75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3CB3F-1A4D-49D7-ADBD-5CC0A06A23EE}" type="datetimeFigureOut">
              <a:rPr lang="fr-FR" smtClean="0"/>
              <a:t>21/10/2024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EF4E9-238B-4ADC-91D7-A2832719B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90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EF4E9-238B-4ADC-91D7-A2832719B7C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4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DC94E0-DF81-C84E-81BC-D9B1ECBB7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9B4685-829A-B84E-83E9-3C8135DDC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A759A8-97EF-5143-9594-4D98DB52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10/21/24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853642-CEEF-4A4B-B15A-3D63530EC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019709-B326-7E47-BE38-67720C63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04232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3C3AB-D01D-DC41-AEBC-289906ED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EA950A-CA1D-2F48-8206-1C8E51497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A34894-5D2A-EE43-8D6A-8920E60DB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10/21/24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FCA98C-B6DD-9243-A935-D3B25E16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AC60F1-4975-7049-905C-7EBFA38C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81733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CFFD9BF-E43E-DE43-9776-FA7628909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2D95DE-5325-2645-AEB4-1C7D238CD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064D43-6FBD-034F-BABA-18F10D96A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10/21/24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330B59-F20E-CB48-BCF4-442B9DCFF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C69978-B013-7346-93D2-2226F112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56073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45015-99EE-5E4D-863B-1C612E21C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B17787-728A-BF43-B0C5-8F4E3D2BD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F4FD36-7414-B24A-92F1-D31ADC5C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10/21/24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2E958F-D833-A74A-B37A-C3760456A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6662AF-666F-5C4B-A560-684BEB53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81473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078B7C-9EEC-534D-97E7-96F631FF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351ACF-FD8F-C64D-8837-6D68C80AB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90CB11-D1D3-8E4F-BD55-6DB07424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10/21/24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E7F97E-25C8-1244-A84F-6AE1376F6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2FBB01-7A0B-0040-A843-BA5F6E8F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03340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F55F3-C5C2-5649-8159-66464A4A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999B51-1343-A945-B95C-A6E91BA10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BB60E7-05F6-714D-BB7E-8F2BB4E4F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515CCA-A5EA-BD45-BDB1-A05D6934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10/21/24</a:t>
            </a:fld>
            <a:endParaRPr lang="fr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79FFA2-71F4-9A4A-911C-0FCAF7DA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C51A6-0409-0541-9CAB-1158EC0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5942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73780B-0C77-434D-85C1-7DFFE4CCA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6ADA0E-CCA7-1645-8BFC-FF3BCBEF9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D7AB10-B2C1-4643-B1DA-8D3AC0A8B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017E69-50FF-E347-9046-C1224F186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B244D6-06EB-4B42-8131-74CD09054F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77D4263-6636-9C4D-911A-CE232C5E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10/21/24</a:t>
            </a:fld>
            <a:endParaRPr lang="fr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CDE55C-B483-364D-87D5-1C9BCE90C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9D826B-ABD7-0E45-B94E-05EEFDD0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08276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26D526-4B80-C74C-9FA2-1E498F85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406C1A-58AE-774E-AF03-4CFE235E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10/21/24</a:t>
            </a:fld>
            <a:endParaRPr lang="fr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F9721B-0A23-D04A-A0F2-3C22A8966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199D25-9831-CC4D-A759-DEA3908A1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4916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1984BE-56BF-9B48-BA4E-2AFD67DE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10/21/24</a:t>
            </a:fld>
            <a:endParaRPr lang="fr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A449E76-F439-BC49-B4D7-90A1A13D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811A4F-26D9-3F47-AFCB-A44E6254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40290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051C9-7356-7043-B21C-6AB25E06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6162A7-372C-5B44-8743-EB886B045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BA0AF4-227F-4C40-A0C0-49EFEDD6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96EBFC-AFCB-D44A-99A4-BE3E2492A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10/21/24</a:t>
            </a:fld>
            <a:endParaRPr lang="fr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A6116F-2285-1841-B663-9FA4611B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6DE744-3FF1-6043-9E6C-A6A276B6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756113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ADC29A-A0E3-444D-B837-92742C9B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2262E0-E670-F142-992E-D5675F254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933FEF-4FE7-4A44-8D04-373296C9C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EDC71B-BD92-F849-9EED-B209001E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10/21/24</a:t>
            </a:fld>
            <a:endParaRPr lang="fr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3A46FA-68A8-F94C-BF04-470D84AD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25EC51-7A54-2B42-8EE1-76074C2B0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018800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CE4190E-5286-EE44-B0FD-07335AE1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F37EB0-66A1-3443-A872-227CBED7B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FFEA09-6C7B-E24F-9C24-567781F63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762A-8737-9140-8913-1B6065E177E9}" type="datetimeFigureOut">
              <a:rPr lang="fr-US" smtClean="0"/>
              <a:t>10/21/24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817E66-E183-6C4F-B932-6FA916B3B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3DFCE1-5394-1E41-8132-8053CA724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29680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scol.education.fr/3484/semaine-de-la-presse-et-des-medias" TargetMode="External"/><Relationship Id="rId2" Type="http://schemas.openxmlformats.org/officeDocument/2006/relationships/hyperlink" Target="https://www.clemi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emi.fr/semaine-presse-media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umni.fr/video/comment-savoir-si-une-information-est-vraie-ou-fauss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umerique50.l-educ.fr/prouve-le/" TargetMode="External"/><Relationship Id="rId2" Type="http://schemas.openxmlformats.org/officeDocument/2006/relationships/hyperlink" Target="https://sites.ac-nancy-metz.fr/molomolo/initiative-7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hyperlink" Target="https://www.site.ac-aix-marseille.fr/circo-laciotat/spip/VRAI-ou-FAUX-PROUVE-LE.html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duscol.education.fr/1531/education-aux-medias-et-l-information#actions-educatives-EM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0B2A39-FE2E-A543-88D9-07DE01C8A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143" y="1737888"/>
            <a:ext cx="9144000" cy="2491211"/>
          </a:xfrm>
          <a:ln w="254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US" b="1" dirty="0"/>
              <a:t>L’éducation aux médias et à l’information</a:t>
            </a:r>
            <a:br>
              <a:rPr lang="fr-US" b="1" dirty="0"/>
            </a:br>
            <a:r>
              <a:rPr lang="fr-US" b="1" dirty="0"/>
              <a:t>(EMI)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69444B-601D-A942-A805-797174AD7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9143" y="4857750"/>
            <a:ext cx="9144000" cy="495300"/>
          </a:xfrm>
        </p:spPr>
        <p:txBody>
          <a:bodyPr>
            <a:normAutofit lnSpcReduction="10000"/>
          </a:bodyPr>
          <a:lstStyle/>
          <a:p>
            <a:r>
              <a:rPr lang="fr-US" sz="3200" dirty="0"/>
              <a:t>UE13 EC2</a:t>
            </a:r>
          </a:p>
        </p:txBody>
      </p:sp>
    </p:spTree>
    <p:extLst>
      <p:ext uri="{BB962C8B-B14F-4D97-AF65-F5344CB8AC3E}">
        <p14:creationId xmlns:p14="http://schemas.microsoft.com/office/powerpoint/2010/main" val="51967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6"/>
            <a:ext cx="10027722" cy="1250348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6" y="14891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US" b="1" dirty="0">
                <a:highlight>
                  <a:srgbClr val="FFFF00"/>
                </a:highlight>
              </a:rPr>
              <a:t>En cycle 2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7E4D376-7F23-924C-BE20-4CC1EB003DD1}"/>
              </a:ext>
            </a:extLst>
          </p:cNvPr>
          <p:cNvSpPr/>
          <p:nvPr/>
        </p:nvSpPr>
        <p:spPr>
          <a:xfrm>
            <a:off x="498598" y="5637291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DB9A4AAA-CFBC-BB49-8054-4E49EB60FA66}"/>
              </a:ext>
            </a:extLst>
          </p:cNvPr>
          <p:cNvSpPr/>
          <p:nvPr/>
        </p:nvSpPr>
        <p:spPr>
          <a:xfrm>
            <a:off x="2733099" y="3097073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CD243E2-B4ED-9A08-DA9F-FBF55122465C}"/>
              </a:ext>
            </a:extLst>
          </p:cNvPr>
          <p:cNvSpPr txBox="1"/>
          <p:nvPr/>
        </p:nvSpPr>
        <p:spPr>
          <a:xfrm>
            <a:off x="315686" y="1976066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800" dirty="0"/>
              <a:t>En EMC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A410A-59F7-02D9-F51D-74D7576BF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62" y="2309281"/>
            <a:ext cx="8547338" cy="17355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29D82CA-0DDB-4012-8145-D894DAEC5A4E}"/>
              </a:ext>
            </a:extLst>
          </p:cNvPr>
          <p:cNvSpPr txBox="1"/>
          <p:nvPr/>
        </p:nvSpPr>
        <p:spPr>
          <a:xfrm>
            <a:off x="2521874" y="2470337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En CE1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0E2143C-138F-C67A-29DF-F574FD2AA18D}"/>
              </a:ext>
            </a:extLst>
          </p:cNvPr>
          <p:cNvCxnSpPr>
            <a:cxnSpLocks/>
          </p:cNvCxnSpPr>
          <p:nvPr/>
        </p:nvCxnSpPr>
        <p:spPr>
          <a:xfrm>
            <a:off x="5893278" y="2670522"/>
            <a:ext cx="24050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7A72BB6-33AE-B390-2C22-19FEB47E882F}"/>
              </a:ext>
            </a:extLst>
          </p:cNvPr>
          <p:cNvCxnSpPr>
            <a:cxnSpLocks/>
          </p:cNvCxnSpPr>
          <p:nvPr/>
        </p:nvCxnSpPr>
        <p:spPr>
          <a:xfrm>
            <a:off x="9437625" y="3638502"/>
            <a:ext cx="121963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ED00B17B-6400-E1F2-C1A9-28734A2D9D54}"/>
              </a:ext>
            </a:extLst>
          </p:cNvPr>
          <p:cNvSpPr txBox="1"/>
          <p:nvPr/>
        </p:nvSpPr>
        <p:spPr>
          <a:xfrm>
            <a:off x="315686" y="5038678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Au CE2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23A332D-C3E9-4C74-22BA-8258B3502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79" y="4892775"/>
            <a:ext cx="8562463" cy="1066499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543209B-B495-1BF2-C20F-75A9225B4B9E}"/>
              </a:ext>
            </a:extLst>
          </p:cNvPr>
          <p:cNvCxnSpPr>
            <a:cxnSpLocks/>
          </p:cNvCxnSpPr>
          <p:nvPr/>
        </p:nvCxnSpPr>
        <p:spPr>
          <a:xfrm>
            <a:off x="1484979" y="5609912"/>
            <a:ext cx="332723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0A91D301-BDE9-F957-3A81-3A08B2F372DB}"/>
              </a:ext>
            </a:extLst>
          </p:cNvPr>
          <p:cNvSpPr txBox="1"/>
          <p:nvPr/>
        </p:nvSpPr>
        <p:spPr>
          <a:xfrm>
            <a:off x="3644662" y="1847616"/>
            <a:ext cx="2841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Altérité et sociabilité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7D9B6F2-56B8-AD37-21A0-98548301A4F3}"/>
              </a:ext>
            </a:extLst>
          </p:cNvPr>
          <p:cNvSpPr txBox="1"/>
          <p:nvPr/>
        </p:nvSpPr>
        <p:spPr>
          <a:xfrm>
            <a:off x="1487687" y="4403141"/>
            <a:ext cx="473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L’engagement pour le bien commun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21DB4EB-E324-051F-89E0-A09B102A7CAC}"/>
              </a:ext>
            </a:extLst>
          </p:cNvPr>
          <p:cNvSpPr txBox="1"/>
          <p:nvPr/>
        </p:nvSpPr>
        <p:spPr>
          <a:xfrm>
            <a:off x="1422192" y="6012779"/>
            <a:ext cx="9409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 </a:t>
            </a:r>
            <a:r>
              <a:rPr lang="fr-F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photolangage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est un ensemble de photos ou dessins très variés mis à la disposition des stagiaires comme "objet intermédiaire" pour faciliter la parole sur un sujet donné.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042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763992" cy="1470911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4971" y="1489166"/>
            <a:ext cx="2131423" cy="4351338"/>
          </a:xfrm>
        </p:spPr>
        <p:txBody>
          <a:bodyPr/>
          <a:lstStyle/>
          <a:p>
            <a:pPr marL="0" indent="0">
              <a:buNone/>
            </a:pPr>
            <a:r>
              <a:rPr lang="fr-US" b="1" dirty="0">
                <a:highlight>
                  <a:srgbClr val="FFFF00"/>
                </a:highlight>
              </a:rPr>
              <a:t>En cycle 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AA36145-7534-514C-BC10-894FA2BD2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246" y="4842397"/>
            <a:ext cx="7776753" cy="19521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87D3DC7-E9D6-8745-9B11-BE0DE64AC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49310"/>
            <a:ext cx="7550331" cy="352485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A424061-CFDE-7448-AA98-10E45927AB40}"/>
              </a:ext>
            </a:extLst>
          </p:cNvPr>
          <p:cNvCxnSpPr>
            <a:cxnSpLocks/>
          </p:cNvCxnSpPr>
          <p:nvPr/>
        </p:nvCxnSpPr>
        <p:spPr>
          <a:xfrm>
            <a:off x="6096000" y="4632123"/>
            <a:ext cx="127145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36C332F-AB32-3844-8E62-C006BEC56D29}"/>
              </a:ext>
            </a:extLst>
          </p:cNvPr>
          <p:cNvCxnSpPr>
            <a:cxnSpLocks/>
          </p:cNvCxnSpPr>
          <p:nvPr/>
        </p:nvCxnSpPr>
        <p:spPr>
          <a:xfrm>
            <a:off x="9601200" y="6482694"/>
            <a:ext cx="186581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>
            <a:extLst>
              <a:ext uri="{FF2B5EF4-FFF2-40B4-BE49-F238E27FC236}">
                <a16:creationId xmlns:a16="http://schemas.microsoft.com/office/drawing/2014/main" id="{40F8DBB6-4B5D-8942-9F3A-E7A1B925A79C}"/>
              </a:ext>
            </a:extLst>
          </p:cNvPr>
          <p:cNvSpPr/>
          <p:nvPr/>
        </p:nvSpPr>
        <p:spPr>
          <a:xfrm>
            <a:off x="6610350" y="6070963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6BAE6C0-FEB0-2E47-907C-AE2F6C4B1144}"/>
              </a:ext>
            </a:extLst>
          </p:cNvPr>
          <p:cNvSpPr/>
          <p:nvPr/>
        </p:nvSpPr>
        <p:spPr>
          <a:xfrm>
            <a:off x="2131695" y="4316370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A61647-9829-2151-1430-F0BDDBBF2CB8}"/>
              </a:ext>
            </a:extLst>
          </p:cNvPr>
          <p:cNvSpPr txBox="1"/>
          <p:nvPr/>
        </p:nvSpPr>
        <p:spPr>
          <a:xfrm>
            <a:off x="7599587" y="3344340"/>
            <a:ext cx="2641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sz="2800" dirty="0"/>
              <a:t>En arts visuels</a:t>
            </a:r>
          </a:p>
        </p:txBody>
      </p:sp>
    </p:spTree>
    <p:extLst>
      <p:ext uri="{BB962C8B-B14F-4D97-AF65-F5344CB8AC3E}">
        <p14:creationId xmlns:p14="http://schemas.microsoft.com/office/powerpoint/2010/main" val="19367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18255"/>
            <a:ext cx="10858995" cy="1807370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12627"/>
            <a:ext cx="9993087" cy="536455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US" sz="3200" b="1" dirty="0">
                <a:highlight>
                  <a:srgbClr val="FFFF00"/>
                </a:highlight>
              </a:rPr>
              <a:t>En cycle 3</a:t>
            </a:r>
          </a:p>
          <a:p>
            <a:pPr marL="0" indent="0" algn="just">
              <a:buNone/>
            </a:pPr>
            <a:r>
              <a:rPr lang="fr-US" sz="3200" b="1" dirty="0">
                <a:solidFill>
                  <a:srgbClr val="0432FF"/>
                </a:solidFill>
              </a:rPr>
              <a:t>L’éducation aux médias et à l’information (EMI) </a:t>
            </a:r>
            <a:r>
              <a:rPr lang="fr-US" sz="3200" dirty="0"/>
              <a:t>mise en place depuis le cycle 2 permet de familiariser les élèves avec une </a:t>
            </a:r>
            <a:r>
              <a:rPr lang="fr-US" sz="3200" b="1" dirty="0">
                <a:solidFill>
                  <a:srgbClr val="0432FF"/>
                </a:solidFill>
              </a:rPr>
              <a:t>démarche de questionnement </a:t>
            </a:r>
            <a:r>
              <a:rPr lang="fr-US" sz="3200" dirty="0">
                <a:solidFill>
                  <a:srgbClr val="0432FF"/>
                </a:solidFill>
              </a:rPr>
              <a:t>dans les différents </a:t>
            </a:r>
            <a:r>
              <a:rPr lang="fr-US" sz="3200" b="1" dirty="0">
                <a:solidFill>
                  <a:srgbClr val="0432FF"/>
                </a:solidFill>
              </a:rPr>
              <a:t>champs du savoir</a:t>
            </a:r>
            <a:r>
              <a:rPr lang="fr-US" sz="3200" dirty="0"/>
              <a:t>.</a:t>
            </a:r>
          </a:p>
          <a:p>
            <a:pPr marL="0" indent="0" algn="just">
              <a:buNone/>
            </a:pPr>
            <a:r>
              <a:rPr lang="fr-US" sz="3200" dirty="0"/>
              <a:t>Ils sont conduits à développer </a:t>
            </a:r>
            <a:r>
              <a:rPr lang="fr-US" sz="3200" b="1" dirty="0">
                <a:solidFill>
                  <a:srgbClr val="0432FF"/>
                </a:solidFill>
              </a:rPr>
              <a:t>le sens de l’observation, la curiosité, l’esprit critique</a:t>
            </a:r>
            <a:r>
              <a:rPr lang="fr-US" sz="3200" dirty="0"/>
              <a:t> et, de manière plus générale, l’autonomie de la pensée.</a:t>
            </a:r>
          </a:p>
          <a:p>
            <a:pPr marL="0" indent="0" algn="just">
              <a:buNone/>
            </a:pPr>
            <a:r>
              <a:rPr lang="fr-US" dirty="0"/>
              <a:t>(</a:t>
            </a:r>
            <a:r>
              <a:rPr lang="fr-US" i="1" dirty="0"/>
              <a:t>l’EMI possède une partie spécifique dans le programme de cycle 4</a:t>
            </a:r>
            <a:r>
              <a:rPr lang="fr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4986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515600" cy="1403526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7351"/>
            <a:ext cx="10515600" cy="45196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US" sz="3200" b="1" dirty="0">
                <a:highlight>
                  <a:srgbClr val="FFFF00"/>
                </a:highlight>
              </a:rPr>
              <a:t>En cycle 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9CD0C8-F4CA-ACCD-11E0-0806E0705C3F}"/>
              </a:ext>
            </a:extLst>
          </p:cNvPr>
          <p:cNvSpPr txBox="1"/>
          <p:nvPr/>
        </p:nvSpPr>
        <p:spPr>
          <a:xfrm>
            <a:off x="838200" y="2248381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800" dirty="0"/>
              <a:t>En EMC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3F0774CB-9963-7CDE-B193-6F724557C3C5}"/>
              </a:ext>
            </a:extLst>
          </p:cNvPr>
          <p:cNvSpPr/>
          <p:nvPr/>
        </p:nvSpPr>
        <p:spPr>
          <a:xfrm>
            <a:off x="4806725" y="2029488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D9E692-6354-B3EB-B84F-1A4651F4EF61}"/>
              </a:ext>
            </a:extLst>
          </p:cNvPr>
          <p:cNvSpPr txBox="1"/>
          <p:nvPr/>
        </p:nvSpPr>
        <p:spPr>
          <a:xfrm>
            <a:off x="4623813" y="1430875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Au CM1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45EEFD33-2EA8-0DB1-B821-BD3E5EDAED38}"/>
              </a:ext>
            </a:extLst>
          </p:cNvPr>
          <p:cNvSpPr/>
          <p:nvPr/>
        </p:nvSpPr>
        <p:spPr>
          <a:xfrm>
            <a:off x="315686" y="4886477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FB4343-815A-BA66-0B67-CBD5DC503344}"/>
              </a:ext>
            </a:extLst>
          </p:cNvPr>
          <p:cNvSpPr txBox="1"/>
          <p:nvPr/>
        </p:nvSpPr>
        <p:spPr>
          <a:xfrm>
            <a:off x="132774" y="428786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Au CM1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CDBDA4-7858-81C7-CC05-C82529C09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662" y="1451854"/>
            <a:ext cx="6240370" cy="5216146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3930979-D5E7-C8B3-9084-09BA7C2911C0}"/>
              </a:ext>
            </a:extLst>
          </p:cNvPr>
          <p:cNvCxnSpPr>
            <a:cxnSpLocks/>
          </p:cNvCxnSpPr>
          <p:nvPr/>
        </p:nvCxnSpPr>
        <p:spPr>
          <a:xfrm>
            <a:off x="7039792" y="1730045"/>
            <a:ext cx="295923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E40E30F0-2F26-913C-9958-B9C1423E9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6" y="5551545"/>
            <a:ext cx="6240371" cy="1288199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BCFA926-8F52-4ECD-1677-859D1F4CCA9C}"/>
              </a:ext>
            </a:extLst>
          </p:cNvPr>
          <p:cNvCxnSpPr>
            <a:cxnSpLocks/>
          </p:cNvCxnSpPr>
          <p:nvPr/>
        </p:nvCxnSpPr>
        <p:spPr>
          <a:xfrm>
            <a:off x="446739" y="7791105"/>
            <a:ext cx="133957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CCC7277-ACB3-A427-286D-C8AE55D6137E}"/>
              </a:ext>
            </a:extLst>
          </p:cNvPr>
          <p:cNvCxnSpPr>
            <a:cxnSpLocks/>
          </p:cNvCxnSpPr>
          <p:nvPr/>
        </p:nvCxnSpPr>
        <p:spPr>
          <a:xfrm>
            <a:off x="1456310" y="5826455"/>
            <a:ext cx="271192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7CC628C-D1DC-26FF-2669-2621C8A087AA}"/>
              </a:ext>
            </a:extLst>
          </p:cNvPr>
          <p:cNvCxnSpPr>
            <a:cxnSpLocks/>
          </p:cNvCxnSpPr>
          <p:nvPr/>
        </p:nvCxnSpPr>
        <p:spPr>
          <a:xfrm>
            <a:off x="5937662" y="1970113"/>
            <a:ext cx="510639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FAE7FB8-5397-B0A8-BE45-D8781406A4F5}"/>
              </a:ext>
            </a:extLst>
          </p:cNvPr>
          <p:cNvCxnSpPr>
            <a:cxnSpLocks/>
          </p:cNvCxnSpPr>
          <p:nvPr/>
        </p:nvCxnSpPr>
        <p:spPr>
          <a:xfrm>
            <a:off x="11353800" y="1730045"/>
            <a:ext cx="6511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02AE6699-C943-8D84-F77B-AE37CC00FD46}"/>
              </a:ext>
            </a:extLst>
          </p:cNvPr>
          <p:cNvSpPr txBox="1"/>
          <p:nvPr/>
        </p:nvSpPr>
        <p:spPr>
          <a:xfrm>
            <a:off x="2853420" y="2599592"/>
            <a:ext cx="308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Civisme et citoyenneté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28FD6F9-76AD-3126-34AC-11F43AB0CBB8}"/>
              </a:ext>
            </a:extLst>
          </p:cNvPr>
          <p:cNvSpPr txBox="1"/>
          <p:nvPr/>
        </p:nvSpPr>
        <p:spPr>
          <a:xfrm>
            <a:off x="1026291" y="5031209"/>
            <a:ext cx="3136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L’égalité dans la dignité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A3F3716-943B-8E78-8737-1985BAA67B67}"/>
              </a:ext>
            </a:extLst>
          </p:cNvPr>
          <p:cNvCxnSpPr>
            <a:cxnSpLocks/>
          </p:cNvCxnSpPr>
          <p:nvPr/>
        </p:nvCxnSpPr>
        <p:spPr>
          <a:xfrm>
            <a:off x="10831286" y="3472370"/>
            <a:ext cx="125167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F138D3-65DD-8713-EBC7-F9D46C303724}"/>
              </a:ext>
            </a:extLst>
          </p:cNvPr>
          <p:cNvCxnSpPr>
            <a:cxnSpLocks/>
          </p:cNvCxnSpPr>
          <p:nvPr/>
        </p:nvCxnSpPr>
        <p:spPr>
          <a:xfrm>
            <a:off x="6341809" y="3714668"/>
            <a:ext cx="550429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F818615-BD1D-128A-3D82-833C729ED4F2}"/>
              </a:ext>
            </a:extLst>
          </p:cNvPr>
          <p:cNvCxnSpPr>
            <a:cxnSpLocks/>
          </p:cNvCxnSpPr>
          <p:nvPr/>
        </p:nvCxnSpPr>
        <p:spPr>
          <a:xfrm>
            <a:off x="6341809" y="3967240"/>
            <a:ext cx="550429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A6FF7150-ED3C-1318-BC70-6AE016C24A9C}"/>
              </a:ext>
            </a:extLst>
          </p:cNvPr>
          <p:cNvCxnSpPr>
            <a:cxnSpLocks/>
          </p:cNvCxnSpPr>
          <p:nvPr/>
        </p:nvCxnSpPr>
        <p:spPr>
          <a:xfrm>
            <a:off x="6341809" y="4458687"/>
            <a:ext cx="389125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33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-57945"/>
            <a:ext cx="11038113" cy="1569245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9" y="1626918"/>
            <a:ext cx="11038114" cy="427250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US" sz="3200" b="1" dirty="0">
                <a:highlight>
                  <a:srgbClr val="FFFF00"/>
                </a:highlight>
              </a:rPr>
              <a:t>En cycle 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3BDBF1-80D2-7171-D0AE-40F72168B173}"/>
              </a:ext>
            </a:extLst>
          </p:cNvPr>
          <p:cNvSpPr txBox="1"/>
          <p:nvPr/>
        </p:nvSpPr>
        <p:spPr>
          <a:xfrm>
            <a:off x="85107" y="2118929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800" dirty="0"/>
              <a:t>En EMC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C5C064A-CE92-BB3B-35F8-9153074C7782}"/>
              </a:ext>
            </a:extLst>
          </p:cNvPr>
          <p:cNvSpPr/>
          <p:nvPr/>
        </p:nvSpPr>
        <p:spPr>
          <a:xfrm>
            <a:off x="261550" y="4658235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033E953-1841-A68F-BBF4-38BF3F30D7FB}"/>
              </a:ext>
            </a:extLst>
          </p:cNvPr>
          <p:cNvSpPr txBox="1"/>
          <p:nvPr/>
        </p:nvSpPr>
        <p:spPr>
          <a:xfrm>
            <a:off x="78638" y="4059622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Au CM2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16BE7EB-3088-C46D-F1D0-1FE644BD2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135" y="1902324"/>
            <a:ext cx="7505700" cy="207010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9C636D4-D177-074A-F6BA-F129F83675ED}"/>
              </a:ext>
            </a:extLst>
          </p:cNvPr>
          <p:cNvCxnSpPr>
            <a:cxnSpLocks/>
          </p:cNvCxnSpPr>
          <p:nvPr/>
        </p:nvCxnSpPr>
        <p:spPr>
          <a:xfrm>
            <a:off x="7445830" y="2215913"/>
            <a:ext cx="21767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D3490A2-17D0-7D85-B65C-A3410E76197D}"/>
              </a:ext>
            </a:extLst>
          </p:cNvPr>
          <p:cNvCxnSpPr>
            <a:cxnSpLocks/>
          </p:cNvCxnSpPr>
          <p:nvPr/>
        </p:nvCxnSpPr>
        <p:spPr>
          <a:xfrm>
            <a:off x="4336474" y="2487066"/>
            <a:ext cx="20049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E597317-900B-707C-5546-DD9BCA98E416}"/>
              </a:ext>
            </a:extLst>
          </p:cNvPr>
          <p:cNvCxnSpPr>
            <a:cxnSpLocks/>
          </p:cNvCxnSpPr>
          <p:nvPr/>
        </p:nvCxnSpPr>
        <p:spPr>
          <a:xfrm>
            <a:off x="6020791" y="3092708"/>
            <a:ext cx="28975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9B930B9-DDE3-2C3C-6318-308B49FADBCA}"/>
              </a:ext>
            </a:extLst>
          </p:cNvPr>
          <p:cNvCxnSpPr>
            <a:cxnSpLocks/>
          </p:cNvCxnSpPr>
          <p:nvPr/>
        </p:nvCxnSpPr>
        <p:spPr>
          <a:xfrm>
            <a:off x="4778830" y="2783949"/>
            <a:ext cx="298763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riangle 24">
            <a:extLst>
              <a:ext uri="{FF2B5EF4-FFF2-40B4-BE49-F238E27FC236}">
                <a16:creationId xmlns:a16="http://schemas.microsoft.com/office/drawing/2014/main" id="{BFEE9A4A-8854-4DC2-1775-CB08F89B5B48}"/>
              </a:ext>
            </a:extLst>
          </p:cNvPr>
          <p:cNvSpPr/>
          <p:nvPr/>
        </p:nvSpPr>
        <p:spPr>
          <a:xfrm>
            <a:off x="3308141" y="2365118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FE88CA-38B2-4EA5-0BD9-A570470D1E00}"/>
              </a:ext>
            </a:extLst>
          </p:cNvPr>
          <p:cNvSpPr txBox="1"/>
          <p:nvPr/>
        </p:nvSpPr>
        <p:spPr>
          <a:xfrm>
            <a:off x="3125229" y="1766505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Au CM2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46B3C6C-1B0A-BF9C-1235-C60A271DF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114" y="4096298"/>
            <a:ext cx="7505700" cy="2743200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BFE5210-8B2F-E0DC-F807-8291FDA5ECC3}"/>
              </a:ext>
            </a:extLst>
          </p:cNvPr>
          <p:cNvCxnSpPr>
            <a:cxnSpLocks/>
          </p:cNvCxnSpPr>
          <p:nvPr/>
        </p:nvCxnSpPr>
        <p:spPr>
          <a:xfrm>
            <a:off x="5310513" y="5329028"/>
            <a:ext cx="212568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FE979AA-6394-6069-DA09-18A6369D2FC4}"/>
              </a:ext>
            </a:extLst>
          </p:cNvPr>
          <p:cNvCxnSpPr>
            <a:cxnSpLocks/>
          </p:cNvCxnSpPr>
          <p:nvPr/>
        </p:nvCxnSpPr>
        <p:spPr>
          <a:xfrm>
            <a:off x="6342307" y="4447960"/>
            <a:ext cx="185032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7C59DD9-E884-EC20-7E08-FB17212C4988}"/>
              </a:ext>
            </a:extLst>
          </p:cNvPr>
          <p:cNvCxnSpPr>
            <a:cxnSpLocks/>
          </p:cNvCxnSpPr>
          <p:nvPr/>
        </p:nvCxnSpPr>
        <p:spPr>
          <a:xfrm>
            <a:off x="1483320" y="4750599"/>
            <a:ext cx="20577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4B841D04-D4FA-00EB-B0FA-D1654079FD77}"/>
              </a:ext>
            </a:extLst>
          </p:cNvPr>
          <p:cNvCxnSpPr>
            <a:cxnSpLocks/>
          </p:cNvCxnSpPr>
          <p:nvPr/>
        </p:nvCxnSpPr>
        <p:spPr>
          <a:xfrm>
            <a:off x="1699425" y="5030166"/>
            <a:ext cx="15804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F625704A-0B40-BF2B-2DA4-A1B52928E573}"/>
              </a:ext>
            </a:extLst>
          </p:cNvPr>
          <p:cNvSpPr txBox="1"/>
          <p:nvPr/>
        </p:nvSpPr>
        <p:spPr>
          <a:xfrm>
            <a:off x="4275628" y="1423609"/>
            <a:ext cx="4282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Libertés et droits fondamentaux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6DF1433-AA75-1E40-9C0C-64DB267FDE2A}"/>
              </a:ext>
            </a:extLst>
          </p:cNvPr>
          <p:cNvSpPr txBox="1"/>
          <p:nvPr/>
        </p:nvSpPr>
        <p:spPr>
          <a:xfrm>
            <a:off x="8918371" y="6008501"/>
            <a:ext cx="2707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Respecter les droits de tous</a:t>
            </a:r>
          </a:p>
        </p:txBody>
      </p:sp>
    </p:spTree>
    <p:extLst>
      <p:ext uri="{BB962C8B-B14F-4D97-AF65-F5344CB8AC3E}">
        <p14:creationId xmlns:p14="http://schemas.microsoft.com/office/powerpoint/2010/main" val="16944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D9971F-4121-D291-8D86-D32DC12BE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923" y="0"/>
            <a:ext cx="7363178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4BC476-BF8C-95FC-87E9-CE5D28444C4B}"/>
              </a:ext>
            </a:extLst>
          </p:cNvPr>
          <p:cNvSpPr txBox="1"/>
          <p:nvPr/>
        </p:nvSpPr>
        <p:spPr>
          <a:xfrm>
            <a:off x="377831" y="1814919"/>
            <a:ext cx="3629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US" sz="2400" b="1" dirty="0"/>
              <a:t>Esprit critique </a:t>
            </a:r>
            <a:r>
              <a:rPr lang="fr-US" sz="2400" dirty="0"/>
              <a:t>: </a:t>
            </a:r>
          </a:p>
          <a:p>
            <a:pPr algn="just"/>
            <a:r>
              <a:rPr lang="fr-FR" sz="2400" dirty="0">
                <a:solidFill>
                  <a:srgbClr val="040C28"/>
                </a:solidFill>
                <a:latin typeface="Google Sans"/>
              </a:rPr>
              <a:t>attitude intellectuelle qui n’accepte pour vraie aucune information sans l’examiner avec attention et méthode.</a:t>
            </a:r>
            <a:endParaRPr lang="fr-US" sz="2400" dirty="0"/>
          </a:p>
        </p:txBody>
      </p:sp>
    </p:spTree>
    <p:extLst>
      <p:ext uri="{BB962C8B-B14F-4D97-AF65-F5344CB8AC3E}">
        <p14:creationId xmlns:p14="http://schemas.microsoft.com/office/powerpoint/2010/main" val="3290663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1038114" cy="1367633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888"/>
            <a:ext cx="11038114" cy="545385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fr-US" b="1" dirty="0"/>
              <a:t>Le </a:t>
            </a:r>
            <a:r>
              <a:rPr lang="fr-US" b="1" dirty="0">
                <a:highlight>
                  <a:srgbClr val="FFFF00"/>
                </a:highlight>
              </a:rPr>
              <a:t>CLEMI</a:t>
            </a:r>
            <a:r>
              <a:rPr lang="fr-US" b="1" dirty="0"/>
              <a:t> (Centre pour l’Éducation aux Médias et à l’Information) </a:t>
            </a:r>
            <a:r>
              <a:rPr lang="fr-US" dirty="0"/>
              <a:t>(1983)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US" dirty="0">
                <a:sym typeface="Wingdings" pitchFamily="2" charset="2"/>
              </a:rPr>
              <a:t> </a:t>
            </a:r>
            <a:r>
              <a:rPr lang="fr-FR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https://www.clemi.fr</a:t>
            </a:r>
            <a:endParaRPr lang="fr-FR" dirty="0">
              <a:solidFill>
                <a:srgbClr val="FF0000"/>
              </a:solidFill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fr-FR" dirty="0"/>
              <a:t>• Des </a:t>
            </a:r>
            <a:r>
              <a:rPr lang="fr-FR" dirty="0">
                <a:solidFill>
                  <a:srgbClr val="0432FF"/>
                </a:solidFill>
              </a:rPr>
              <a:t>ressources vidéos et pédagogiques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FR" dirty="0"/>
              <a:t>• Une </a:t>
            </a:r>
            <a:r>
              <a:rPr lang="fr-FR" dirty="0">
                <a:solidFill>
                  <a:srgbClr val="0432FF"/>
                </a:solidFill>
              </a:rPr>
              <a:t>carte des médias </a:t>
            </a:r>
            <a:r>
              <a:rPr lang="fr-FR" dirty="0"/>
              <a:t>(scolaires) (pour avoir des </a:t>
            </a:r>
            <a:r>
              <a:rPr lang="fr-FR" dirty="0">
                <a:solidFill>
                  <a:srgbClr val="0432FF"/>
                </a:solidFill>
              </a:rPr>
              <a:t>exemples concrets</a:t>
            </a:r>
            <a:r>
              <a:rPr lang="fr-FR" dirty="0"/>
              <a:t>)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FR" dirty="0"/>
              <a:t>• Des </a:t>
            </a:r>
            <a:r>
              <a:rPr lang="fr-FR" dirty="0">
                <a:solidFill>
                  <a:srgbClr val="0432FF"/>
                </a:solidFill>
              </a:rPr>
              <a:t>entrées méthodologiques </a:t>
            </a:r>
            <a:r>
              <a:rPr lang="fr-FR" dirty="0"/>
              <a:t>: créer un journal, créer un blog/un site, créer un Web radio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FR" dirty="0">
                <a:highlight>
                  <a:srgbClr val="FFFF00"/>
                </a:highlight>
              </a:rPr>
              <a:t>La semaine de la presse et des médias </a:t>
            </a:r>
            <a:r>
              <a:rPr lang="fr-FR" dirty="0"/>
              <a:t>(au printemps)</a:t>
            </a:r>
          </a:p>
          <a:p>
            <a:pPr>
              <a:lnSpc>
                <a:spcPct val="140000"/>
              </a:lnSpc>
              <a:buFont typeface="Wingdings" pitchFamily="2" charset="2"/>
              <a:buChar char="à"/>
            </a:pPr>
            <a:r>
              <a:rPr lang="fr-FR" dirty="0">
                <a:solidFill>
                  <a:srgbClr val="FF0000"/>
                </a:solidFill>
                <a:sym typeface="Wingdings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https://eduscol.education.fr/3484/semaine-de-la-presse-et-des-medias</a:t>
            </a:r>
            <a:endParaRPr lang="fr-FR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lnSpc>
                <a:spcPct val="140000"/>
              </a:lnSpc>
              <a:buFont typeface="Wingdings" pitchFamily="2" charset="2"/>
              <a:buChar char="à"/>
            </a:pPr>
            <a:r>
              <a:rPr lang="fr-FR" dirty="0">
                <a:solidFill>
                  <a:srgbClr val="FF0000"/>
                </a:solidFill>
                <a:sym typeface="Wingdings" pitchFamily="2" charset="2"/>
                <a:hlinkClick r:id="rId4"/>
              </a:rPr>
              <a:t>https://www.clemi.fr/semaine-presse-medias/</a:t>
            </a:r>
            <a:endParaRPr lang="fr-FR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lnSpc>
                <a:spcPct val="140000"/>
              </a:lnSpc>
              <a:buFont typeface="Wingdings" pitchFamily="2" charset="2"/>
              <a:buChar char="à"/>
            </a:pPr>
            <a:endParaRPr lang="fr-US" dirty="0"/>
          </a:p>
          <a:p>
            <a:pPr marL="0" indent="0">
              <a:buNone/>
            </a:pP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35745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3F2698-8DBA-4F17-1766-44E656499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350" y="1162615"/>
            <a:ext cx="3894365" cy="48724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D47143-888D-72A6-9C6A-AD7B23495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36" y="1162615"/>
            <a:ext cx="3911528" cy="48402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B7A959-0D03-6291-A5A3-BBEC7C86C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3" y="1188741"/>
            <a:ext cx="3911527" cy="481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42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49655A3-2EE4-F646-843F-2CEA750FADFC}"/>
              </a:ext>
            </a:extLst>
          </p:cNvPr>
          <p:cNvSpPr txBox="1"/>
          <p:nvPr/>
        </p:nvSpPr>
        <p:spPr>
          <a:xfrm>
            <a:off x="915127" y="370006"/>
            <a:ext cx="507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US" sz="2400" dirty="0"/>
              <a:t>Fiche de travail élèves</a:t>
            </a:r>
          </a:p>
          <a:p>
            <a:pPr algn="r"/>
            <a:r>
              <a:rPr lang="fr-US" sz="2400" dirty="0"/>
              <a:t>Séance d’histoire sur Clovis (CM1)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608631-0ACA-4845-A424-54FD54288831}"/>
              </a:ext>
            </a:extLst>
          </p:cNvPr>
          <p:cNvSpPr txBox="1"/>
          <p:nvPr/>
        </p:nvSpPr>
        <p:spPr>
          <a:xfrm>
            <a:off x="144202" y="5728004"/>
            <a:ext cx="11903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US" sz="3200" dirty="0">
                <a:solidFill>
                  <a:srgbClr val="0432FF"/>
                </a:solidFill>
              </a:rPr>
              <a:t>QUESTION : s’agit-il d’un travail relevant de l’éducation aux médias et à l’information (EMI)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CD64B0-C14F-D6DD-C863-64ED8FAC0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874" y="8800"/>
            <a:ext cx="6195126" cy="50075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166C7E-B2C5-D6E8-E532-AC0DB4F62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1003"/>
            <a:ext cx="7110253" cy="45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93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1" y="18255"/>
            <a:ext cx="12017829" cy="1325563"/>
          </a:xfrm>
        </p:spPr>
        <p:txBody>
          <a:bodyPr/>
          <a:lstStyle/>
          <a:p>
            <a:r>
              <a:rPr lang="fr-US" b="1" dirty="0"/>
              <a:t>C) Eduquer aux médias (1) : </a:t>
            </a:r>
            <a:br>
              <a:rPr lang="fr-US" b="1" dirty="0"/>
            </a:br>
            <a:r>
              <a:rPr lang="fr-US" b="1" dirty="0"/>
              <a:t>regards sur deux propositions pédagogiques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25600"/>
            <a:ext cx="11010900" cy="4551363"/>
          </a:xfrm>
        </p:spPr>
        <p:txBody>
          <a:bodyPr/>
          <a:lstStyle/>
          <a:p>
            <a:pPr marL="0" indent="0">
              <a:buNone/>
            </a:pPr>
            <a:r>
              <a:rPr lang="fr-US" b="1" dirty="0"/>
              <a:t>1ère Approche dans une classe de CM : séance sur les « fake news »</a:t>
            </a:r>
          </a:p>
          <a:p>
            <a:pPr marL="0" indent="0">
              <a:buNone/>
            </a:pPr>
            <a:endParaRPr lang="fr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A72C61B-2EBE-CE4D-8FC0-71B5AD3B2A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6892"/>
            <a:ext cx="2222500" cy="470110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CD22D5A-A34A-F744-9443-AEC0A9886DA4}"/>
              </a:ext>
            </a:extLst>
          </p:cNvPr>
          <p:cNvSpPr txBox="1"/>
          <p:nvPr/>
        </p:nvSpPr>
        <p:spPr>
          <a:xfrm>
            <a:off x="3478492" y="6255871"/>
            <a:ext cx="876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sz="2800" dirty="0">
                <a:solidFill>
                  <a:srgbClr val="0432FF"/>
                </a:solidFill>
                <a:sym typeface="Wingdings" pitchFamily="2" charset="2"/>
              </a:rPr>
              <a:t>QUESTION :  Comment bien s’informer sur l’Internet ?</a:t>
            </a:r>
            <a:endParaRPr lang="fr-US" sz="2800" dirty="0">
              <a:solidFill>
                <a:srgbClr val="0432FF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67E4140-9CFF-F44C-AD59-2AEA9B66F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452" y="2138637"/>
            <a:ext cx="5156200" cy="343746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57987A1-18EB-5645-94B3-07A501030895}"/>
              </a:ext>
            </a:extLst>
          </p:cNvPr>
          <p:cNvSpPr txBox="1"/>
          <p:nvPr/>
        </p:nvSpPr>
        <p:spPr>
          <a:xfrm>
            <a:off x="3869795" y="5553368"/>
            <a:ext cx="49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Août 2016 : annonce de la mort de Donald Trump (3 millions de vues)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F92FCF4-35C7-8F40-99D3-AA32BA8C5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651" y="2073100"/>
            <a:ext cx="2787703" cy="35306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2FF949-E2B0-F442-8A7A-231404F4005A}"/>
              </a:ext>
            </a:extLst>
          </p:cNvPr>
          <p:cNvSpPr txBox="1"/>
          <p:nvPr/>
        </p:nvSpPr>
        <p:spPr>
          <a:xfrm>
            <a:off x="9193602" y="5553367"/>
            <a:ext cx="2909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Donald Trump 45e Président des Etats-Unis (2017-2021)</a:t>
            </a:r>
          </a:p>
        </p:txBody>
      </p:sp>
    </p:spTree>
    <p:extLst>
      <p:ext uri="{BB962C8B-B14F-4D97-AF65-F5344CB8AC3E}">
        <p14:creationId xmlns:p14="http://schemas.microsoft.com/office/powerpoint/2010/main" val="3184000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87A642-C426-054A-BEC6-169229630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US" b="1" dirty="0"/>
              <a:t>Plan du TD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30FE99-00F4-E343-8236-E31B99D05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01350" cy="4899025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fr-US" dirty="0">
                <a:solidFill>
                  <a:srgbClr val="0432FF"/>
                </a:solidFill>
              </a:rPr>
              <a:t>À la recherche de l’éducation aux médias</a:t>
            </a:r>
          </a:p>
          <a:p>
            <a:pPr marL="0" indent="0" algn="r">
              <a:buNone/>
            </a:pPr>
            <a:r>
              <a:rPr lang="fr-FR" dirty="0"/>
              <a:t>3</a:t>
            </a:r>
            <a:r>
              <a:rPr lang="fr-US"/>
              <a:t>0 </a:t>
            </a:r>
            <a:r>
              <a:rPr lang="fr-US" dirty="0"/>
              <a:t>min</a:t>
            </a:r>
          </a:p>
          <a:p>
            <a:pPr marL="0" indent="0">
              <a:buNone/>
            </a:pPr>
            <a:r>
              <a:rPr lang="fr-US" dirty="0"/>
              <a:t>2) Médias / éducation aux médias et </a:t>
            </a:r>
            <a:r>
              <a:rPr lang="fr-US"/>
              <a:t>à l’information</a:t>
            </a:r>
            <a:r>
              <a:rPr lang="fr-FR" dirty="0"/>
              <a:t> (EMI)</a:t>
            </a:r>
            <a:r>
              <a:rPr lang="fr-US"/>
              <a:t> </a:t>
            </a:r>
            <a:r>
              <a:rPr lang="fr-US" dirty="0"/>
              <a:t>: </a:t>
            </a:r>
            <a:r>
              <a:rPr lang="fr-US" dirty="0">
                <a:solidFill>
                  <a:srgbClr val="0432FF"/>
                </a:solidFill>
              </a:rPr>
              <a:t>programmes</a:t>
            </a:r>
          </a:p>
          <a:p>
            <a:pPr marL="0" indent="0" algn="r">
              <a:buNone/>
            </a:pPr>
            <a:r>
              <a:rPr lang="fr-US" dirty="0"/>
              <a:t>30 min</a:t>
            </a:r>
          </a:p>
          <a:p>
            <a:pPr marL="0" indent="0">
              <a:buNone/>
            </a:pPr>
            <a:r>
              <a:rPr lang="fr-US" dirty="0"/>
              <a:t>3) </a:t>
            </a:r>
            <a:r>
              <a:rPr lang="fr-US" dirty="0">
                <a:solidFill>
                  <a:srgbClr val="0432FF"/>
                </a:solidFill>
              </a:rPr>
              <a:t>Éduquer aux médias (1) : regard sur deux propositions</a:t>
            </a:r>
          </a:p>
          <a:p>
            <a:pPr marL="0" indent="0" algn="r">
              <a:buNone/>
            </a:pPr>
            <a:r>
              <a:rPr lang="fr-US" dirty="0"/>
              <a:t>30 min</a:t>
            </a:r>
          </a:p>
          <a:p>
            <a:pPr marL="0" indent="0">
              <a:buNone/>
            </a:pPr>
            <a:r>
              <a:rPr lang="fr-US" dirty="0"/>
              <a:t>4) </a:t>
            </a:r>
            <a:r>
              <a:rPr lang="fr-US" i="1" dirty="0"/>
              <a:t>Éduquer aux médias (2) : élaboration d’un projet de médiatisation</a:t>
            </a:r>
          </a:p>
          <a:p>
            <a:pPr marL="0" indent="0" algn="r">
              <a:buNone/>
            </a:pPr>
            <a:r>
              <a:rPr lang="fr-FR" dirty="0"/>
              <a:t>3</a:t>
            </a:r>
            <a:r>
              <a:rPr lang="fr-US"/>
              <a:t>0 </a:t>
            </a:r>
            <a:r>
              <a:rPr lang="fr-US" dirty="0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1892377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87A29B-8DBC-8742-A4C7-C7B3E94A9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1" y="82034"/>
            <a:ext cx="7516448" cy="520700"/>
          </a:xfrm>
        </p:spPr>
        <p:txBody>
          <a:bodyPr>
            <a:noAutofit/>
          </a:bodyPr>
          <a:lstStyle/>
          <a:p>
            <a:r>
              <a:rPr lang="fr-FR" sz="2400" b="1" dirty="0"/>
              <a:t>Comment savoir si une information est vraie ou fausse ? </a:t>
            </a:r>
          </a:p>
        </p:txBody>
      </p:sp>
      <p:pic>
        <p:nvPicPr>
          <p:cNvPr id="4" name="Image 3" descr="Une image contenant texte, bouteille, journal, capture d’écran&#10;&#10;Description générée automatiquement">
            <a:extLst>
              <a:ext uri="{FF2B5EF4-FFF2-40B4-BE49-F238E27FC236}">
                <a16:creationId xmlns:a16="http://schemas.microsoft.com/office/drawing/2014/main" id="{36AD6B08-8B14-A347-A417-82C708AD5B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0" y="2401089"/>
            <a:ext cx="5195277" cy="44569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2C2959-E4CD-D342-9F84-5EBFCAFBF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51" y="0"/>
            <a:ext cx="4824046" cy="64264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F23DCF-D06C-8E42-9F73-2AAC16C4F14D}"/>
              </a:ext>
            </a:extLst>
          </p:cNvPr>
          <p:cNvSpPr txBox="1"/>
          <p:nvPr/>
        </p:nvSpPr>
        <p:spPr>
          <a:xfrm>
            <a:off x="64241" y="576708"/>
            <a:ext cx="7092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HelveticaNeue" panose="02000503000000020004" pitchFamily="2" charset="0"/>
                <a:hlinkClick r:id="rId4"/>
              </a:rPr>
              <a:t>https://www.lumni.fr/video/comment-savoir-si-une-information-est-vraie-ou-fausse</a:t>
            </a:r>
            <a:r>
              <a:rPr lang="fr-FR" dirty="0">
                <a:latin typeface="HelveticaNeue" panose="02000503000000020004" pitchFamily="2" charset="0"/>
              </a:rPr>
              <a:t> 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C6D1BB-A777-DE47-9E05-86C696CF0078}"/>
              </a:ext>
            </a:extLst>
          </p:cNvPr>
          <p:cNvSpPr txBox="1">
            <a:spLocks/>
          </p:cNvSpPr>
          <p:nvPr/>
        </p:nvSpPr>
        <p:spPr>
          <a:xfrm>
            <a:off x="7143339" y="6337300"/>
            <a:ext cx="5367596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/>
              <a:t>Comment repérer des « </a:t>
            </a:r>
            <a:r>
              <a:rPr lang="fr-FR" sz="2400" b="1" dirty="0" err="1"/>
              <a:t>fake</a:t>
            </a:r>
            <a:r>
              <a:rPr lang="fr-FR" sz="2400" b="1" dirty="0"/>
              <a:t> news » ?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2C9E62D-15D1-4B4B-99F8-30562EFC91F5}"/>
              </a:ext>
            </a:extLst>
          </p:cNvPr>
          <p:cNvSpPr txBox="1">
            <a:spLocks/>
          </p:cNvSpPr>
          <p:nvPr/>
        </p:nvSpPr>
        <p:spPr>
          <a:xfrm>
            <a:off x="433830" y="1880389"/>
            <a:ext cx="4824046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/>
              <a:t>Comment s’informer avec Internet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42298E3-2681-5978-F02E-3F7AF184484E}"/>
              </a:ext>
            </a:extLst>
          </p:cNvPr>
          <p:cNvSpPr txBox="1"/>
          <p:nvPr/>
        </p:nvSpPr>
        <p:spPr>
          <a:xfrm>
            <a:off x="64241" y="1260084"/>
            <a:ext cx="24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(vidéo 1 jour 1 question)</a:t>
            </a:r>
          </a:p>
        </p:txBody>
      </p:sp>
    </p:spTree>
    <p:extLst>
      <p:ext uri="{BB962C8B-B14F-4D97-AF65-F5344CB8AC3E}">
        <p14:creationId xmlns:p14="http://schemas.microsoft.com/office/powerpoint/2010/main" val="838161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1" y="18255"/>
            <a:ext cx="12017829" cy="1325563"/>
          </a:xfrm>
        </p:spPr>
        <p:txBody>
          <a:bodyPr/>
          <a:lstStyle/>
          <a:p>
            <a:r>
              <a:rPr lang="fr-US" b="1" dirty="0"/>
              <a:t>C) Eduquer aux médias (1) : </a:t>
            </a:r>
            <a:br>
              <a:rPr lang="fr-US" b="1" dirty="0"/>
            </a:br>
            <a:r>
              <a:rPr lang="fr-US" b="1" dirty="0"/>
              <a:t>regards sur deux propositions pédagogiques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808251"/>
            <a:ext cx="10917576" cy="50497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US" b="1" dirty="0"/>
              <a:t>2ème Approche dans une classe de CM : « Prouve-le ! »</a:t>
            </a:r>
          </a:p>
          <a:p>
            <a:pPr marL="0" indent="0">
              <a:buNone/>
            </a:pPr>
            <a:endParaRPr lang="fr-US" dirty="0"/>
          </a:p>
          <a:p>
            <a:pPr marL="0" indent="0" algn="just">
              <a:buNone/>
            </a:pPr>
            <a:r>
              <a:rPr lang="fr-US" dirty="0"/>
              <a:t>« Prouve-le ! » propose aux élèves de cycle 2 et 3 de </a:t>
            </a:r>
            <a:r>
              <a:rPr lang="fr-US" b="1" dirty="0">
                <a:solidFill>
                  <a:srgbClr val="0432FF"/>
                </a:solidFill>
              </a:rPr>
              <a:t>confirmer (ou non) la véracité d’un couple </a:t>
            </a:r>
            <a:r>
              <a:rPr lang="fr-FR" b="1" dirty="0">
                <a:solidFill>
                  <a:srgbClr val="0432FF"/>
                </a:solidFill>
              </a:rPr>
              <a:t>texte</a:t>
            </a:r>
            <a:r>
              <a:rPr lang="fr-US" b="1" dirty="0">
                <a:solidFill>
                  <a:srgbClr val="0432FF"/>
                </a:solidFill>
              </a:rPr>
              <a:t>/photographie</a:t>
            </a:r>
            <a:r>
              <a:rPr lang="fr-US" dirty="0"/>
              <a:t>.</a:t>
            </a:r>
          </a:p>
          <a:p>
            <a:pPr marL="0" indent="0" algn="just">
              <a:buNone/>
            </a:pPr>
            <a:endParaRPr lang="fr-US" dirty="0"/>
          </a:p>
          <a:p>
            <a:pPr marL="0" indent="0" algn="just">
              <a:buNone/>
            </a:pPr>
            <a:r>
              <a:rPr lang="fr-US" dirty="0"/>
              <a:t>Les élèves doivent </a:t>
            </a:r>
            <a:r>
              <a:rPr lang="fr-US" b="1" dirty="0">
                <a:solidFill>
                  <a:srgbClr val="0432FF"/>
                </a:solidFill>
              </a:rPr>
              <a:t>apporter des éléments de preuve </a:t>
            </a:r>
            <a:r>
              <a:rPr lang="fr-US" dirty="0"/>
              <a:t>(indices visuels, informations, etc.) confirmant ou infirmant l’information initiale.</a:t>
            </a:r>
          </a:p>
          <a:p>
            <a:pPr marL="0" indent="0">
              <a:buNone/>
            </a:pPr>
            <a:endParaRPr lang="fr-US" dirty="0"/>
          </a:p>
          <a:p>
            <a:pPr marL="0" indent="0">
              <a:buNone/>
            </a:pPr>
            <a:r>
              <a:rPr lang="fr-FR" dirty="0">
                <a:hlinkClick r:id="rId2"/>
              </a:rPr>
              <a:t>https://sites.ac-nancy-metz.fr/molomolo/initiative-7/</a:t>
            </a:r>
            <a:endParaRPr lang="fr-FR" dirty="0"/>
          </a:p>
          <a:p>
            <a:pPr marL="0" indent="0">
              <a:buNone/>
            </a:pPr>
            <a:r>
              <a:rPr lang="fr-FR" dirty="0">
                <a:hlinkClick r:id="rId3"/>
              </a:rPr>
              <a:t>https://numerique50.l-educ.fr/prouve-le/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pPr marL="0" indent="0">
              <a:buNone/>
            </a:pPr>
            <a:endParaRPr lang="fr-US" dirty="0"/>
          </a:p>
          <a:p>
            <a:pPr marL="0" indent="0">
              <a:buNone/>
            </a:pPr>
            <a:endParaRPr lang="fr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D22D5A-A34A-F744-9443-AEC0A9886DA4}"/>
              </a:ext>
            </a:extLst>
          </p:cNvPr>
          <p:cNvSpPr txBox="1"/>
          <p:nvPr/>
        </p:nvSpPr>
        <p:spPr>
          <a:xfrm>
            <a:off x="5654263" y="6248899"/>
            <a:ext cx="6338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800" b="1" dirty="0">
                <a:solidFill>
                  <a:srgbClr val="0432FF"/>
                </a:solidFill>
                <a:sym typeface="Wingdings" pitchFamily="2" charset="2"/>
              </a:rPr>
              <a:t> L’information est-elle vraie ou fausse ?</a:t>
            </a:r>
            <a:endParaRPr lang="fr-US" sz="28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58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7D23EEA-5988-4543-AF79-EDF9ECCF6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35" y="0"/>
            <a:ext cx="9371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01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737108-F04B-F649-B649-E152D518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63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QUESTIONS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F75477-BC92-1043-B20D-D8BC9FFF7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686534"/>
            <a:ext cx="11772900" cy="60408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0432FF"/>
                </a:solidFill>
              </a:rPr>
              <a:t>Pour chacune des deux approches </a:t>
            </a:r>
            <a:r>
              <a:rPr lang="fr-FR" b="1" dirty="0"/>
              <a:t>: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 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1°) Répondez à la demande faite aux élèves (comme si vous étiez des élèves de CM).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 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2°) Quelles compétences sont travaillées chez les élèves ?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 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3°) En quoi l’activité proposée concerne-t-elle l’éducation aux médias et à l’information (EMI) ?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 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4°)  Caractérisez la démarche adoptée.</a:t>
            </a:r>
            <a:endParaRPr lang="fr-US" b="1" dirty="0"/>
          </a:p>
          <a:p>
            <a:pPr marL="0" indent="0">
              <a:buNone/>
            </a:pPr>
            <a:endParaRPr lang="fr-US" b="1" dirty="0"/>
          </a:p>
          <a:p>
            <a:pPr marL="0" indent="0">
              <a:buNone/>
            </a:pPr>
            <a:r>
              <a:rPr lang="fr-FR" b="1" dirty="0">
                <a:solidFill>
                  <a:srgbClr val="7030A0"/>
                </a:solidFill>
                <a:sym typeface="Wingdings" pitchFamily="2" charset="2"/>
              </a:rPr>
              <a:t> </a:t>
            </a:r>
            <a:r>
              <a:rPr lang="fr-FR" b="1" dirty="0">
                <a:solidFill>
                  <a:srgbClr val="7030A0"/>
                </a:solidFill>
              </a:rPr>
              <a:t>Comparez les deux approches (forces et faiblesses). Laquelle correspond le mieux à l’EMI (EMC) ?</a:t>
            </a:r>
            <a:endParaRPr lang="fr-US" b="1" dirty="0">
              <a:solidFill>
                <a:srgbClr val="7030A0"/>
              </a:solidFill>
            </a:endParaRPr>
          </a:p>
          <a:p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3608211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80D9C37-209F-CDC8-DCD4-90E603FF4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274" y="2203554"/>
            <a:ext cx="7194725" cy="46544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01482B-368F-E833-CBBF-C8FC3BF32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61548" cy="50833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374E545-36B3-3CBE-EE2E-8345CE11879C}"/>
              </a:ext>
            </a:extLst>
          </p:cNvPr>
          <p:cNvSpPr txBox="1"/>
          <p:nvPr/>
        </p:nvSpPr>
        <p:spPr>
          <a:xfrm>
            <a:off x="4769935" y="0"/>
            <a:ext cx="3824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US" dirty="0"/>
              <a:t>Modèle à dominante transmissive</a:t>
            </a:r>
          </a:p>
          <a:p>
            <a:pPr lvl="1"/>
            <a:endParaRPr lang="fr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21CD26F-2DBF-F100-9852-5AB96163069F}"/>
              </a:ext>
            </a:extLst>
          </p:cNvPr>
          <p:cNvSpPr txBox="1"/>
          <p:nvPr/>
        </p:nvSpPr>
        <p:spPr>
          <a:xfrm>
            <a:off x="867425" y="6455905"/>
            <a:ext cx="4129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Modèle où le faire précède la théorisation</a:t>
            </a:r>
          </a:p>
        </p:txBody>
      </p:sp>
    </p:spTree>
    <p:extLst>
      <p:ext uri="{BB962C8B-B14F-4D97-AF65-F5344CB8AC3E}">
        <p14:creationId xmlns:p14="http://schemas.microsoft.com/office/powerpoint/2010/main" val="3902615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96EC-FC04-5546-ABF7-6BA8B60E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5CCF98D-24BB-B843-8E97-9F9AF5382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4083"/>
            <a:ext cx="5956300" cy="30162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BADD348-DA50-8B40-967C-76DE879A7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668"/>
            <a:ext cx="5489573" cy="38774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ED2EC35-7389-0942-B3A6-75FEAB6136DA}"/>
              </a:ext>
            </a:extLst>
          </p:cNvPr>
          <p:cNvSpPr txBox="1"/>
          <p:nvPr/>
        </p:nvSpPr>
        <p:spPr>
          <a:xfrm>
            <a:off x="1691473" y="3893060"/>
            <a:ext cx="559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400" dirty="0"/>
              <a:t>Autres exemples d’énigmes « Prouvez-le ! »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0F84A9A-978C-95D4-9C53-BD74C153CD9B}"/>
              </a:ext>
            </a:extLst>
          </p:cNvPr>
          <p:cNvSpPr txBox="1"/>
          <p:nvPr/>
        </p:nvSpPr>
        <p:spPr>
          <a:xfrm>
            <a:off x="6360485" y="6172197"/>
            <a:ext cx="4619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4"/>
              </a:rPr>
              <a:t>https://www.site.ac-aix-marseille.fr/circo-laciotat/spip/VRAI-ou-FAUX-PROUVE-LE.html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08E2D9-4360-B333-333E-F3750F571EA5}"/>
              </a:ext>
            </a:extLst>
          </p:cNvPr>
          <p:cNvSpPr txBox="1"/>
          <p:nvPr/>
        </p:nvSpPr>
        <p:spPr>
          <a:xfrm>
            <a:off x="6359855" y="5710532"/>
            <a:ext cx="1452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400" dirty="0"/>
              <a:t>Descriptif </a:t>
            </a:r>
          </a:p>
        </p:txBody>
      </p:sp>
      <p:pic>
        <p:nvPicPr>
          <p:cNvPr id="17" name="Espace réservé du contenu 16">
            <a:extLst>
              <a:ext uri="{FF2B5EF4-FFF2-40B4-BE49-F238E27FC236}">
                <a16:creationId xmlns:a16="http://schemas.microsoft.com/office/drawing/2014/main" id="{3A846802-3F5E-A653-3677-0C88DD76D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284735" y="4410"/>
            <a:ext cx="4907264" cy="5706122"/>
          </a:xfrm>
        </p:spPr>
      </p:pic>
    </p:spTree>
    <p:extLst>
      <p:ext uri="{BB962C8B-B14F-4D97-AF65-F5344CB8AC3E}">
        <p14:creationId xmlns:p14="http://schemas.microsoft.com/office/powerpoint/2010/main" val="902070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1" y="18255"/>
            <a:ext cx="12017829" cy="1325563"/>
          </a:xfrm>
        </p:spPr>
        <p:txBody>
          <a:bodyPr/>
          <a:lstStyle/>
          <a:p>
            <a:r>
              <a:rPr lang="fr-US" b="1" dirty="0"/>
              <a:t>C) Eduquer aux médias (2) : </a:t>
            </a:r>
            <a:br>
              <a:rPr lang="fr-US" b="1" dirty="0"/>
            </a:br>
            <a:r>
              <a:rPr lang="fr-US" b="1" dirty="0"/>
              <a:t>élaboration d’un projet de médiatisation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81" y="1343818"/>
            <a:ext cx="10891838" cy="5360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US" u="sng" dirty="0"/>
              <a:t>Chaque atelier d’une </a:t>
            </a:r>
            <a:r>
              <a:rPr lang="fr-US" u="sng" dirty="0">
                <a:highlight>
                  <a:srgbClr val="FFFF00"/>
                </a:highlight>
              </a:rPr>
              <a:t>collection de photographies sur les normaliens (élèves-maîtres) de l’EN de Châteauroux en 1899</a:t>
            </a:r>
            <a:r>
              <a:rPr lang="fr-US" dirty="0"/>
              <a:t> ainsi que d’informations sur le contexte de la formation à l’époque (photocopies dans le dossier).</a:t>
            </a:r>
            <a:endParaRPr lang="fr-US" b="1" dirty="0"/>
          </a:p>
          <a:p>
            <a:pPr marL="0" indent="0">
              <a:buNone/>
            </a:pPr>
            <a:r>
              <a:rPr lang="fr-US" b="1" dirty="0">
                <a:solidFill>
                  <a:srgbClr val="7030A0"/>
                </a:solidFill>
              </a:rPr>
              <a:t>QUESTIONS</a:t>
            </a:r>
          </a:p>
          <a:p>
            <a:pPr marL="0" indent="0" algn="just">
              <a:buNone/>
            </a:pPr>
            <a:r>
              <a:rPr lang="fr-US" b="1" dirty="0">
                <a:solidFill>
                  <a:srgbClr val="0432FF"/>
                </a:solidFill>
              </a:rPr>
              <a:t>Comment médiatiser ces documents pour tenir un propos sur l’éducation, la formation des enseignants et ses enjeux ?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0432FF"/>
                </a:solidFill>
              </a:rPr>
              <a:t>E</a:t>
            </a:r>
            <a:r>
              <a:rPr lang="fr-US" b="1" dirty="0">
                <a:solidFill>
                  <a:srgbClr val="0432FF"/>
                </a:solidFill>
              </a:rPr>
              <a:t>x : comment envisager une campagne sur le métier d’enseignant et la formation associée ?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432FF"/>
                </a:solidFill>
              </a:rPr>
              <a:t>E</a:t>
            </a:r>
            <a:r>
              <a:rPr lang="fr-US" b="1" dirty="0">
                <a:solidFill>
                  <a:srgbClr val="0432FF"/>
                </a:solidFill>
              </a:rPr>
              <a:t>x : comment exploiter avec des élèves, des étudiants, des adultes en général ces documents via un média ?</a:t>
            </a:r>
            <a:endParaRPr lang="fr-US" b="1" dirty="0"/>
          </a:p>
          <a:p>
            <a:pPr marL="0" indent="0">
              <a:buNone/>
            </a:pPr>
            <a:r>
              <a:rPr lang="fr-US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fr-US" b="1" dirty="0">
                <a:solidFill>
                  <a:srgbClr val="FF0000"/>
                </a:solidFill>
              </a:rPr>
              <a:t>Elaborez un projet de médiatisation </a:t>
            </a:r>
            <a:r>
              <a:rPr lang="fr-US" dirty="0"/>
              <a:t>(média choisi, modalités, public visé…)</a:t>
            </a:r>
          </a:p>
        </p:txBody>
      </p:sp>
    </p:spTree>
    <p:extLst>
      <p:ext uri="{BB962C8B-B14F-4D97-AF65-F5344CB8AC3E}">
        <p14:creationId xmlns:p14="http://schemas.microsoft.com/office/powerpoint/2010/main" val="3191854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2743"/>
          </a:xfrm>
        </p:spPr>
        <p:txBody>
          <a:bodyPr>
            <a:normAutofit/>
          </a:bodyPr>
          <a:lstStyle/>
          <a:p>
            <a:r>
              <a:rPr lang="fr-US" b="1" dirty="0"/>
              <a:t>A) À la recherche de l’EMI </a:t>
            </a:r>
            <a:br>
              <a:rPr lang="fr-US" b="1" dirty="0"/>
            </a:br>
            <a:r>
              <a:rPr lang="fr-US" sz="2800" b="1" dirty="0"/>
              <a:t>(éducation aux médias et à l’information)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85" y="1304146"/>
            <a:ext cx="11352617" cy="555385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US" u="sng" dirty="0">
                <a:solidFill>
                  <a:srgbClr val="FF0000"/>
                </a:solidFill>
              </a:rPr>
              <a:t>TRAVAIL EN BINÔME</a:t>
            </a:r>
            <a:endParaRPr lang="fr-US" u="sng" dirty="0"/>
          </a:p>
          <a:p>
            <a:pPr marL="0" indent="0" algn="just">
              <a:buNone/>
            </a:pPr>
            <a:r>
              <a:rPr lang="fr-US" b="1" dirty="0">
                <a:solidFill>
                  <a:srgbClr val="0432FF"/>
                </a:solidFill>
              </a:rPr>
              <a:t>Que recouvre l’éducation aux médias et </a:t>
            </a:r>
            <a:r>
              <a:rPr lang="fr-US" b="1">
                <a:solidFill>
                  <a:srgbClr val="0432FF"/>
                </a:solidFill>
              </a:rPr>
              <a:t>à l’information</a:t>
            </a:r>
            <a:r>
              <a:rPr lang="fr-FR" b="1" dirty="0">
                <a:solidFill>
                  <a:srgbClr val="0432FF"/>
                </a:solidFill>
              </a:rPr>
              <a:t> (EMI)</a:t>
            </a:r>
            <a:r>
              <a:rPr lang="fr-US" b="1">
                <a:solidFill>
                  <a:srgbClr val="0432FF"/>
                </a:solidFill>
              </a:rPr>
              <a:t> </a:t>
            </a:r>
            <a:r>
              <a:rPr lang="fr-US" b="1" dirty="0">
                <a:solidFill>
                  <a:srgbClr val="0432FF"/>
                </a:solidFill>
              </a:rPr>
              <a:t>?</a:t>
            </a:r>
          </a:p>
          <a:p>
            <a:pPr marL="0" indent="0" algn="just">
              <a:buNone/>
            </a:pPr>
            <a:r>
              <a:rPr lang="fr-US" u="sng" dirty="0"/>
              <a:t>Questions</a:t>
            </a:r>
            <a:r>
              <a:rPr lang="fr-US" dirty="0"/>
              <a:t> : </a:t>
            </a:r>
          </a:p>
          <a:p>
            <a:pPr marL="0" indent="0" algn="just">
              <a:buNone/>
            </a:pPr>
            <a:r>
              <a:rPr lang="fr-US" dirty="0"/>
              <a:t>1) Qui est concerné par l’EMI ?</a:t>
            </a:r>
          </a:p>
          <a:p>
            <a:pPr marL="0" indent="0" algn="just">
              <a:buNone/>
            </a:pPr>
            <a:r>
              <a:rPr lang="fr-US" dirty="0"/>
              <a:t>2) Est-ce une discipline ?</a:t>
            </a:r>
          </a:p>
          <a:p>
            <a:pPr marL="0" indent="0" algn="just">
              <a:buNone/>
            </a:pPr>
            <a:r>
              <a:rPr lang="fr-US" dirty="0"/>
              <a:t>3) Quels sont les quatre volets (axes) de l’EMI ?</a:t>
            </a:r>
          </a:p>
          <a:p>
            <a:pPr marL="0" indent="0" algn="just">
              <a:buNone/>
            </a:pPr>
            <a:r>
              <a:rPr lang="fr-US" dirty="0"/>
              <a:t>4) Quels champs disciplinaires peuvent être associés à l’EMI ?</a:t>
            </a:r>
          </a:p>
          <a:p>
            <a:pPr marL="0" indent="0" algn="just">
              <a:buNone/>
            </a:pPr>
            <a:r>
              <a:rPr lang="fr-US" dirty="0"/>
              <a:t>5) Quels sont les points d’appui fournis aux enseignants pour développer l’EMI dans leur classe ou leur école ?</a:t>
            </a:r>
          </a:p>
          <a:p>
            <a:pPr marL="0" indent="0">
              <a:buNone/>
            </a:pPr>
            <a:r>
              <a:rPr lang="fr-US" u="sng" dirty="0">
                <a:solidFill>
                  <a:srgbClr val="7030A0"/>
                </a:solidFill>
              </a:rPr>
              <a:t>DOCUMENTATION</a:t>
            </a:r>
            <a:r>
              <a:rPr lang="fr-US" dirty="0">
                <a:solidFill>
                  <a:srgbClr val="7030A0"/>
                </a:solidFill>
              </a:rPr>
              <a:t> </a:t>
            </a:r>
            <a:r>
              <a:rPr lang="fr-US">
                <a:solidFill>
                  <a:srgbClr val="7030A0"/>
                </a:solidFill>
              </a:rPr>
              <a:t>: doc</a:t>
            </a:r>
            <a:r>
              <a:rPr lang="fr-FR" dirty="0">
                <a:solidFill>
                  <a:srgbClr val="7030A0"/>
                </a:solidFill>
              </a:rPr>
              <a:t>.</a:t>
            </a:r>
            <a:r>
              <a:rPr lang="fr-US">
                <a:solidFill>
                  <a:srgbClr val="7030A0"/>
                </a:solidFill>
              </a:rPr>
              <a:t> EDUSCOL</a:t>
            </a:r>
            <a:r>
              <a:rPr lang="fr-FR" dirty="0">
                <a:solidFill>
                  <a:srgbClr val="7030A0"/>
                </a:solidFill>
              </a:rPr>
              <a:t>, </a:t>
            </a:r>
            <a:r>
              <a:rPr lang="fr-US">
                <a:solidFill>
                  <a:srgbClr val="7030A0"/>
                </a:solidFill>
              </a:rPr>
              <a:t>circulaire </a:t>
            </a:r>
            <a:r>
              <a:rPr lang="fr-US" dirty="0">
                <a:solidFill>
                  <a:srgbClr val="7030A0"/>
                </a:solidFill>
              </a:rPr>
              <a:t>du 24 </a:t>
            </a:r>
            <a:r>
              <a:rPr lang="fr-US">
                <a:solidFill>
                  <a:srgbClr val="7030A0"/>
                </a:solidFill>
              </a:rPr>
              <a:t>janvier 2022</a:t>
            </a:r>
            <a:r>
              <a:rPr lang="fr-FR" dirty="0">
                <a:solidFill>
                  <a:srgbClr val="7030A0"/>
                </a:solidFill>
              </a:rPr>
              <a:t>, prog. 2024</a:t>
            </a:r>
          </a:p>
          <a:p>
            <a:pPr marL="0" indent="0">
              <a:buNone/>
            </a:pPr>
            <a:r>
              <a:rPr lang="fr-US">
                <a:solidFill>
                  <a:srgbClr val="7030A0"/>
                </a:solidFill>
                <a:hlinkClick r:id="rId2"/>
              </a:rPr>
              <a:t>https://eduscol.education.fr/1531/education-aux-medias-et-l-information#actions-educatives-EMI</a:t>
            </a:r>
            <a:endParaRPr lang="fr-FR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fr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51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780404" cy="1807370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075"/>
            <a:ext cx="10515600" cy="4689475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fr-US" u="sng" dirty="0"/>
              <a:t>Qu’est-ce que les médias ?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fr-FR" dirty="0"/>
              <a:t>L</a:t>
            </a:r>
            <a:r>
              <a:rPr lang="fr-US" dirty="0"/>
              <a:t>es </a:t>
            </a:r>
            <a:r>
              <a:rPr lang="fr-US" b="1" dirty="0">
                <a:solidFill>
                  <a:srgbClr val="7030A0"/>
                </a:solidFill>
              </a:rPr>
              <a:t>moyens d’information, de communication</a:t>
            </a:r>
            <a:r>
              <a:rPr lang="fr-US" dirty="0"/>
              <a:t>, de divertissement, d’enseignement, d’influence, donc  :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fr-US" dirty="0"/>
              <a:t>1) les </a:t>
            </a:r>
            <a:r>
              <a:rPr lang="fr-US" b="1" dirty="0">
                <a:solidFill>
                  <a:srgbClr val="0432FF"/>
                </a:solidFill>
              </a:rPr>
              <a:t>médias de masse  traditionnels</a:t>
            </a:r>
            <a:r>
              <a:rPr lang="fr-US" dirty="0">
                <a:solidFill>
                  <a:srgbClr val="0432FF"/>
                </a:solidFill>
              </a:rPr>
              <a:t> </a:t>
            </a:r>
            <a:r>
              <a:rPr lang="fr-US" dirty="0"/>
              <a:t>(journaux, livres, radio, cinéma, télévision)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fr-FR" dirty="0"/>
              <a:t>2) m</a:t>
            </a:r>
            <a:r>
              <a:rPr lang="fr-US" dirty="0"/>
              <a:t>ais aussi les </a:t>
            </a:r>
            <a:r>
              <a:rPr lang="fr-US" b="1" dirty="0">
                <a:solidFill>
                  <a:srgbClr val="0432FF"/>
                </a:solidFill>
              </a:rPr>
              <a:t>médias numériques </a:t>
            </a:r>
            <a:r>
              <a:rPr lang="fr-US" dirty="0"/>
              <a:t>(Internet, réseaux sociaux, applications de communication, jeux informatiques…)</a:t>
            </a:r>
          </a:p>
        </p:txBody>
      </p:sp>
    </p:spTree>
    <p:extLst>
      <p:ext uri="{BB962C8B-B14F-4D97-AF65-F5344CB8AC3E}">
        <p14:creationId xmlns:p14="http://schemas.microsoft.com/office/powerpoint/2010/main" val="9201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515600" cy="1807370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fr-US" sz="3000" u="sng" dirty="0"/>
              <a:t>Qu’est-ce que l’éducation aux médias et à l’information (EMI) ?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US" dirty="0"/>
              <a:t>- Une « </a:t>
            </a:r>
            <a:r>
              <a:rPr lang="fr-US" b="1" dirty="0">
                <a:solidFill>
                  <a:srgbClr val="0432FF"/>
                </a:solidFill>
              </a:rPr>
              <a:t>éducation à</a:t>
            </a:r>
            <a:r>
              <a:rPr lang="fr-US" dirty="0"/>
              <a:t> » introduite en 2013</a:t>
            </a:r>
            <a:r>
              <a:rPr lang="fr-US"/>
              <a:t>, valorisée en 2022</a:t>
            </a:r>
            <a:r>
              <a:rPr lang="fr-FR" dirty="0"/>
              <a:t>, confirmée en 2024</a:t>
            </a:r>
            <a:endParaRPr lang="fr-US" dirty="0"/>
          </a:p>
          <a:p>
            <a:pPr marL="0" indent="0">
              <a:lnSpc>
                <a:spcPct val="140000"/>
              </a:lnSpc>
              <a:buNone/>
            </a:pPr>
            <a:r>
              <a:rPr lang="fr-FR" dirty="0"/>
              <a:t>- Une présence </a:t>
            </a:r>
            <a:r>
              <a:rPr lang="fr-US" dirty="0"/>
              <a:t>dans le </a:t>
            </a:r>
            <a:r>
              <a:rPr lang="fr-US" b="1" dirty="0">
                <a:solidFill>
                  <a:srgbClr val="0432FF"/>
                </a:solidFill>
              </a:rPr>
              <a:t>SCCC</a:t>
            </a:r>
            <a:r>
              <a:rPr lang="fr-FR" b="1" dirty="0">
                <a:solidFill>
                  <a:srgbClr val="0432FF"/>
                </a:solidFill>
              </a:rPr>
              <a:t>C</a:t>
            </a:r>
            <a:r>
              <a:rPr lang="fr-US" b="1" dirty="0">
                <a:solidFill>
                  <a:srgbClr val="0432FF"/>
                </a:solidFill>
              </a:rPr>
              <a:t> du cycle 2 au cycle 4 </a:t>
            </a:r>
            <a:r>
              <a:rPr lang="fr-US" dirty="0"/>
              <a:t>(de l’école maternelle au lycée)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US" dirty="0"/>
              <a:t>- Un </a:t>
            </a:r>
            <a:r>
              <a:rPr lang="fr-US"/>
              <a:t>enseignement </a:t>
            </a:r>
            <a:r>
              <a:rPr lang="fr-US" b="1">
                <a:solidFill>
                  <a:srgbClr val="0432FF"/>
                </a:solidFill>
              </a:rPr>
              <a:t>pluridisciplinaire</a:t>
            </a:r>
            <a:r>
              <a:rPr lang="fr-FR" b="1" dirty="0">
                <a:solidFill>
                  <a:srgbClr val="0432FF"/>
                </a:solidFill>
              </a:rPr>
              <a:t> (inter, trans)</a:t>
            </a:r>
            <a:endParaRPr lang="fr-US" b="1" dirty="0">
              <a:solidFill>
                <a:srgbClr val="0432FF"/>
              </a:solidFill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fr-US" dirty="0"/>
              <a:t>- Un objectif : </a:t>
            </a:r>
            <a:r>
              <a:rPr lang="fr-US" b="1" dirty="0">
                <a:solidFill>
                  <a:srgbClr val="7030A0"/>
                </a:solidFill>
              </a:rPr>
              <a:t>faire acquérir une culture</a:t>
            </a:r>
            <a:r>
              <a:rPr lang="fr-US" dirty="0">
                <a:solidFill>
                  <a:srgbClr val="7030A0"/>
                </a:solidFill>
              </a:rPr>
              <a:t> </a:t>
            </a:r>
            <a:r>
              <a:rPr lang="fr-US" dirty="0"/>
              <a:t>(</a:t>
            </a:r>
            <a:r>
              <a:rPr lang="fr-US" dirty="0">
                <a:solidFill>
                  <a:srgbClr val="FF0000"/>
                </a:solidFill>
              </a:rPr>
              <a:t>savoir </a:t>
            </a:r>
            <a:r>
              <a:rPr lang="fr-US" b="1" dirty="0">
                <a:solidFill>
                  <a:srgbClr val="FF0000"/>
                </a:solidFill>
              </a:rPr>
              <a:t>et</a:t>
            </a:r>
            <a:r>
              <a:rPr lang="fr-US" dirty="0">
                <a:solidFill>
                  <a:srgbClr val="FF0000"/>
                </a:solidFill>
              </a:rPr>
              <a:t> pratique</a:t>
            </a:r>
            <a:r>
              <a:rPr lang="fr-US" dirty="0"/>
              <a:t>) </a:t>
            </a:r>
            <a:r>
              <a:rPr lang="fr-US" b="1" dirty="0">
                <a:solidFill>
                  <a:srgbClr val="7030A0"/>
                </a:solidFill>
              </a:rPr>
              <a:t>de l’information et des médias</a:t>
            </a:r>
            <a:r>
              <a:rPr lang="fr-US" dirty="0">
                <a:solidFill>
                  <a:srgbClr val="7030A0"/>
                </a:solidFill>
              </a:rPr>
              <a:t> </a:t>
            </a:r>
            <a:r>
              <a:rPr lang="fr-US" dirty="0"/>
              <a:t>(dans une société </a:t>
            </a:r>
            <a:r>
              <a:rPr lang="fr-US" b="1" dirty="0">
                <a:solidFill>
                  <a:srgbClr val="7030A0"/>
                </a:solidFill>
              </a:rPr>
              <a:t>numérique</a:t>
            </a:r>
            <a:r>
              <a:rPr lang="fr-US" dirty="0"/>
              <a:t>)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US" dirty="0"/>
              <a:t>- Une inscription </a:t>
            </a:r>
            <a:r>
              <a:rPr lang="fr-US" b="1" dirty="0">
                <a:solidFill>
                  <a:srgbClr val="0432FF"/>
                </a:solidFill>
              </a:rPr>
              <a:t>dans le parcours Citoyen</a:t>
            </a:r>
          </a:p>
          <a:p>
            <a:pPr marL="0" indent="0">
              <a:buNone/>
            </a:pP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15864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515600" cy="1807370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630753"/>
            <a:ext cx="11353800" cy="5032374"/>
          </a:xfrm>
        </p:spPr>
        <p:txBody>
          <a:bodyPr>
            <a:normAutofit/>
          </a:bodyPr>
          <a:lstStyle/>
          <a:p>
            <a:pPr marL="0" indent="0">
              <a:lnSpc>
                <a:spcPts val="3960"/>
              </a:lnSpc>
              <a:buNone/>
            </a:pPr>
            <a:r>
              <a:rPr lang="fr-US" u="sng" dirty="0"/>
              <a:t>Qu’est-ce que l’éducation aux médias et à l’information (EMI) ?</a:t>
            </a:r>
          </a:p>
          <a:p>
            <a:pPr marL="0" indent="0" algn="just">
              <a:lnSpc>
                <a:spcPts val="3960"/>
              </a:lnSpc>
              <a:buNone/>
            </a:pPr>
            <a:r>
              <a:rPr lang="fr-US" dirty="0"/>
              <a:t>« </a:t>
            </a:r>
            <a:r>
              <a:rPr lang="fr-US" i="1" dirty="0"/>
              <a:t>4 grands champs </a:t>
            </a:r>
            <a:r>
              <a:rPr lang="fr-US" dirty="0"/>
              <a:t>», </a:t>
            </a:r>
            <a:r>
              <a:rPr lang="fr-US" b="1" dirty="0"/>
              <a:t>4 axes </a:t>
            </a:r>
            <a:r>
              <a:rPr lang="fr-US" dirty="0"/>
              <a:t>(EDUSCOL) :</a:t>
            </a:r>
          </a:p>
          <a:p>
            <a:pPr marL="0" indent="0">
              <a:lnSpc>
                <a:spcPts val="3960"/>
              </a:lnSpc>
              <a:buNone/>
            </a:pPr>
            <a:r>
              <a:rPr lang="fr-US" dirty="0"/>
              <a:t>A) L’</a:t>
            </a:r>
            <a:r>
              <a:rPr lang="fr-FR" b="1" dirty="0">
                <a:solidFill>
                  <a:srgbClr val="7030A0"/>
                </a:solidFill>
              </a:rPr>
              <a:t>i</a:t>
            </a:r>
            <a:r>
              <a:rPr lang="fr-US" b="1" dirty="0">
                <a:solidFill>
                  <a:srgbClr val="7030A0"/>
                </a:solidFill>
              </a:rPr>
              <a:t>dentification d’informations pertinentes </a:t>
            </a:r>
            <a:r>
              <a:rPr lang="fr-US" dirty="0"/>
              <a:t>à partir de sources diverses (RECUL CRITIQUE)</a:t>
            </a:r>
          </a:p>
          <a:p>
            <a:pPr marL="0" indent="0">
              <a:lnSpc>
                <a:spcPts val="3960"/>
              </a:lnSpc>
              <a:buNone/>
            </a:pPr>
            <a:r>
              <a:rPr lang="fr-FR" dirty="0"/>
              <a:t>B) L’</a:t>
            </a:r>
            <a:r>
              <a:rPr lang="fr-FR" b="1" dirty="0">
                <a:solidFill>
                  <a:srgbClr val="0432FF"/>
                </a:solidFill>
              </a:rPr>
              <a:t>e</a:t>
            </a:r>
            <a:r>
              <a:rPr lang="fr-US" b="1" dirty="0">
                <a:solidFill>
                  <a:srgbClr val="0432FF"/>
                </a:solidFill>
              </a:rPr>
              <a:t>xpérimentation de divers modes d’expresssion</a:t>
            </a:r>
            <a:r>
              <a:rPr lang="fr-US" dirty="0"/>
              <a:t>, de création et de présentation (PRODUCTION « MEDIATIQUE »)</a:t>
            </a:r>
          </a:p>
          <a:p>
            <a:pPr marL="0" indent="0">
              <a:lnSpc>
                <a:spcPts val="3960"/>
              </a:lnSpc>
              <a:buNone/>
            </a:pPr>
            <a:r>
              <a:rPr lang="fr-FR" dirty="0"/>
              <a:t>C) L’</a:t>
            </a:r>
            <a:r>
              <a:rPr lang="fr-FR" b="1" dirty="0">
                <a:solidFill>
                  <a:srgbClr val="0432FF"/>
                </a:solidFill>
              </a:rPr>
              <a:t>a</a:t>
            </a:r>
            <a:r>
              <a:rPr lang="fr-US" b="1" dirty="0">
                <a:solidFill>
                  <a:srgbClr val="0432FF"/>
                </a:solidFill>
              </a:rPr>
              <a:t>ppropriation des règles de communication </a:t>
            </a:r>
            <a:r>
              <a:rPr lang="fr-US" dirty="0"/>
              <a:t>et d’échange (DROIT)</a:t>
            </a:r>
          </a:p>
          <a:p>
            <a:pPr marL="0" indent="0">
              <a:lnSpc>
                <a:spcPts val="3960"/>
              </a:lnSpc>
              <a:buNone/>
            </a:pPr>
            <a:r>
              <a:rPr lang="fr-US" dirty="0"/>
              <a:t>D) La </a:t>
            </a:r>
            <a:r>
              <a:rPr lang="fr-FR" b="1" dirty="0">
                <a:solidFill>
                  <a:srgbClr val="0432FF"/>
                </a:solidFill>
              </a:rPr>
              <a:t>compréhension du fonctionnement des médias </a:t>
            </a:r>
            <a:r>
              <a:rPr lang="fr-FR" dirty="0"/>
              <a:t>(OBSERVATION ?)</a:t>
            </a: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421115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6AB606-0E84-754F-A493-016AF5A14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669" y="0"/>
            <a:ext cx="6406049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115E9C2-0E26-7F46-A171-1F3F1F41DE44}"/>
              </a:ext>
            </a:extLst>
          </p:cNvPr>
          <p:cNvSpPr txBox="1"/>
          <p:nvPr/>
        </p:nvSpPr>
        <p:spPr>
          <a:xfrm>
            <a:off x="369871" y="2736502"/>
            <a:ext cx="39942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US" sz="2800" dirty="0"/>
              <a:t>Une </a:t>
            </a:r>
            <a:r>
              <a:rPr lang="fr-US" sz="2800" b="1" dirty="0"/>
              <a:t>progression de l’EMI </a:t>
            </a:r>
            <a:r>
              <a:rPr lang="fr-US" sz="2800" dirty="0"/>
              <a:t>tout au long du SCCC du cycle 2 au cycle 4</a:t>
            </a:r>
          </a:p>
        </p:txBody>
      </p:sp>
    </p:spTree>
    <p:extLst>
      <p:ext uri="{BB962C8B-B14F-4D97-AF65-F5344CB8AC3E}">
        <p14:creationId xmlns:p14="http://schemas.microsoft.com/office/powerpoint/2010/main" val="3590260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515600" cy="1807370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937"/>
            <a:ext cx="2624782" cy="3904026"/>
          </a:xfrm>
        </p:spPr>
        <p:txBody>
          <a:bodyPr/>
          <a:lstStyle/>
          <a:p>
            <a:pPr marL="0" indent="0">
              <a:buNone/>
            </a:pPr>
            <a:r>
              <a:rPr lang="fr-US" b="1" dirty="0">
                <a:highlight>
                  <a:srgbClr val="FFFF00"/>
                </a:highlight>
              </a:rPr>
              <a:t>En cycle 1</a:t>
            </a:r>
            <a:r>
              <a:rPr lang="fr-US" dirty="0"/>
              <a:t>, </a:t>
            </a:r>
          </a:p>
          <a:p>
            <a:pPr marL="0" indent="0">
              <a:buNone/>
            </a:pPr>
            <a:r>
              <a:rPr lang="fr-US" dirty="0"/>
              <a:t>tous les domaines dont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DA9F32-8C5A-374E-A757-82333227F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1474" y="1546947"/>
            <a:ext cx="8560526" cy="52927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D36CDF-C88F-C8A2-A873-06E25ACB5518}"/>
              </a:ext>
            </a:extLst>
          </p:cNvPr>
          <p:cNvSpPr/>
          <p:nvPr/>
        </p:nvSpPr>
        <p:spPr>
          <a:xfrm>
            <a:off x="5136204" y="3501959"/>
            <a:ext cx="4073987" cy="4474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646991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515600" cy="1807370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3119"/>
            <a:ext cx="8318863" cy="3904026"/>
          </a:xfrm>
        </p:spPr>
        <p:txBody>
          <a:bodyPr/>
          <a:lstStyle/>
          <a:p>
            <a:pPr marL="0" indent="0">
              <a:buNone/>
            </a:pPr>
            <a:r>
              <a:rPr lang="fr-US" b="1" dirty="0">
                <a:highlight>
                  <a:srgbClr val="FFFF00"/>
                </a:highlight>
              </a:rPr>
              <a:t>En cycle 1</a:t>
            </a:r>
            <a:r>
              <a:rPr lang="fr-US" dirty="0"/>
              <a:t>, </a:t>
            </a:r>
          </a:p>
          <a:p>
            <a:pPr marL="0" indent="0">
              <a:buNone/>
            </a:pPr>
            <a:r>
              <a:rPr lang="fr-US" dirty="0"/>
              <a:t>tous les domaines dont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22BB05-777E-E042-9964-89790F2A1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3248321"/>
            <a:ext cx="10972800" cy="294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B759B4-889F-1122-D228-4585CA5BF539}"/>
              </a:ext>
            </a:extLst>
          </p:cNvPr>
          <p:cNvSpPr/>
          <p:nvPr/>
        </p:nvSpPr>
        <p:spPr>
          <a:xfrm>
            <a:off x="5058383" y="5598585"/>
            <a:ext cx="6524017" cy="2574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41498703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1371</Words>
  <Application>Microsoft Macintosh PowerPoint</Application>
  <PresentationFormat>Grand écran</PresentationFormat>
  <Paragraphs>138</Paragraphs>
  <Slides>26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Google Sans</vt:lpstr>
      <vt:lpstr>Arial</vt:lpstr>
      <vt:lpstr>Calibri</vt:lpstr>
      <vt:lpstr>Calibri Light</vt:lpstr>
      <vt:lpstr>HelveticaNeue</vt:lpstr>
      <vt:lpstr>Wingdings</vt:lpstr>
      <vt:lpstr>Thème Office</vt:lpstr>
      <vt:lpstr>L’éducation aux médias et à l’information (EMI)</vt:lpstr>
      <vt:lpstr>Plan du TD</vt:lpstr>
      <vt:lpstr>A) À la recherche de l’EMI  (éducation aux médias et à l’information)</vt:lpstr>
      <vt:lpstr>B) L’éducation aux médias et à l’information : la prescription à l’école primaire</vt:lpstr>
      <vt:lpstr>B) L’éducation aux médias et à l’information : la prescription à l’école primaire</vt:lpstr>
      <vt:lpstr>B) L’éducation aux médias et à l’information : la prescription à l’école primaire</vt:lpstr>
      <vt:lpstr>Présentation PowerPoint</vt:lpstr>
      <vt:lpstr>B) L’éducation aux médias et à l’information : la prescription à l’école primaire</vt:lpstr>
      <vt:lpstr>B) L’éducation aux médias et à l’information : la prescription à l’école primaire</vt:lpstr>
      <vt:lpstr>B) L’éducation aux médias et à l’information : la prescription à l’école primaire</vt:lpstr>
      <vt:lpstr>B) L’éducation aux médias et à l’information : la prescription à l’école primaire</vt:lpstr>
      <vt:lpstr>B) L’éducation aux médias et à l’information : la prescription à l’école primaire</vt:lpstr>
      <vt:lpstr>B) L’éducation aux médias et à l’information : la prescription à l’école primaire</vt:lpstr>
      <vt:lpstr>B) L’éducation aux médias et à l’information : la prescription à l’école primaire</vt:lpstr>
      <vt:lpstr>Présentation PowerPoint</vt:lpstr>
      <vt:lpstr>B) L’éducation aux médias et à l’information : la prescription à l’école primaire</vt:lpstr>
      <vt:lpstr>Présentation PowerPoint</vt:lpstr>
      <vt:lpstr>Présentation PowerPoint</vt:lpstr>
      <vt:lpstr>C) Eduquer aux médias (1) :  regards sur deux propositions pédagogiques</vt:lpstr>
      <vt:lpstr>Comment savoir si une information est vraie ou fausse ? </vt:lpstr>
      <vt:lpstr>C) Eduquer aux médias (1) :  regards sur deux propositions pédagogiques</vt:lpstr>
      <vt:lpstr>Présentation PowerPoint</vt:lpstr>
      <vt:lpstr>QUESTIONS</vt:lpstr>
      <vt:lpstr>Présentation PowerPoint</vt:lpstr>
      <vt:lpstr>Présentation PowerPoint</vt:lpstr>
      <vt:lpstr>C) Eduquer aux médias (2) :  élaboration d’un projet de médiatisation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L’éducation aux médias et à l’information</dc:title>
  <dc:creator>Jean-Louis Laubry</dc:creator>
  <cp:lastModifiedBy>Laubry Jean-Louis</cp:lastModifiedBy>
  <cp:revision>114</cp:revision>
  <dcterms:created xsi:type="dcterms:W3CDTF">2021-12-11T05:38:00Z</dcterms:created>
  <dcterms:modified xsi:type="dcterms:W3CDTF">2024-10-21T16:38:18Z</dcterms:modified>
</cp:coreProperties>
</file>