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15EC-508C-B449-9DB1-486A06AFB87E}" type="datetimeFigureOut">
              <a:rPr lang="fr-FR" smtClean="0"/>
              <a:t>04/10/23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0766-F156-2E43-8BAA-87F4707E58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95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15EC-508C-B449-9DB1-486A06AFB87E}" type="datetimeFigureOut">
              <a:rPr lang="fr-FR" smtClean="0"/>
              <a:t>04/10/23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0766-F156-2E43-8BAA-87F4707E58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04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15EC-508C-B449-9DB1-486A06AFB87E}" type="datetimeFigureOut">
              <a:rPr lang="fr-FR" smtClean="0"/>
              <a:t>04/10/23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0766-F156-2E43-8BAA-87F4707E58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4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15EC-508C-B449-9DB1-486A06AFB87E}" type="datetimeFigureOut">
              <a:rPr lang="fr-FR" smtClean="0"/>
              <a:t>04/10/23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0766-F156-2E43-8BAA-87F4707E58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39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15EC-508C-B449-9DB1-486A06AFB87E}" type="datetimeFigureOut">
              <a:rPr lang="fr-FR" smtClean="0"/>
              <a:t>04/10/23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0766-F156-2E43-8BAA-87F4707E58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2515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15EC-508C-B449-9DB1-486A06AFB87E}" type="datetimeFigureOut">
              <a:rPr lang="fr-FR" smtClean="0"/>
              <a:t>04/10/23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0766-F156-2E43-8BAA-87F4707E58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8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15EC-508C-B449-9DB1-486A06AFB87E}" type="datetimeFigureOut">
              <a:rPr lang="fr-FR" smtClean="0"/>
              <a:t>04/10/23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0766-F156-2E43-8BAA-87F4707E58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41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15EC-508C-B449-9DB1-486A06AFB87E}" type="datetimeFigureOut">
              <a:rPr lang="fr-FR" smtClean="0"/>
              <a:t>04/10/23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0766-F156-2E43-8BAA-87F4707E58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49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15EC-508C-B449-9DB1-486A06AFB87E}" type="datetimeFigureOut">
              <a:rPr lang="fr-FR" smtClean="0"/>
              <a:t>04/10/23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0766-F156-2E43-8BAA-87F4707E58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63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15EC-508C-B449-9DB1-486A06AFB87E}" type="datetimeFigureOut">
              <a:rPr lang="fr-FR" smtClean="0"/>
              <a:t>04/10/23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0766-F156-2E43-8BAA-87F4707E58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375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15EC-508C-B449-9DB1-486A06AFB87E}" type="datetimeFigureOut">
              <a:rPr lang="fr-FR" smtClean="0"/>
              <a:t>04/10/23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20766-F156-2E43-8BAA-87F4707E58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64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415EC-508C-B449-9DB1-486A06AFB87E}" type="datetimeFigureOut">
              <a:rPr lang="fr-FR" smtClean="0"/>
              <a:t>04/10/23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20766-F156-2E43-8BAA-87F4707E58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92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54865" y="896324"/>
            <a:ext cx="7876968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1/ Qu’est-ce que les élèves doivent </a:t>
            </a:r>
            <a:r>
              <a:rPr lang="fr-FR" b="1" dirty="0" smtClean="0"/>
              <a:t>apprendre</a:t>
            </a:r>
            <a:r>
              <a:rPr lang="fr-FR" dirty="0" smtClean="0"/>
              <a:t> :</a:t>
            </a:r>
          </a:p>
          <a:p>
            <a:r>
              <a:rPr lang="fr-FR" dirty="0"/>
              <a:t>	</a:t>
            </a:r>
            <a:r>
              <a:rPr lang="fr-FR" dirty="0" smtClean="0"/>
              <a:t>linguistique </a:t>
            </a:r>
            <a:r>
              <a:rPr lang="mr-IN" dirty="0" smtClean="0"/>
              <a:t>–</a:t>
            </a:r>
            <a:r>
              <a:rPr lang="fr-FR" dirty="0" smtClean="0"/>
              <a:t> </a:t>
            </a:r>
            <a:r>
              <a:rPr lang="fr-FR" dirty="0" smtClean="0"/>
              <a:t>pragmatique </a:t>
            </a:r>
            <a:r>
              <a:rPr lang="mr-IN" dirty="0" smtClean="0"/>
              <a:t>–</a:t>
            </a:r>
            <a:r>
              <a:rPr lang="fr-FR" dirty="0" smtClean="0"/>
              <a:t> culturel</a:t>
            </a:r>
            <a:endParaRPr lang="fr-FR" dirty="0" smtClean="0"/>
          </a:p>
          <a:p>
            <a:endParaRPr lang="fr-FR" sz="1200" dirty="0"/>
          </a:p>
          <a:p>
            <a:r>
              <a:rPr lang="fr-FR" dirty="0" smtClean="0"/>
              <a:t>2/ Qu’est-ce que les élèves doivent </a:t>
            </a:r>
            <a:r>
              <a:rPr lang="fr-FR" b="1" dirty="0" smtClean="0"/>
              <a:t>comprendre</a:t>
            </a:r>
            <a:r>
              <a:rPr lang="fr-FR" dirty="0" smtClean="0"/>
              <a:t> dans le support 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73637" y="151176"/>
            <a:ext cx="878718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/>
              <a:t>Préparer </a:t>
            </a:r>
            <a:r>
              <a:rPr lang="fr-FR" sz="3200" b="1" dirty="0" smtClean="0"/>
              <a:t>l’accès au sens d’un support de </a:t>
            </a:r>
            <a:r>
              <a:rPr lang="fr-FR" sz="3200" b="1" dirty="0" smtClean="0"/>
              <a:t>réception</a:t>
            </a:r>
            <a:endParaRPr lang="fr-FR" sz="3200" b="1" dirty="0"/>
          </a:p>
        </p:txBody>
      </p:sp>
      <p:grpSp>
        <p:nvGrpSpPr>
          <p:cNvPr id="9" name="Grouper 8"/>
          <p:cNvGrpSpPr/>
          <p:nvPr/>
        </p:nvGrpSpPr>
        <p:grpSpPr>
          <a:xfrm>
            <a:off x="288726" y="937647"/>
            <a:ext cx="396617" cy="1066674"/>
            <a:chOff x="997042" y="958136"/>
            <a:chExt cx="396617" cy="1647495"/>
          </a:xfrm>
        </p:grpSpPr>
        <p:sp>
          <p:nvSpPr>
            <p:cNvPr id="6" name="ZoneTexte 5"/>
            <p:cNvSpPr txBox="1"/>
            <p:nvPr/>
          </p:nvSpPr>
          <p:spPr>
            <a:xfrm>
              <a:off x="1025703" y="159721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97042" y="958136"/>
              <a:ext cx="396617" cy="1647495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854865" y="2238421"/>
            <a:ext cx="787696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Rédiger une </a:t>
            </a:r>
            <a:r>
              <a:rPr lang="fr-FR" b="1" dirty="0" smtClean="0"/>
              <a:t>trace écrite </a:t>
            </a:r>
            <a:r>
              <a:rPr lang="fr-FR" dirty="0" smtClean="0"/>
              <a:t>potentielle : vérifier que les éléments </a:t>
            </a:r>
            <a:r>
              <a:rPr lang="fr-FR" dirty="0" smtClean="0"/>
              <a:t>attendus (étape 1) </a:t>
            </a:r>
            <a:r>
              <a:rPr lang="fr-FR" dirty="0" smtClean="0"/>
              <a:t>apparaissent</a:t>
            </a:r>
            <a:endParaRPr lang="fr-FR" dirty="0"/>
          </a:p>
        </p:txBody>
      </p:sp>
      <p:grpSp>
        <p:nvGrpSpPr>
          <p:cNvPr id="10" name="Grouper 9"/>
          <p:cNvGrpSpPr/>
          <p:nvPr/>
        </p:nvGrpSpPr>
        <p:grpSpPr>
          <a:xfrm>
            <a:off x="288726" y="2256704"/>
            <a:ext cx="396617" cy="646331"/>
            <a:chOff x="997042" y="958136"/>
            <a:chExt cx="396617" cy="1647495"/>
          </a:xfrm>
        </p:grpSpPr>
        <p:sp>
          <p:nvSpPr>
            <p:cNvPr id="11" name="ZoneTexte 10"/>
            <p:cNvSpPr txBox="1"/>
            <p:nvPr/>
          </p:nvSpPr>
          <p:spPr>
            <a:xfrm rot="10800000" flipV="1">
              <a:off x="1063338" y="1321225"/>
              <a:ext cx="330321" cy="941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2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97042" y="958136"/>
              <a:ext cx="396617" cy="1647495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</p:grpSp>
      <p:grpSp>
        <p:nvGrpSpPr>
          <p:cNvPr id="15" name="Grouper 14"/>
          <p:cNvGrpSpPr/>
          <p:nvPr/>
        </p:nvGrpSpPr>
        <p:grpSpPr>
          <a:xfrm>
            <a:off x="288726" y="3134335"/>
            <a:ext cx="396617" cy="646332"/>
            <a:chOff x="997042" y="958136"/>
            <a:chExt cx="396617" cy="1647495"/>
          </a:xfrm>
        </p:grpSpPr>
        <p:sp>
          <p:nvSpPr>
            <p:cNvPr id="16" name="ZoneTexte 15"/>
            <p:cNvSpPr txBox="1"/>
            <p:nvPr/>
          </p:nvSpPr>
          <p:spPr>
            <a:xfrm rot="10800000" flipV="1">
              <a:off x="1063338" y="1321225"/>
              <a:ext cx="330321" cy="941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3</a:t>
              </a:r>
              <a:endParaRPr lang="fr-FR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97042" y="958136"/>
              <a:ext cx="396617" cy="1647495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</p:grpSp>
      <p:grpSp>
        <p:nvGrpSpPr>
          <p:cNvPr id="18" name="Grouper 17"/>
          <p:cNvGrpSpPr/>
          <p:nvPr/>
        </p:nvGrpSpPr>
        <p:grpSpPr>
          <a:xfrm>
            <a:off x="273637" y="3980285"/>
            <a:ext cx="396617" cy="1477328"/>
            <a:chOff x="997042" y="958136"/>
            <a:chExt cx="396617" cy="1647495"/>
          </a:xfrm>
        </p:grpSpPr>
        <p:sp>
          <p:nvSpPr>
            <p:cNvPr id="19" name="ZoneTexte 18"/>
            <p:cNvSpPr txBox="1"/>
            <p:nvPr/>
          </p:nvSpPr>
          <p:spPr>
            <a:xfrm rot="10800000" flipV="1">
              <a:off x="1063338" y="1440912"/>
              <a:ext cx="330321" cy="351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4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97042" y="958136"/>
              <a:ext cx="396617" cy="1647495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</p:grpSp>
      <p:sp>
        <p:nvSpPr>
          <p:cNvPr id="22" name="ZoneTexte 21"/>
          <p:cNvSpPr txBox="1"/>
          <p:nvPr/>
        </p:nvSpPr>
        <p:spPr>
          <a:xfrm>
            <a:off x="854865" y="3088168"/>
            <a:ext cx="787696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Anticiper les </a:t>
            </a:r>
            <a:r>
              <a:rPr lang="fr-FR" b="1" dirty="0" smtClean="0"/>
              <a:t>obstacles</a:t>
            </a:r>
            <a:r>
              <a:rPr lang="fr-FR" dirty="0" smtClean="0"/>
              <a:t>  qui se dresseront devant les élèves pour l’accès au sens</a:t>
            </a:r>
          </a:p>
          <a:p>
            <a:r>
              <a:rPr lang="fr-FR" dirty="0" smtClean="0"/>
              <a:t>Repérer les </a:t>
            </a:r>
            <a:r>
              <a:rPr lang="fr-FR" b="1" dirty="0" smtClean="0"/>
              <a:t>points d’appui</a:t>
            </a:r>
            <a:r>
              <a:rPr lang="fr-FR" dirty="0" smtClean="0"/>
              <a:t> qui aideront les élèves à construire le sens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854865" y="5636939"/>
            <a:ext cx="787696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Prévoir une </a:t>
            </a:r>
            <a:r>
              <a:rPr lang="fr-FR" b="1" dirty="0" smtClean="0"/>
              <a:t>anticipation</a:t>
            </a:r>
            <a:r>
              <a:rPr lang="fr-FR" dirty="0" smtClean="0"/>
              <a:t> qui permettra :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d’identifier le thème du support et de formuler des hypothèses sur son contenu </a:t>
            </a:r>
          </a:p>
          <a:p>
            <a:pPr marL="285750" indent="-285750">
              <a:buFontTx/>
              <a:buChar char="-"/>
            </a:pPr>
            <a:r>
              <a:rPr lang="fr-FR" dirty="0"/>
              <a:t>d</a:t>
            </a:r>
            <a:r>
              <a:rPr lang="fr-FR" dirty="0" smtClean="0"/>
              <a:t>e lever certains des obstacles anticipés</a:t>
            </a:r>
            <a:endParaRPr lang="fr-FR" dirty="0"/>
          </a:p>
        </p:txBody>
      </p:sp>
      <p:grpSp>
        <p:nvGrpSpPr>
          <p:cNvPr id="24" name="Grouper 23"/>
          <p:cNvGrpSpPr/>
          <p:nvPr/>
        </p:nvGrpSpPr>
        <p:grpSpPr>
          <a:xfrm>
            <a:off x="288726" y="5636938"/>
            <a:ext cx="396617" cy="937317"/>
            <a:chOff x="997042" y="958136"/>
            <a:chExt cx="396617" cy="1647495"/>
          </a:xfrm>
        </p:grpSpPr>
        <p:sp>
          <p:nvSpPr>
            <p:cNvPr id="25" name="ZoneTexte 24"/>
            <p:cNvSpPr txBox="1"/>
            <p:nvPr/>
          </p:nvSpPr>
          <p:spPr>
            <a:xfrm rot="10800000" flipV="1">
              <a:off x="1063338" y="1490664"/>
              <a:ext cx="330321" cy="9414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5</a:t>
              </a:r>
              <a:endParaRPr lang="fr-FR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97042" y="958136"/>
              <a:ext cx="396617" cy="1647495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</p:grpSp>
      <p:sp>
        <p:nvSpPr>
          <p:cNvPr id="27" name="ZoneTexte 26"/>
          <p:cNvSpPr txBox="1"/>
          <p:nvPr/>
        </p:nvSpPr>
        <p:spPr>
          <a:xfrm>
            <a:off x="854864" y="3980285"/>
            <a:ext cx="787696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S’interroger sur la place de l’objectif </a:t>
            </a:r>
            <a:r>
              <a:rPr lang="fr-FR" b="1" dirty="0" smtClean="0"/>
              <a:t>linguistique</a:t>
            </a:r>
            <a:r>
              <a:rPr lang="fr-FR" dirty="0" smtClean="0"/>
              <a:t> :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pendant </a:t>
            </a:r>
            <a:r>
              <a:rPr lang="fr-FR" dirty="0"/>
              <a:t>la phase de construction du sens (car inférence possible du lien </a:t>
            </a:r>
            <a:r>
              <a:rPr lang="fr-FR" dirty="0" smtClean="0"/>
              <a:t>entre </a:t>
            </a:r>
            <a:r>
              <a:rPr lang="fr-FR" dirty="0" smtClean="0"/>
              <a:t>forme et </a:t>
            </a:r>
            <a:r>
              <a:rPr lang="fr-FR" dirty="0"/>
              <a:t>sens)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- </a:t>
            </a:r>
            <a:r>
              <a:rPr lang="fr-FR" dirty="0"/>
              <a:t>après la construction du sens (analyse rétrospective du lien </a:t>
            </a:r>
            <a:r>
              <a:rPr lang="fr-FR" dirty="0" smtClean="0"/>
              <a:t>entre forme et sens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42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22" grpId="0" animBg="1"/>
      <p:bldP spid="23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1"/>
          <p:cNvGrpSpPr/>
          <p:nvPr/>
        </p:nvGrpSpPr>
        <p:grpSpPr>
          <a:xfrm>
            <a:off x="337674" y="310359"/>
            <a:ext cx="396617" cy="646331"/>
            <a:chOff x="997042" y="958136"/>
            <a:chExt cx="396617" cy="1647495"/>
          </a:xfrm>
        </p:grpSpPr>
        <p:sp>
          <p:nvSpPr>
            <p:cNvPr id="3" name="ZoneTexte 2"/>
            <p:cNvSpPr txBox="1"/>
            <p:nvPr/>
          </p:nvSpPr>
          <p:spPr>
            <a:xfrm rot="10800000" flipV="1">
              <a:off x="1063338" y="1174125"/>
              <a:ext cx="330321" cy="411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6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997042" y="958136"/>
              <a:ext cx="396617" cy="1647495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</p:grpSp>
      <p:sp>
        <p:nvSpPr>
          <p:cNvPr id="6" name="ZoneTexte 5"/>
          <p:cNvSpPr txBox="1"/>
          <p:nvPr/>
        </p:nvSpPr>
        <p:spPr>
          <a:xfrm>
            <a:off x="896256" y="2094240"/>
            <a:ext cx="783557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Prévoir le contenu des différentes </a:t>
            </a:r>
            <a:r>
              <a:rPr lang="fr-FR" b="1" dirty="0" smtClean="0"/>
              <a:t>synthèses orales </a:t>
            </a:r>
            <a:r>
              <a:rPr lang="fr-FR" dirty="0" smtClean="0"/>
              <a:t>qui jalonneront la séance :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quel(s) mot(s) nouveau(x) doivent apparaître ?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quel(s) élément(s) culturel(s) doivent apparaître ?</a:t>
            </a:r>
          </a:p>
          <a:p>
            <a:pPr marL="285750" indent="-285750">
              <a:buFontTx/>
              <a:buChar char="-"/>
            </a:pPr>
            <a:r>
              <a:rPr lang="fr-FR" dirty="0"/>
              <a:t>q</a:t>
            </a:r>
            <a:r>
              <a:rPr lang="fr-FR" dirty="0" smtClean="0"/>
              <a:t>uel fait de langue faire manipuler ?</a:t>
            </a:r>
          </a:p>
          <a:p>
            <a:pPr marL="285750" indent="-285750">
              <a:buFontTx/>
              <a:buChar char="-"/>
            </a:pPr>
            <a:r>
              <a:rPr lang="fr-FR" dirty="0"/>
              <a:t>q</a:t>
            </a:r>
            <a:r>
              <a:rPr lang="fr-FR" dirty="0" smtClean="0"/>
              <a:t>uel(s) mot(s) clé(s) inscrire au tableau ? (pour TE ultérieure)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96256" y="1227219"/>
            <a:ext cx="783557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Rédiger les </a:t>
            </a:r>
            <a:r>
              <a:rPr lang="fr-FR" b="1" dirty="0" smtClean="0"/>
              <a:t>consignes</a:t>
            </a:r>
            <a:r>
              <a:rPr lang="fr-FR" dirty="0" smtClean="0"/>
              <a:t> permettant de mettre en œuvre les repérages (stratégies transférables) permettant aux élèves de construire le sens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96256" y="5021089"/>
            <a:ext cx="7835574" cy="1477328"/>
          </a:xfrm>
          <a:prstGeom prst="rect">
            <a:avLst/>
          </a:prstGeom>
          <a:noFill/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Penser qu’il faudra :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Laisser du temps </a:t>
            </a:r>
            <a:r>
              <a:rPr lang="fr-FR" dirty="0" smtClean="0"/>
              <a:t>aux élèves après les repérages relatifs à chaque groupe de sens (cf. étape 2) pour </a:t>
            </a:r>
            <a:r>
              <a:rPr lang="fr-FR" b="1" dirty="0" smtClean="0"/>
              <a:t>mettre en relation </a:t>
            </a:r>
            <a:r>
              <a:rPr lang="fr-FR" dirty="0" smtClean="0"/>
              <a:t>ces repérages</a:t>
            </a:r>
            <a:r>
              <a:rPr lang="fr-FR" b="1" dirty="0" smtClean="0"/>
              <a:t> </a:t>
            </a:r>
            <a:r>
              <a:rPr lang="fr-FR" dirty="0" smtClean="0"/>
              <a:t>et </a:t>
            </a:r>
            <a:r>
              <a:rPr lang="fr-FR" b="1" dirty="0" smtClean="0"/>
              <a:t>construire des énoncés </a:t>
            </a:r>
            <a:r>
              <a:rPr lang="fr-FR" dirty="0" smtClean="0"/>
              <a:t>pour formuler ce qu’ils ont compris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Différencier</a:t>
            </a:r>
            <a:r>
              <a:rPr lang="fr-FR" dirty="0" smtClean="0"/>
              <a:t> les attentes en fonction du profil de chaque élève</a:t>
            </a:r>
          </a:p>
        </p:txBody>
      </p:sp>
      <p:grpSp>
        <p:nvGrpSpPr>
          <p:cNvPr id="10" name="Grouper 9"/>
          <p:cNvGrpSpPr/>
          <p:nvPr/>
        </p:nvGrpSpPr>
        <p:grpSpPr>
          <a:xfrm>
            <a:off x="337675" y="1227219"/>
            <a:ext cx="396617" cy="621698"/>
            <a:chOff x="997042" y="958136"/>
            <a:chExt cx="396617" cy="1647495"/>
          </a:xfrm>
        </p:grpSpPr>
        <p:sp>
          <p:nvSpPr>
            <p:cNvPr id="11" name="ZoneTexte 10"/>
            <p:cNvSpPr txBox="1"/>
            <p:nvPr/>
          </p:nvSpPr>
          <p:spPr>
            <a:xfrm rot="10800000" flipV="1">
              <a:off x="1063338" y="1164072"/>
              <a:ext cx="330321" cy="411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7</a:t>
              </a:r>
              <a:endParaRPr lang="fr-FR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97042" y="958136"/>
              <a:ext cx="396617" cy="1647495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</p:grpSp>
      <p:grpSp>
        <p:nvGrpSpPr>
          <p:cNvPr id="13" name="Grouper 12"/>
          <p:cNvGrpSpPr/>
          <p:nvPr/>
        </p:nvGrpSpPr>
        <p:grpSpPr>
          <a:xfrm>
            <a:off x="337675" y="2141550"/>
            <a:ext cx="396617" cy="1445788"/>
            <a:chOff x="997042" y="958136"/>
            <a:chExt cx="396617" cy="1647495"/>
          </a:xfrm>
        </p:grpSpPr>
        <p:sp>
          <p:nvSpPr>
            <p:cNvPr id="14" name="ZoneTexte 13"/>
            <p:cNvSpPr txBox="1"/>
            <p:nvPr/>
          </p:nvSpPr>
          <p:spPr>
            <a:xfrm rot="10800000" flipV="1">
              <a:off x="1063338" y="1575948"/>
              <a:ext cx="330321" cy="4208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8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97042" y="958136"/>
              <a:ext cx="396617" cy="1647495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896256" y="310359"/>
            <a:ext cx="787696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Pour chaque groupe de sens </a:t>
            </a:r>
            <a:r>
              <a:rPr lang="fr-FR" dirty="0" smtClean="0"/>
              <a:t>présent dans la </a:t>
            </a:r>
            <a:r>
              <a:rPr lang="fr-FR" dirty="0" smtClean="0"/>
              <a:t>trace </a:t>
            </a:r>
            <a:r>
              <a:rPr lang="fr-FR" dirty="0" smtClean="0"/>
              <a:t>écrite : </a:t>
            </a:r>
            <a:r>
              <a:rPr lang="fr-FR" dirty="0" smtClean="0"/>
              <a:t>déterminer la ou les </a:t>
            </a:r>
            <a:r>
              <a:rPr lang="fr-FR" b="1" dirty="0" smtClean="0"/>
              <a:t>stratégies</a:t>
            </a:r>
            <a:r>
              <a:rPr lang="fr-FR" dirty="0" smtClean="0"/>
              <a:t> transférables que les élèves devront mettre en œuvre pour comprendre 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896257" y="3774720"/>
            <a:ext cx="783557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Imaginer la mise en œuvre de la trace écrite, en s’appuyant sur les mots clés inscrits au tableau pour guider les élèves dans sa formulation.</a:t>
            </a:r>
          </a:p>
          <a:p>
            <a:r>
              <a:rPr lang="fr-FR" dirty="0" smtClean="0"/>
              <a:t>Pour cela, avoir bien en t</a:t>
            </a:r>
            <a:r>
              <a:rPr lang="fr-FR" dirty="0" smtClean="0"/>
              <a:t>ête les </a:t>
            </a:r>
            <a:r>
              <a:rPr lang="fr-FR" b="1" dirty="0" smtClean="0"/>
              <a:t>objectifs poursuivis </a:t>
            </a:r>
            <a:r>
              <a:rPr lang="fr-FR" dirty="0" smtClean="0"/>
              <a:t>(cf. étape 1)</a:t>
            </a:r>
            <a:endParaRPr lang="fr-FR" dirty="0"/>
          </a:p>
        </p:txBody>
      </p:sp>
      <p:grpSp>
        <p:nvGrpSpPr>
          <p:cNvPr id="18" name="Grouper 17"/>
          <p:cNvGrpSpPr/>
          <p:nvPr/>
        </p:nvGrpSpPr>
        <p:grpSpPr>
          <a:xfrm>
            <a:off x="358062" y="3816310"/>
            <a:ext cx="396617" cy="881740"/>
            <a:chOff x="997042" y="958136"/>
            <a:chExt cx="396617" cy="1647495"/>
          </a:xfrm>
        </p:grpSpPr>
        <p:sp>
          <p:nvSpPr>
            <p:cNvPr id="19" name="ZoneTexte 18"/>
            <p:cNvSpPr txBox="1"/>
            <p:nvPr/>
          </p:nvSpPr>
          <p:spPr>
            <a:xfrm rot="10800000" flipV="1">
              <a:off x="1063337" y="1331633"/>
              <a:ext cx="330322" cy="69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9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97042" y="958136"/>
              <a:ext cx="396617" cy="1647495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1914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346</Words>
  <Application>Microsoft Macintosh PowerPoint</Application>
  <PresentationFormat>Présentation à l'écran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Stéphane Brunel</dc:creator>
  <cp:lastModifiedBy>Stéphane Brunel</cp:lastModifiedBy>
  <cp:revision>13</cp:revision>
  <dcterms:created xsi:type="dcterms:W3CDTF">2023-10-03T14:51:48Z</dcterms:created>
  <dcterms:modified xsi:type="dcterms:W3CDTF">2023-10-04T09:27:58Z</dcterms:modified>
</cp:coreProperties>
</file>