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7" r:id="rId6"/>
    <p:sldId id="268" r:id="rId7"/>
    <p:sldId id="263" r:id="rId8"/>
    <p:sldId id="264" r:id="rId9"/>
    <p:sldId id="258" r:id="rId10"/>
    <p:sldId id="259" r:id="rId11"/>
    <p:sldId id="266" r:id="rId12"/>
    <p:sldId id="265" r:id="rId13"/>
    <p:sldId id="262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24CBB-49BF-8147-A785-B7B4A79E78A1}" type="datetimeFigureOut">
              <a:rPr lang="fr-FR" smtClean="0"/>
              <a:t>20/01/21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2DF5E-7915-4F46-BB96-F25D295843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96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2DF5E-7915-4F46-BB96-F25D295843F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24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20/01/21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DIFFÉRENCIATION PÉDAGOGIQUE EN LVE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fr-FR" dirty="0" smtClean="0"/>
          </a:p>
          <a:p>
            <a:pPr algn="r"/>
            <a:endParaRPr lang="fr-FR" dirty="0"/>
          </a:p>
          <a:p>
            <a:pPr algn="r"/>
            <a:r>
              <a:rPr lang="fr-FR" dirty="0" smtClean="0"/>
              <a:t>S. Brunel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138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quels profils d’élèves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213651" y="1735139"/>
            <a:ext cx="4771557" cy="40560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- allophones </a:t>
            </a:r>
          </a:p>
          <a:p>
            <a:pPr marL="0" indent="0">
              <a:buNone/>
            </a:pPr>
            <a:r>
              <a:rPr lang="fr-FR" dirty="0" smtClean="0"/>
              <a:t>- démotivés</a:t>
            </a:r>
          </a:p>
          <a:p>
            <a:pPr marL="0" indent="0">
              <a:buNone/>
            </a:pPr>
            <a:r>
              <a:rPr lang="fr-FR" dirty="0" smtClean="0"/>
              <a:t>- qui </a:t>
            </a:r>
            <a:r>
              <a:rPr lang="fr-FR" dirty="0"/>
              <a:t>ont besoin de </a:t>
            </a:r>
            <a:r>
              <a:rPr lang="fr-FR" dirty="0" smtClean="0"/>
              <a:t>temps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- qui </a:t>
            </a:r>
            <a:r>
              <a:rPr lang="fr-FR" dirty="0"/>
              <a:t>peinent à </a:t>
            </a:r>
            <a:r>
              <a:rPr lang="fr-FR" dirty="0" err="1"/>
              <a:t>écrire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 smtClean="0"/>
              <a:t>- qui </a:t>
            </a:r>
            <a:r>
              <a:rPr lang="fr-FR" dirty="0"/>
              <a:t>ont besoin de voir et/ou de lire </a:t>
            </a:r>
            <a:r>
              <a:rPr lang="fr-FR" dirty="0" smtClean="0"/>
              <a:t>et</a:t>
            </a:r>
            <a:r>
              <a:rPr lang="fr-FR" dirty="0"/>
              <a:t>/ou d'</a:t>
            </a:r>
            <a:r>
              <a:rPr lang="fr-FR" dirty="0" err="1"/>
              <a:t>écouter</a:t>
            </a:r>
            <a:r>
              <a:rPr lang="fr-FR" dirty="0"/>
              <a:t> un certain nombre de </a:t>
            </a:r>
            <a:r>
              <a:rPr lang="fr-FR" dirty="0" smtClean="0"/>
              <a:t>fois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- qui </a:t>
            </a:r>
            <a:r>
              <a:rPr lang="fr-FR" dirty="0"/>
              <a:t>ont des troubles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dirty="0" smtClean="0"/>
              <a:t>	- d’apprentissage (</a:t>
            </a:r>
            <a:r>
              <a:rPr lang="fr-FR" dirty="0" err="1" smtClean="0"/>
              <a:t>dys</a:t>
            </a:r>
            <a:r>
              <a:rPr lang="fr-FR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	- du </a:t>
            </a:r>
            <a:r>
              <a:rPr lang="fr-FR" dirty="0"/>
              <a:t>comportement et de la </a:t>
            </a:r>
            <a:r>
              <a:rPr lang="fr-FR" dirty="0" smtClean="0"/>
              <a:t>conduite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	- cognitifs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	- moteurs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5182329" y="1735139"/>
            <a:ext cx="3566160" cy="40560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- très rapides</a:t>
            </a:r>
          </a:p>
          <a:p>
            <a:pPr marL="0" indent="0">
              <a:buNone/>
            </a:pPr>
            <a:r>
              <a:rPr lang="fr-FR" dirty="0" smtClean="0"/>
              <a:t>- qui </a:t>
            </a:r>
            <a:r>
              <a:rPr lang="fr-FR" dirty="0"/>
              <a:t>comprennent tout au premier coup d’œil et s’ennuient vite, </a:t>
            </a:r>
          </a:p>
          <a:p>
            <a:pPr marL="0" indent="0">
              <a:buNone/>
            </a:pPr>
            <a:r>
              <a:rPr lang="fr-FR" dirty="0" smtClean="0"/>
              <a:t>- ceux </a:t>
            </a:r>
            <a:r>
              <a:rPr lang="fr-FR" dirty="0"/>
              <a:t>dits à “haut potentiel </a:t>
            </a:r>
            <a:r>
              <a:rPr lang="fr-FR" dirty="0" smtClean="0"/>
              <a:t>intellectuel</a:t>
            </a:r>
            <a:r>
              <a:rPr lang="fr-FR" dirty="0"/>
              <a:t>”(EHPI)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8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4400" y="243204"/>
            <a:ext cx="7313613" cy="520068"/>
          </a:xfrm>
        </p:spPr>
        <p:txBody>
          <a:bodyPr/>
          <a:lstStyle/>
          <a:p>
            <a:r>
              <a:rPr lang="fr-FR" dirty="0" smtClean="0"/>
              <a:t>En résumé</a:t>
            </a:r>
            <a:endParaRPr lang="fr-FR" dirty="0"/>
          </a:p>
        </p:txBody>
      </p:sp>
      <p:pic>
        <p:nvPicPr>
          <p:cNvPr id="7" name="Espace réservé du contenu 6" descr="02 differencier_pour_qui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2" r="23848" b="10802"/>
          <a:stretch/>
        </p:blipFill>
        <p:spPr>
          <a:xfrm rot="5400000">
            <a:off x="1917422" y="-697207"/>
            <a:ext cx="4993241" cy="8113713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995" y="5973766"/>
            <a:ext cx="2170024" cy="7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8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01 Schema_aspects_differenciation_pedagogiqu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6"/>
          <a:stretch/>
        </p:blipFill>
        <p:spPr>
          <a:xfrm>
            <a:off x="-491744" y="616449"/>
            <a:ext cx="10159606" cy="50055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995" y="5973766"/>
            <a:ext cx="2170024" cy="746827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14400" y="170355"/>
            <a:ext cx="7313613" cy="569384"/>
          </a:xfrm>
        </p:spPr>
        <p:txBody>
          <a:bodyPr/>
          <a:lstStyle/>
          <a:p>
            <a:r>
              <a:rPr lang="fr-FR" dirty="0" smtClean="0"/>
              <a:t>Récapitulons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18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? En variant...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fr-FR" sz="3500" b="1" dirty="0" smtClean="0"/>
              <a:t>Les contenus</a:t>
            </a:r>
          </a:p>
          <a:p>
            <a:pPr marL="0" indent="0">
              <a:buNone/>
            </a:pPr>
            <a:r>
              <a:rPr lang="fr-FR" dirty="0" smtClean="0"/>
              <a:t>Varier les supports, les ressources</a:t>
            </a:r>
          </a:p>
          <a:p>
            <a:pPr marL="0" indent="0">
              <a:buNone/>
            </a:pPr>
            <a:r>
              <a:rPr lang="fr-FR" dirty="0" smtClean="0"/>
              <a:t>Proposer des contenus différents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3"/>
          </p:nvPr>
        </p:nvSpPr>
        <p:spPr>
          <a:ln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sz="3500" b="1" dirty="0" smtClean="0"/>
              <a:t>Les structures</a:t>
            </a:r>
          </a:p>
          <a:p>
            <a:pPr marL="0" indent="0">
              <a:buNone/>
            </a:pPr>
            <a:r>
              <a:rPr lang="fr-FR" dirty="0" smtClean="0"/>
              <a:t>Réorganiser le groupe classe </a:t>
            </a:r>
          </a:p>
          <a:p>
            <a:pPr marL="0" indent="0">
              <a:buNone/>
            </a:pPr>
            <a:r>
              <a:rPr lang="fr-FR" dirty="0" smtClean="0"/>
              <a:t>Varier les schémas de communication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4"/>
          </p:nvPr>
        </p:nvSpPr>
        <p:spPr>
          <a:ln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sz="3500" b="1" dirty="0" smtClean="0"/>
              <a:t>Les processus</a:t>
            </a:r>
          </a:p>
          <a:p>
            <a:pPr marL="0" indent="0">
              <a:buNone/>
            </a:pPr>
            <a:r>
              <a:rPr lang="fr-FR" dirty="0" smtClean="0"/>
              <a:t>Varier les aides et accompagnements proposés</a:t>
            </a:r>
          </a:p>
          <a:p>
            <a:pPr marL="0" indent="0">
              <a:buNone/>
            </a:pPr>
            <a:r>
              <a:rPr lang="fr-FR" dirty="0" smtClean="0"/>
              <a:t>Adapter ses attentes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5"/>
          </p:nvPr>
        </p:nvSpPr>
        <p:spPr>
          <a:ln>
            <a:solidFill>
              <a:srgbClr val="00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sz="3800" b="1" dirty="0" smtClean="0"/>
              <a:t>Les productions</a:t>
            </a:r>
          </a:p>
          <a:p>
            <a:pPr marL="0" indent="0">
              <a:buNone/>
            </a:pPr>
            <a:r>
              <a:rPr lang="fr-FR" dirty="0" smtClean="0"/>
              <a:t>Proposer différents types de production possibles</a:t>
            </a:r>
          </a:p>
          <a:p>
            <a:pPr marL="0" indent="0">
              <a:buNone/>
            </a:pPr>
            <a:r>
              <a:rPr lang="fr-FR" dirty="0" smtClean="0"/>
              <a:t>Adapter les modalités de production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69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tableau 4 aspects angl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7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747" y="114300"/>
            <a:ext cx="7313613" cy="508000"/>
          </a:xfrm>
        </p:spPr>
        <p:txBody>
          <a:bodyPr/>
          <a:lstStyle/>
          <a:p>
            <a:r>
              <a:rPr lang="fr-FR" sz="3200" dirty="0" smtClean="0"/>
              <a:t>Un exemple de différenciation des processus</a:t>
            </a:r>
            <a:endParaRPr lang="fr-FR" sz="32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0941" r="-10941"/>
          <a:stretch>
            <a:fillRect/>
          </a:stretch>
        </p:blipFill>
        <p:spPr>
          <a:xfrm>
            <a:off x="190500" y="749300"/>
            <a:ext cx="5372100" cy="6110093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194300" y="3136900"/>
            <a:ext cx="3667760" cy="3581400"/>
          </a:xfrm>
          <a:ln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Processus différencié :</a:t>
            </a:r>
          </a:p>
          <a:p>
            <a:pPr marL="0" indent="0">
              <a:buNone/>
            </a:pPr>
            <a:r>
              <a:rPr lang="fr-FR" dirty="0" smtClean="0"/>
              <a:t>Groupe 1 : Donner les 6 paragraphes seuls</a:t>
            </a:r>
          </a:p>
          <a:p>
            <a:pPr marL="0" indent="0">
              <a:buNone/>
            </a:pPr>
            <a:r>
              <a:rPr lang="fr-FR" dirty="0" smtClean="0"/>
              <a:t>Groupe 2 : Donner les 6 paragraphes avec les 6 résumés dans le désordre</a:t>
            </a:r>
          </a:p>
          <a:p>
            <a:pPr marL="0" indent="0">
              <a:buNone/>
            </a:pPr>
            <a:r>
              <a:rPr lang="fr-FR" dirty="0" smtClean="0"/>
              <a:t>Groupe 3 : Donner les 6 paragraphes avec les 6 résumés dans l’ordre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94300" y="876300"/>
            <a:ext cx="366776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</a:t>
            </a:r>
            <a:r>
              <a:rPr lang="fr-FR" dirty="0" smtClean="0"/>
              <a:t>ême support = contenu identique</a:t>
            </a:r>
          </a:p>
          <a:p>
            <a:endParaRPr lang="fr-FR" dirty="0" smtClean="0"/>
          </a:p>
          <a:p>
            <a:r>
              <a:rPr lang="fr-FR" dirty="0" smtClean="0"/>
              <a:t>Structure peut </a:t>
            </a:r>
            <a:r>
              <a:rPr lang="fr-FR" dirty="0" smtClean="0"/>
              <a:t>être différenciée (seul ou en binôme)</a:t>
            </a:r>
          </a:p>
          <a:p>
            <a:endParaRPr lang="fr-FR" dirty="0"/>
          </a:p>
          <a:p>
            <a:r>
              <a:rPr lang="fr-FR" dirty="0" smtClean="0"/>
              <a:t>Même production attendue : rendre compte de la compréhension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042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4400" y="202407"/>
            <a:ext cx="7313613" cy="601662"/>
          </a:xfrm>
        </p:spPr>
        <p:txBody>
          <a:bodyPr/>
          <a:lstStyle/>
          <a:p>
            <a:r>
              <a:rPr lang="fr-FR" sz="3200" dirty="0" smtClean="0"/>
              <a:t>Un exemple d’évaluation différenciée</a:t>
            </a:r>
            <a:endParaRPr lang="fr-FR" sz="32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" r="-389"/>
          <a:stretch/>
        </p:blipFill>
        <p:spPr>
          <a:xfrm>
            <a:off x="1689100" y="804069"/>
            <a:ext cx="5867400" cy="5903130"/>
          </a:xfrm>
        </p:spPr>
      </p:pic>
    </p:spTree>
    <p:extLst>
      <p:ext uri="{BB962C8B-B14F-4D97-AF65-F5344CB8AC3E}">
        <p14:creationId xmlns:p14="http://schemas.microsoft.com/office/powerpoint/2010/main" val="6184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nécessité d’</a:t>
            </a:r>
            <a:r>
              <a:rPr lang="fr-FR" dirty="0" smtClean="0"/>
              <a:t>ê</a:t>
            </a:r>
            <a:r>
              <a:rPr lang="fr-FR" dirty="0" smtClean="0"/>
              <a:t>tre transparent avec les élèves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Pour ne pas que certains se sentent stigmatisés :</a:t>
            </a:r>
          </a:p>
          <a:p>
            <a:pPr marL="0" indent="0">
              <a:buNone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Expliquer le sens des aides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Justifier la composition des groupes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Rappeler que l’objectif est le m</a:t>
            </a:r>
            <a:r>
              <a:rPr lang="fr-FR" dirty="0" smtClean="0"/>
              <a:t>ême pour tous : réussir la tâche demandée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52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681913" cy="868362"/>
          </a:xfrm>
        </p:spPr>
        <p:txBody>
          <a:bodyPr/>
          <a:lstStyle/>
          <a:p>
            <a:r>
              <a:rPr lang="fr-FR" sz="4000" dirty="0" smtClean="0"/>
              <a:t>Les attitudes pédagogiques à adopter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fr-FR" sz="2000" dirty="0" smtClean="0"/>
              <a:t>Rappeler les objectifs poursuivis</a:t>
            </a:r>
          </a:p>
          <a:p>
            <a:pPr>
              <a:buFontTx/>
              <a:buChar char="-"/>
            </a:pPr>
            <a:r>
              <a:rPr lang="fr-FR" sz="2000" dirty="0" smtClean="0"/>
              <a:t>Rappeler les stratégies à mettre en œuvre</a:t>
            </a:r>
          </a:p>
          <a:p>
            <a:pPr>
              <a:buFontTx/>
              <a:buChar char="-"/>
            </a:pPr>
            <a:r>
              <a:rPr lang="fr-FR" sz="2000" dirty="0" smtClean="0"/>
              <a:t>Alterner situations de recherche et situations d’ancrage des acquis</a:t>
            </a:r>
          </a:p>
          <a:p>
            <a:pPr>
              <a:buFontTx/>
              <a:buChar char="-"/>
            </a:pPr>
            <a:r>
              <a:rPr lang="fr-FR" sz="2000" dirty="0" smtClean="0"/>
              <a:t>Favoriser l’entraide, la </a:t>
            </a:r>
            <a:r>
              <a:rPr lang="fr-FR" sz="2000" dirty="0" err="1" smtClean="0"/>
              <a:t>co</a:t>
            </a:r>
            <a:r>
              <a:rPr lang="fr-FR" sz="2000" dirty="0" smtClean="0"/>
              <a:t>-construction des savoirs</a:t>
            </a:r>
          </a:p>
          <a:p>
            <a:pPr>
              <a:buFontTx/>
              <a:buChar char="-"/>
            </a:pPr>
            <a:r>
              <a:rPr lang="fr-FR" sz="2000" dirty="0" smtClean="0"/>
              <a:t>Ne jamais stigmatiser les erreurs, montrer qu’elles sont des leviers d’apprentissage</a:t>
            </a:r>
          </a:p>
          <a:p>
            <a:pPr>
              <a:buFontTx/>
              <a:buChar char="-"/>
            </a:pPr>
            <a:r>
              <a:rPr lang="fr-FR" sz="2000" dirty="0" smtClean="0"/>
              <a:t>Faire produire des énoncés complets, qui montreront les acquis et les besoins</a:t>
            </a:r>
          </a:p>
          <a:p>
            <a:pPr>
              <a:buFontTx/>
              <a:buChar char="-"/>
            </a:pPr>
            <a:r>
              <a:rPr lang="fr-FR" sz="2000" dirty="0" smtClean="0"/>
              <a:t>Chercher à développer l’autonomie des élèves</a:t>
            </a:r>
          </a:p>
          <a:p>
            <a:pPr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5727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Possibilités de mise en œuvre d’une différenciation pédagogique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678362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Possibilité d’imposer les regroupements d’élèves (à prévoir à l’avance et à projeter au tableau) </a:t>
            </a:r>
            <a:r>
              <a:rPr lang="fr-FR" dirty="0" smtClean="0">
                <a:sym typeface="Wingdings"/>
              </a:rPr>
              <a:t>justifier ses choix</a:t>
            </a:r>
          </a:p>
          <a:p>
            <a:pPr>
              <a:buFontTx/>
              <a:buChar char="-"/>
            </a:pPr>
            <a:r>
              <a:rPr lang="fr-FR" dirty="0" smtClean="0"/>
              <a:t>Pour la différenciation des processus : laisser le choix aux élèves (en demandant d’</a:t>
            </a:r>
            <a:r>
              <a:rPr lang="fr-FR" dirty="0" smtClean="0"/>
              <a:t>être ambitieux) : si la tâche est trop ardue ou trop simple, possibilité de changer.</a:t>
            </a:r>
          </a:p>
          <a:p>
            <a:pPr>
              <a:buFontTx/>
              <a:buChar char="-"/>
            </a:pPr>
            <a:r>
              <a:rPr lang="fr-FR" dirty="0" smtClean="0"/>
              <a:t>Pour la différenciation des évaluations : laisser le choix, mais restreindre la possibilité de changer uniquement du plus autonome vers le moins autonome</a:t>
            </a:r>
          </a:p>
          <a:p>
            <a:pPr marL="0" indent="0" algn="ctr">
              <a:buNone/>
            </a:pPr>
            <a:r>
              <a:rPr lang="fr-FR" b="1" dirty="0" smtClean="0"/>
              <a:t>OBJETIF POURSUIVI : LA REUSSITE DE L’ELEVE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2827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  11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806" b="1806"/>
          <a:stretch>
            <a:fillRect/>
          </a:stretch>
        </p:blipFill>
        <p:spPr/>
      </p:pic>
      <p:pic>
        <p:nvPicPr>
          <p:cNvPr id="11" name="Espace réservé pour une image  10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-9513" r="-9513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013432" y="1828008"/>
            <a:ext cx="3566160" cy="2611441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“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Everyone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is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a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genius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. But if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you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judge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a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fish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by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its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ability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to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climb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a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tree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,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it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will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live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its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whole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life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believing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that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it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is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lang="fr-FR" sz="2400" dirty="0" err="1">
                <a:solidFill>
                  <a:srgbClr val="131313"/>
                </a:solidFill>
                <a:latin typeface="Calibri"/>
                <a:cs typeface="Calibri"/>
              </a:rPr>
              <a:t>stupid</a:t>
            </a:r>
            <a:r>
              <a:rPr lang="fr-FR" sz="2400" dirty="0">
                <a:solidFill>
                  <a:srgbClr val="131313"/>
                </a:solidFill>
                <a:latin typeface="Calibri"/>
                <a:cs typeface="Calibri"/>
              </a:rPr>
              <a:t>.”</a:t>
            </a:r>
            <a:endParaRPr lang="fr-FR" sz="2400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66" y="3244333"/>
            <a:ext cx="3437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9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0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points de vigilance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47180" y="3606800"/>
            <a:ext cx="4089400" cy="2692400"/>
          </a:xfrm>
        </p:spPr>
        <p:txBody>
          <a:bodyPr/>
          <a:lstStyle/>
          <a:p>
            <a:pPr algn="just">
              <a:spcBef>
                <a:spcPts val="1400"/>
              </a:spcBef>
              <a:buFont typeface="Wingdings" charset="2"/>
              <a:buChar char="u"/>
            </a:pPr>
            <a:r>
              <a:rPr lang="fr-FR" dirty="0" smtClean="0"/>
              <a:t>Prendre garde à la dérive individualiste :</a:t>
            </a:r>
          </a:p>
          <a:p>
            <a:pPr marL="0" indent="0" algn="just">
              <a:spcBef>
                <a:spcPts val="1400"/>
              </a:spcBef>
              <a:buNone/>
            </a:pPr>
            <a:r>
              <a:rPr lang="fr-FR" dirty="0" smtClean="0"/>
              <a:t>Ne pas poser une étiquette définitive sur un élève (rapide/lent, auditif/visuel...), qui l’enfermerait dans un seul </a:t>
            </a:r>
            <a:r>
              <a:rPr lang="fr-FR" dirty="0" smtClean="0"/>
              <a:t>rôle ou un seul domaine.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533398" y="1633549"/>
            <a:ext cx="3759201" cy="148590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charset="2"/>
              <a:buChar char="u"/>
            </a:pPr>
            <a:r>
              <a:rPr lang="fr-FR" dirty="0" smtClean="0">
                <a:solidFill>
                  <a:srgbClr val="000000"/>
                </a:solidFill>
                <a:latin typeface="+mn-lt"/>
              </a:rPr>
              <a:t>Bien s’assurer que la mise en place d’une différenciation ne soit pas vécue sur le mode de l’exclusion.</a:t>
            </a: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5461000" y="1633549"/>
            <a:ext cx="3335874" cy="35909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1400"/>
              </a:spcBef>
              <a:buFont typeface="Wingdings" charset="2"/>
              <a:buChar char="u"/>
            </a:pPr>
            <a:r>
              <a:rPr lang="fr-FR" dirty="0" smtClean="0"/>
              <a:t>Prendre garde à la dérive différentialiste :</a:t>
            </a:r>
          </a:p>
          <a:p>
            <a:pPr marL="0" indent="0">
              <a:lnSpc>
                <a:spcPct val="90000"/>
              </a:lnSpc>
              <a:spcBef>
                <a:spcPts val="1400"/>
              </a:spcBef>
              <a:buNone/>
            </a:pPr>
            <a:r>
              <a:rPr lang="fr-FR" dirty="0" smtClean="0"/>
              <a:t>Ce sont les parcours qu’il faut différencier, pas les objectifs !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r-FR" dirty="0" smtClean="0"/>
              <a:t>L’objectif n’est pas de solidifier les différences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r-FR" dirty="0" smtClean="0"/>
              <a:t>(cf. groupes de niveaux)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59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définition possible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CA" sz="2600" dirty="0"/>
              <a:t>La </a:t>
            </a:r>
            <a:r>
              <a:rPr lang="fr-FR" sz="2800" dirty="0" err="1"/>
              <a:t>différenciation</a:t>
            </a:r>
            <a:r>
              <a:rPr lang="fr-FR" sz="2800" dirty="0"/>
              <a:t> </a:t>
            </a:r>
            <a:r>
              <a:rPr lang="fr-FR" sz="2800" dirty="0" err="1"/>
              <a:t>pédagogique</a:t>
            </a:r>
            <a:r>
              <a:rPr lang="fr-FR" sz="2800" dirty="0"/>
              <a:t> </a:t>
            </a:r>
            <a:r>
              <a:rPr lang="fr-CA" sz="2600" dirty="0" smtClean="0"/>
              <a:t>est </a:t>
            </a:r>
            <a:r>
              <a:rPr lang="fr-CA" sz="2600" dirty="0"/>
              <a:t>une démarche qui consiste à mettre en œuvre un ensemble diversifié de moyens et de procédures d’enseignement afin de permettre à des élèves d’âges, d’aptitudes, de compétences et de savoir-faire hétérogènes d’atteindre par des voies différentes des objectifs communs et, ultimement, la réussite éducative.</a:t>
            </a:r>
            <a:r>
              <a:rPr lang="fr-FR" sz="2600" dirty="0"/>
              <a:t> </a:t>
            </a:r>
            <a:endParaRPr lang="fr-FR" sz="2600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sz="1900" dirty="0" smtClean="0"/>
              <a:t>A noter : </a:t>
            </a:r>
            <a:r>
              <a:rPr lang="fr-FR" sz="1900" dirty="0"/>
              <a:t>Le concept de </a:t>
            </a:r>
            <a:r>
              <a:rPr lang="fr-FR" sz="1900" dirty="0" err="1"/>
              <a:t>différenciation</a:t>
            </a:r>
            <a:r>
              <a:rPr lang="fr-FR" sz="1900" dirty="0"/>
              <a:t> </a:t>
            </a:r>
            <a:r>
              <a:rPr lang="fr-FR" sz="1900" dirty="0" err="1"/>
              <a:t>pédagogique</a:t>
            </a:r>
            <a:r>
              <a:rPr lang="fr-FR" sz="1900" dirty="0"/>
              <a:t> n’existe pas en tant qu’objet d’</a:t>
            </a:r>
            <a:r>
              <a:rPr lang="fr-FR" sz="1900" dirty="0" err="1"/>
              <a:t>étude</a:t>
            </a:r>
            <a:r>
              <a:rPr lang="fr-FR" sz="1900" dirty="0"/>
              <a:t> dans la </a:t>
            </a:r>
            <a:r>
              <a:rPr lang="fr-FR" sz="1900" dirty="0" err="1"/>
              <a:t>littérature</a:t>
            </a:r>
            <a:r>
              <a:rPr lang="fr-FR" sz="1900" dirty="0"/>
              <a:t> scientifique.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12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les textes officiels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« Il </a:t>
            </a:r>
            <a:r>
              <a:rPr lang="fr-FR" dirty="0"/>
              <a:t>s'agit de prendre en compte l'enfant dans son </a:t>
            </a:r>
            <a:r>
              <a:rPr lang="fr-FR" dirty="0" err="1" smtClean="0"/>
              <a:t>intégrité</a:t>
            </a:r>
            <a:r>
              <a:rPr lang="fr-FR" dirty="0" smtClean="0"/>
              <a:t> </a:t>
            </a:r>
            <a:r>
              <a:rPr lang="fr-FR" dirty="0"/>
              <a:t>d'</a:t>
            </a:r>
            <a:r>
              <a:rPr lang="fr-FR" dirty="0" err="1"/>
              <a:t>élève</a:t>
            </a:r>
            <a:r>
              <a:rPr lang="fr-FR" dirty="0"/>
              <a:t> afin de tirer le meilleur parti à la fois des enseignements et de ses </a:t>
            </a:r>
            <a:r>
              <a:rPr lang="fr-FR" dirty="0" err="1"/>
              <a:t>potentialités</a:t>
            </a:r>
            <a:r>
              <a:rPr lang="fr-FR" dirty="0"/>
              <a:t>. </a:t>
            </a:r>
          </a:p>
          <a:p>
            <a:pPr marL="0" indent="0" algn="just">
              <a:buNone/>
            </a:pPr>
            <a:r>
              <a:rPr lang="fr-FR" dirty="0"/>
              <a:t>Cela a des </a:t>
            </a:r>
            <a:r>
              <a:rPr lang="fr-FR" dirty="0" err="1"/>
              <a:t>conséquences</a:t>
            </a:r>
            <a:r>
              <a:rPr lang="fr-FR" dirty="0"/>
              <a:t> </a:t>
            </a:r>
            <a:r>
              <a:rPr lang="fr-FR" dirty="0" err="1"/>
              <a:t>pédagogiques</a:t>
            </a:r>
            <a:r>
              <a:rPr lang="fr-FR" dirty="0"/>
              <a:t> : au sein de chaque situation d'enseignement, observer les </a:t>
            </a:r>
            <a:r>
              <a:rPr lang="fr-FR" dirty="0" err="1"/>
              <a:t>démarches</a:t>
            </a:r>
            <a:r>
              <a:rPr lang="fr-FR" dirty="0"/>
              <a:t> des </a:t>
            </a:r>
            <a:r>
              <a:rPr lang="fr-FR" dirty="0" err="1"/>
              <a:t>élèves</a:t>
            </a:r>
            <a:r>
              <a:rPr lang="fr-FR" dirty="0"/>
              <a:t>, analyser leurs besoins, utiliser </a:t>
            </a:r>
            <a:r>
              <a:rPr lang="fr-FR" dirty="0" err="1"/>
              <a:t>différentes</a:t>
            </a:r>
            <a:r>
              <a:rPr lang="fr-FR" dirty="0"/>
              <a:t> </a:t>
            </a:r>
            <a:r>
              <a:rPr lang="fr-FR" dirty="0" err="1"/>
              <a:t>démarches</a:t>
            </a:r>
            <a:r>
              <a:rPr lang="fr-FR" dirty="0"/>
              <a:t> </a:t>
            </a:r>
            <a:r>
              <a:rPr lang="fr-FR" dirty="0" err="1"/>
              <a:t>pédagogiques</a:t>
            </a:r>
            <a:r>
              <a:rPr lang="fr-FR" dirty="0"/>
              <a:t> pour atteindre un </a:t>
            </a:r>
            <a:r>
              <a:rPr lang="fr-FR" dirty="0" err="1"/>
              <a:t>même</a:t>
            </a:r>
            <a:r>
              <a:rPr lang="fr-FR" dirty="0"/>
              <a:t> objectif, diversifier les </a:t>
            </a:r>
            <a:r>
              <a:rPr lang="fr-FR" dirty="0" err="1"/>
              <a:t>modalités</a:t>
            </a:r>
            <a:r>
              <a:rPr lang="fr-FR" dirty="0"/>
              <a:t> d'enseignement, </a:t>
            </a:r>
            <a:r>
              <a:rPr lang="fr-FR" dirty="0" err="1"/>
              <a:t>différencier</a:t>
            </a:r>
            <a:r>
              <a:rPr lang="fr-FR" dirty="0"/>
              <a:t> les situations d'apprentissage pour tenir compte des besoins et du niveau de </a:t>
            </a:r>
            <a:r>
              <a:rPr lang="fr-FR" dirty="0" err="1"/>
              <a:t>maîtrise</a:t>
            </a:r>
            <a:r>
              <a:rPr lang="fr-FR" dirty="0"/>
              <a:t> des </a:t>
            </a:r>
            <a:r>
              <a:rPr lang="fr-FR" dirty="0" err="1"/>
              <a:t>élèves</a:t>
            </a:r>
            <a:r>
              <a:rPr lang="fr-FR" dirty="0" smtClean="0"/>
              <a:t>. »</a:t>
            </a:r>
          </a:p>
          <a:p>
            <a:pPr marL="0" indent="0" algn="r">
              <a:buNone/>
            </a:pPr>
            <a:r>
              <a:rPr lang="fr-FR" sz="2200" dirty="0" smtClean="0"/>
              <a:t>La réforme du collège en 10 points</a:t>
            </a:r>
            <a:endParaRPr lang="fr-FR" sz="2200" dirty="0"/>
          </a:p>
          <a:p>
            <a:pPr marL="0" indent="0">
              <a:buNone/>
            </a:pPr>
            <a:r>
              <a:rPr lang="fr-FR" sz="1300" dirty="0" err="1" smtClean="0"/>
              <a:t>https</a:t>
            </a:r>
            <a:r>
              <a:rPr lang="fr-FR" sz="1300" dirty="0"/>
              <a:t>://</a:t>
            </a:r>
            <a:r>
              <a:rPr lang="fr-FR" sz="1300" dirty="0" err="1"/>
              <a:t>cache.media.eduscol.education.fr</a:t>
            </a:r>
            <a:r>
              <a:rPr lang="fr-FR" sz="1300" dirty="0"/>
              <a:t>/file/College_2016/54/6/la_reforme_du_college_en_10_points_478546.pdf</a:t>
            </a:r>
            <a:endParaRPr lang="fr-FR" sz="1300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98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le référentiel métier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ln>
            <a:solidFill>
              <a:srgbClr val="0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Compétence C3 : Connaitre </a:t>
            </a:r>
            <a:r>
              <a:rPr lang="fr-FR" dirty="0"/>
              <a:t>les </a:t>
            </a:r>
            <a:r>
              <a:rPr lang="fr-FR" dirty="0" smtClean="0"/>
              <a:t>élèves </a:t>
            </a:r>
            <a:r>
              <a:rPr lang="fr-FR" dirty="0"/>
              <a:t>et les processus d'apprentissage </a:t>
            </a:r>
          </a:p>
          <a:p>
            <a:r>
              <a:rPr lang="fr-FR" dirty="0" smtClean="0"/>
              <a:t>Connaitre </a:t>
            </a:r>
            <a:r>
              <a:rPr lang="fr-FR" dirty="0"/>
              <a:t>les concepts fondamentaux de la psychologie de l'enfant, de l'adolescent et du jeune adulte. </a:t>
            </a:r>
          </a:p>
          <a:p>
            <a:r>
              <a:rPr lang="fr-FR" dirty="0" smtClean="0"/>
              <a:t>Connaitre </a:t>
            </a:r>
            <a:r>
              <a:rPr lang="fr-FR" dirty="0"/>
              <a:t>les processus et les </a:t>
            </a:r>
            <a:r>
              <a:rPr lang="fr-FR" dirty="0" smtClean="0"/>
              <a:t>mécanismes </a:t>
            </a:r>
            <a:r>
              <a:rPr lang="fr-FR" dirty="0"/>
              <a:t>d'apprentissage, en prenant en compte les apports de la recherche. </a:t>
            </a:r>
          </a:p>
          <a:p>
            <a:r>
              <a:rPr lang="fr-FR" dirty="0" smtClean="0"/>
              <a:t>Tenir </a:t>
            </a:r>
            <a:r>
              <a:rPr lang="fr-FR" dirty="0"/>
              <a:t>compte des dimensions cognitive, affective et relationnelle de l'enseignement et de l'action </a:t>
            </a:r>
            <a:r>
              <a:rPr lang="fr-FR" dirty="0" smtClean="0"/>
              <a:t>éducative.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ln>
            <a:solidFill>
              <a:srgbClr val="0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Compétence C4 : </a:t>
            </a:r>
            <a:r>
              <a:rPr lang="fr-FR" dirty="0"/>
              <a:t>Prendre en compte la </a:t>
            </a:r>
            <a:r>
              <a:rPr lang="fr-FR" dirty="0" smtClean="0"/>
              <a:t>diversité </a:t>
            </a:r>
            <a:r>
              <a:rPr lang="fr-FR" dirty="0"/>
              <a:t>des </a:t>
            </a:r>
            <a:r>
              <a:rPr lang="fr-FR" dirty="0" smtClean="0"/>
              <a:t>élèves </a:t>
            </a:r>
            <a:endParaRPr lang="fr-FR" dirty="0"/>
          </a:p>
          <a:p>
            <a:r>
              <a:rPr lang="fr-FR" dirty="0" smtClean="0"/>
              <a:t>Adapter </a:t>
            </a:r>
            <a:r>
              <a:rPr lang="fr-FR" dirty="0"/>
              <a:t>son enseignement et son action </a:t>
            </a:r>
            <a:r>
              <a:rPr lang="fr-FR" dirty="0" smtClean="0"/>
              <a:t>éducative </a:t>
            </a:r>
            <a:r>
              <a:rPr lang="fr-FR" dirty="0"/>
              <a:t>à la </a:t>
            </a:r>
            <a:r>
              <a:rPr lang="fr-FR" dirty="0" smtClean="0"/>
              <a:t>diversité́ </a:t>
            </a:r>
            <a:r>
              <a:rPr lang="fr-FR" dirty="0"/>
              <a:t>des </a:t>
            </a:r>
            <a:r>
              <a:rPr lang="fr-FR" dirty="0" smtClean="0"/>
              <a:t>élèves. </a:t>
            </a:r>
            <a:endParaRPr lang="fr-FR" dirty="0"/>
          </a:p>
          <a:p>
            <a:r>
              <a:rPr lang="fr-FR" dirty="0" smtClean="0"/>
              <a:t>Travailler </a:t>
            </a:r>
            <a:r>
              <a:rPr lang="fr-FR" dirty="0"/>
              <a:t>avec les personnes ressources en vue de la mise en œuvre du « projet personnalisé de scolarisation » des </a:t>
            </a:r>
            <a:r>
              <a:rPr lang="fr-FR" dirty="0" smtClean="0"/>
              <a:t>élèves </a:t>
            </a:r>
            <a:r>
              <a:rPr lang="fr-FR" dirty="0"/>
              <a:t>en situation de handicap. </a:t>
            </a:r>
          </a:p>
          <a:p>
            <a:r>
              <a:rPr lang="fr-FR" dirty="0" smtClean="0"/>
              <a:t>Déceler </a:t>
            </a:r>
            <a:r>
              <a:rPr lang="fr-FR" dirty="0"/>
              <a:t>les signes du </a:t>
            </a:r>
            <a:r>
              <a:rPr lang="fr-FR" dirty="0" smtClean="0"/>
              <a:t>décrochage </a:t>
            </a:r>
            <a:r>
              <a:rPr lang="fr-FR" dirty="0"/>
              <a:t>scolaire afin de </a:t>
            </a:r>
            <a:r>
              <a:rPr lang="fr-FR" dirty="0" smtClean="0"/>
              <a:t>prévenir </a:t>
            </a:r>
            <a:r>
              <a:rPr lang="fr-FR" dirty="0"/>
              <a:t>les situations difficiles.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688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le référentiel métier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399" y="1735138"/>
            <a:ext cx="7313613" cy="453866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800"/>
              </a:spcBef>
              <a:buNone/>
            </a:pPr>
            <a:r>
              <a:rPr lang="fr-FR" dirty="0" smtClean="0">
                <a:solidFill>
                  <a:srgbClr val="000000"/>
                </a:solidFill>
              </a:rPr>
              <a:t>Compétence P3 : </a:t>
            </a:r>
            <a:r>
              <a:rPr lang="fr-FR" b="1" dirty="0">
                <a:solidFill>
                  <a:srgbClr val="000000"/>
                </a:solidFill>
              </a:rPr>
              <a:t>Construire, mettre en œuvre et animer des situations d'enseignement et d'apprentissage prenant en compte la </a:t>
            </a:r>
            <a:r>
              <a:rPr lang="fr-FR" b="1" dirty="0" smtClean="0">
                <a:solidFill>
                  <a:srgbClr val="000000"/>
                </a:solidFill>
              </a:rPr>
              <a:t>diversité </a:t>
            </a:r>
            <a:r>
              <a:rPr lang="fr-FR" b="1" dirty="0">
                <a:solidFill>
                  <a:srgbClr val="000000"/>
                </a:solidFill>
              </a:rPr>
              <a:t>des </a:t>
            </a:r>
            <a:r>
              <a:rPr lang="fr-FR" b="1" dirty="0" err="1">
                <a:solidFill>
                  <a:srgbClr val="000000"/>
                </a:solidFill>
              </a:rPr>
              <a:t>élèves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endParaRPr lang="fr-FR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</a:pPr>
            <a:r>
              <a:rPr lang="fr-FR" dirty="0" smtClean="0">
                <a:solidFill>
                  <a:srgbClr val="000000"/>
                </a:solidFill>
              </a:rPr>
              <a:t>Savoir </a:t>
            </a:r>
            <a:r>
              <a:rPr lang="fr-FR" dirty="0" err="1">
                <a:solidFill>
                  <a:srgbClr val="000000"/>
                </a:solidFill>
              </a:rPr>
              <a:t>préparer</a:t>
            </a:r>
            <a:r>
              <a:rPr lang="fr-FR" dirty="0">
                <a:solidFill>
                  <a:srgbClr val="000000"/>
                </a:solidFill>
              </a:rPr>
              <a:t> les </a:t>
            </a:r>
            <a:r>
              <a:rPr lang="fr-FR" dirty="0" err="1">
                <a:solidFill>
                  <a:srgbClr val="000000"/>
                </a:solidFill>
              </a:rPr>
              <a:t>séquences</a:t>
            </a:r>
            <a:r>
              <a:rPr lang="fr-FR" dirty="0">
                <a:solidFill>
                  <a:srgbClr val="000000"/>
                </a:solidFill>
              </a:rPr>
              <a:t> de classe et, pour cela, </a:t>
            </a:r>
            <a:r>
              <a:rPr lang="fr-FR" dirty="0" err="1">
                <a:solidFill>
                  <a:srgbClr val="000000"/>
                </a:solidFill>
              </a:rPr>
              <a:t>définir</a:t>
            </a:r>
            <a:r>
              <a:rPr lang="fr-FR" dirty="0">
                <a:solidFill>
                  <a:srgbClr val="000000"/>
                </a:solidFill>
              </a:rPr>
              <a:t> des programmations et des progressions ; identifier les objectifs, contenus, dispositifs, obstacles didactiques, </a:t>
            </a:r>
            <a:r>
              <a:rPr lang="fr-FR" dirty="0" err="1">
                <a:solidFill>
                  <a:srgbClr val="000000"/>
                </a:solidFill>
              </a:rPr>
              <a:t>stratégies</a:t>
            </a:r>
            <a:r>
              <a:rPr lang="fr-FR" dirty="0">
                <a:solidFill>
                  <a:srgbClr val="000000"/>
                </a:solidFill>
              </a:rPr>
              <a:t> d'</a:t>
            </a:r>
            <a:r>
              <a:rPr lang="fr-FR" dirty="0" err="1">
                <a:solidFill>
                  <a:srgbClr val="000000"/>
                </a:solidFill>
              </a:rPr>
              <a:t>étayage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fr-FR" dirty="0" err="1">
                <a:solidFill>
                  <a:srgbClr val="000000"/>
                </a:solidFill>
              </a:rPr>
              <a:t>modalités</a:t>
            </a:r>
            <a:r>
              <a:rPr lang="fr-FR" dirty="0">
                <a:solidFill>
                  <a:srgbClr val="000000"/>
                </a:solidFill>
              </a:rPr>
              <a:t> d'</a:t>
            </a:r>
            <a:r>
              <a:rPr lang="fr-FR" dirty="0" err="1">
                <a:solidFill>
                  <a:srgbClr val="000000"/>
                </a:solidFill>
              </a:rPr>
              <a:t>entraînement</a:t>
            </a:r>
            <a:r>
              <a:rPr lang="fr-FR" dirty="0">
                <a:solidFill>
                  <a:srgbClr val="000000"/>
                </a:solidFill>
              </a:rPr>
              <a:t> et d'</a:t>
            </a:r>
            <a:r>
              <a:rPr lang="fr-FR" dirty="0" err="1">
                <a:solidFill>
                  <a:srgbClr val="000000"/>
                </a:solidFill>
              </a:rPr>
              <a:t>évaluation</a:t>
            </a:r>
            <a:r>
              <a:rPr lang="fr-FR" dirty="0">
                <a:solidFill>
                  <a:srgbClr val="000000"/>
                </a:solidFill>
              </a:rPr>
              <a:t>. </a:t>
            </a:r>
          </a:p>
          <a:p>
            <a:pPr algn="just">
              <a:spcBef>
                <a:spcPts val="800"/>
              </a:spcBef>
            </a:pPr>
            <a:r>
              <a:rPr lang="fr-FR" dirty="0" err="1" smtClean="0">
                <a:solidFill>
                  <a:srgbClr val="000000"/>
                </a:solidFill>
              </a:rPr>
              <a:t>Différencier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son enseignement en fonction des rythmes d'apprentissage et des besoins de chacun. Adapter son enseignement aux </a:t>
            </a:r>
            <a:r>
              <a:rPr lang="fr-FR" dirty="0" err="1">
                <a:solidFill>
                  <a:srgbClr val="000000"/>
                </a:solidFill>
              </a:rPr>
              <a:t>élèves</a:t>
            </a:r>
            <a:r>
              <a:rPr lang="fr-FR" dirty="0">
                <a:solidFill>
                  <a:srgbClr val="000000"/>
                </a:solidFill>
              </a:rPr>
              <a:t> à besoins </a:t>
            </a:r>
            <a:r>
              <a:rPr lang="fr-FR" dirty="0" err="1">
                <a:solidFill>
                  <a:srgbClr val="000000"/>
                </a:solidFill>
              </a:rPr>
              <a:t>éducatifs</a:t>
            </a:r>
            <a:r>
              <a:rPr lang="fr-FR" dirty="0">
                <a:solidFill>
                  <a:srgbClr val="000000"/>
                </a:solidFill>
              </a:rPr>
              <a:t> particuliers. </a:t>
            </a:r>
          </a:p>
          <a:p>
            <a:pPr algn="just">
              <a:spcBef>
                <a:spcPts val="800"/>
              </a:spcBef>
            </a:pPr>
            <a:r>
              <a:rPr lang="fr-FR" dirty="0" smtClean="0">
                <a:solidFill>
                  <a:srgbClr val="000000"/>
                </a:solidFill>
              </a:rPr>
              <a:t>Prendre </a:t>
            </a:r>
            <a:r>
              <a:rPr lang="fr-FR" dirty="0">
                <a:solidFill>
                  <a:srgbClr val="000000"/>
                </a:solidFill>
              </a:rPr>
              <a:t>en compte les </a:t>
            </a:r>
            <a:r>
              <a:rPr lang="fr-FR" dirty="0" err="1">
                <a:solidFill>
                  <a:srgbClr val="000000"/>
                </a:solidFill>
              </a:rPr>
              <a:t>préalables</a:t>
            </a:r>
            <a:r>
              <a:rPr lang="fr-FR" dirty="0">
                <a:solidFill>
                  <a:srgbClr val="000000"/>
                </a:solidFill>
              </a:rPr>
              <a:t> et les </a:t>
            </a:r>
            <a:r>
              <a:rPr lang="fr-FR" dirty="0" err="1">
                <a:solidFill>
                  <a:srgbClr val="000000"/>
                </a:solidFill>
              </a:rPr>
              <a:t>représentations</a:t>
            </a:r>
            <a:r>
              <a:rPr lang="fr-FR" dirty="0">
                <a:solidFill>
                  <a:srgbClr val="000000"/>
                </a:solidFill>
              </a:rPr>
              <a:t> sociales (genre, origine ethnique, socio- </a:t>
            </a:r>
          </a:p>
          <a:p>
            <a:pPr algn="just">
              <a:spcBef>
                <a:spcPts val="800"/>
              </a:spcBef>
            </a:pPr>
            <a:r>
              <a:rPr lang="fr-FR" dirty="0" err="1" smtClean="0">
                <a:solidFill>
                  <a:srgbClr val="000000"/>
                </a:solidFill>
              </a:rPr>
              <a:t>Sélectionner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des approches didactiques </a:t>
            </a:r>
            <a:r>
              <a:rPr lang="fr-FR" dirty="0" err="1">
                <a:solidFill>
                  <a:srgbClr val="000000"/>
                </a:solidFill>
              </a:rPr>
              <a:t>appropriées</a:t>
            </a:r>
            <a:r>
              <a:rPr lang="fr-FR" dirty="0">
                <a:solidFill>
                  <a:srgbClr val="000000"/>
                </a:solidFill>
              </a:rPr>
              <a:t> au </a:t>
            </a:r>
            <a:r>
              <a:rPr lang="fr-FR" dirty="0" err="1">
                <a:solidFill>
                  <a:srgbClr val="000000"/>
                </a:solidFill>
              </a:rPr>
              <a:t>développement</a:t>
            </a:r>
            <a:r>
              <a:rPr lang="fr-FR" dirty="0">
                <a:solidFill>
                  <a:srgbClr val="000000"/>
                </a:solidFill>
              </a:rPr>
              <a:t> des </a:t>
            </a:r>
            <a:r>
              <a:rPr lang="fr-FR" dirty="0" err="1">
                <a:solidFill>
                  <a:srgbClr val="000000"/>
                </a:solidFill>
              </a:rPr>
              <a:t>compétences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visées</a:t>
            </a:r>
            <a:r>
              <a:rPr lang="fr-FR" dirty="0">
                <a:solidFill>
                  <a:srgbClr val="000000"/>
                </a:solidFill>
              </a:rPr>
              <a:t>. </a:t>
            </a:r>
          </a:p>
          <a:p>
            <a:pPr algn="just">
              <a:spcBef>
                <a:spcPts val="800"/>
              </a:spcBef>
            </a:pPr>
            <a:r>
              <a:rPr lang="fr-FR" dirty="0" smtClean="0">
                <a:solidFill>
                  <a:srgbClr val="000000"/>
                </a:solidFill>
              </a:rPr>
              <a:t>Favoriser </a:t>
            </a:r>
            <a:r>
              <a:rPr lang="fr-FR" dirty="0">
                <a:solidFill>
                  <a:srgbClr val="000000"/>
                </a:solidFill>
              </a:rPr>
              <a:t>l'</a:t>
            </a:r>
            <a:r>
              <a:rPr lang="fr-FR" dirty="0" err="1">
                <a:solidFill>
                  <a:srgbClr val="000000"/>
                </a:solidFill>
              </a:rPr>
              <a:t>intégration</a:t>
            </a:r>
            <a:r>
              <a:rPr lang="fr-FR" dirty="0">
                <a:solidFill>
                  <a:srgbClr val="000000"/>
                </a:solidFill>
              </a:rPr>
              <a:t> de </a:t>
            </a:r>
            <a:r>
              <a:rPr lang="fr-FR" dirty="0" err="1">
                <a:solidFill>
                  <a:srgbClr val="000000"/>
                </a:solidFill>
              </a:rPr>
              <a:t>compétences</a:t>
            </a:r>
            <a:r>
              <a:rPr lang="fr-FR" dirty="0">
                <a:solidFill>
                  <a:srgbClr val="000000"/>
                </a:solidFill>
              </a:rPr>
              <a:t> transversales (</a:t>
            </a:r>
            <a:r>
              <a:rPr lang="fr-FR" dirty="0" err="1">
                <a:solidFill>
                  <a:srgbClr val="000000"/>
                </a:solidFill>
              </a:rPr>
              <a:t>créativite</a:t>
            </a:r>
            <a:r>
              <a:rPr lang="fr-FR" dirty="0">
                <a:solidFill>
                  <a:srgbClr val="000000"/>
                </a:solidFill>
              </a:rPr>
              <a:t>́, </a:t>
            </a:r>
            <a:r>
              <a:rPr lang="fr-FR" dirty="0" err="1">
                <a:solidFill>
                  <a:srgbClr val="000000"/>
                </a:solidFill>
              </a:rPr>
              <a:t>responsabilite</a:t>
            </a:r>
            <a:r>
              <a:rPr lang="fr-FR" dirty="0">
                <a:solidFill>
                  <a:srgbClr val="000000"/>
                </a:solidFill>
              </a:rPr>
              <a:t>́, collaboration) et le transfert des apprentissages par des </a:t>
            </a:r>
            <a:r>
              <a:rPr lang="fr-FR" dirty="0" err="1">
                <a:solidFill>
                  <a:srgbClr val="000000"/>
                </a:solidFill>
              </a:rPr>
              <a:t>démarches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appropriées.économique</a:t>
            </a:r>
            <a:r>
              <a:rPr lang="fr-FR" dirty="0">
                <a:solidFill>
                  <a:srgbClr val="000000"/>
                </a:solidFill>
              </a:rPr>
              <a:t> et culturelle) pour </a:t>
            </a:r>
          </a:p>
          <a:p>
            <a:pPr marL="0" indent="0" algn="just">
              <a:spcBef>
                <a:spcPts val="800"/>
              </a:spcBef>
              <a:buNone/>
            </a:pP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6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0478" y="503237"/>
            <a:ext cx="8356159" cy="909315"/>
          </a:xfrm>
        </p:spPr>
        <p:txBody>
          <a:bodyPr/>
          <a:lstStyle/>
          <a:p>
            <a:r>
              <a:rPr lang="fr-FR" sz="3200" dirty="0" smtClean="0"/>
              <a:t>Qu’est-ce qui influe sur la </a:t>
            </a:r>
            <a:r>
              <a:rPr lang="fr-FR" sz="3200" b="1" dirty="0" smtClean="0"/>
              <a:t>motivation</a:t>
            </a:r>
            <a:r>
              <a:rPr lang="fr-FR" sz="3200" dirty="0" smtClean="0"/>
              <a:t> d’un élève ?</a:t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4"/>
          </p:nvPr>
        </p:nvSpPr>
        <p:spPr>
          <a:xfrm rot="212393">
            <a:off x="5101960" y="1433305"/>
            <a:ext cx="3566160" cy="3421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900" dirty="0">
                <a:solidFill>
                  <a:prstClr val="black"/>
                </a:solidFill>
                <a:latin typeface="Tahoma"/>
              </a:rPr>
              <a:t>La </a:t>
            </a:r>
            <a:r>
              <a:rPr lang="fr-FR" sz="1900" b="1" dirty="0">
                <a:solidFill>
                  <a:srgbClr val="FD9C09"/>
                </a:solidFill>
                <a:latin typeface="Tahoma-Bold"/>
              </a:rPr>
              <a:t>perception de sa </a:t>
            </a:r>
            <a:r>
              <a:rPr lang="fr-FR" sz="1900" b="1" dirty="0" smtClean="0">
                <a:solidFill>
                  <a:srgbClr val="FD9C09"/>
                </a:solidFill>
                <a:latin typeface="Tahoma-Bold"/>
              </a:rPr>
              <a:t>compétence</a:t>
            </a:r>
            <a:endParaRPr lang="fr-FR" sz="1900" dirty="0" smtClean="0">
              <a:solidFill>
                <a:prstClr val="black"/>
              </a:solidFill>
              <a:latin typeface="Tahoma"/>
            </a:endParaRPr>
          </a:p>
          <a:p>
            <a:pPr marL="0" indent="0" algn="just">
              <a:buNone/>
            </a:pPr>
            <a:r>
              <a:rPr lang="fr-FR" sz="1900" dirty="0" smtClean="0">
                <a:solidFill>
                  <a:prstClr val="black"/>
                </a:solidFill>
                <a:latin typeface="Tahoma"/>
              </a:rPr>
              <a:t>C’est une </a:t>
            </a:r>
            <a:r>
              <a:rPr lang="fr-FR" sz="1900" dirty="0">
                <a:solidFill>
                  <a:prstClr val="black"/>
                </a:solidFill>
                <a:latin typeface="Tahoma"/>
              </a:rPr>
              <a:t>perception de soi par laquelle un élève, avant d’entreprendre une activité qui comporte un degré élevé d’incertitude quant à sa réussite, évalue ses capacités à l’accomplir de manière adéquate</a:t>
            </a:r>
            <a:endParaRPr lang="fr-FR" sz="19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5"/>
          </p:nvPr>
        </p:nvSpPr>
        <p:spPr>
          <a:xfrm>
            <a:off x="637823" y="4416987"/>
            <a:ext cx="4264299" cy="2147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900" dirty="0">
                <a:solidFill>
                  <a:prstClr val="black"/>
                </a:solidFill>
                <a:latin typeface="Tahoma"/>
              </a:rPr>
              <a:t>La </a:t>
            </a:r>
            <a:r>
              <a:rPr lang="fr-FR" sz="1900" b="1" dirty="0">
                <a:solidFill>
                  <a:srgbClr val="FD9C09"/>
                </a:solidFill>
                <a:latin typeface="Tahoma-Bold"/>
              </a:rPr>
              <a:t>perception de </a:t>
            </a:r>
            <a:r>
              <a:rPr lang="fr-FR" sz="1900" b="1" dirty="0" smtClean="0">
                <a:solidFill>
                  <a:srgbClr val="FD9C09"/>
                </a:solidFill>
                <a:latin typeface="Tahoma-Bold"/>
              </a:rPr>
              <a:t>contrôlabilité</a:t>
            </a:r>
            <a:endParaRPr lang="fr-FR" sz="1900" b="1" dirty="0" smtClean="0">
              <a:solidFill>
                <a:prstClr val="black"/>
              </a:solidFill>
              <a:latin typeface="Tahoma-Bold"/>
            </a:endParaRPr>
          </a:p>
          <a:p>
            <a:pPr marL="0" indent="0" algn="just">
              <a:buNone/>
            </a:pPr>
            <a:r>
              <a:rPr lang="fr-FR" sz="1900" dirty="0" smtClean="0">
                <a:solidFill>
                  <a:prstClr val="black"/>
                </a:solidFill>
                <a:latin typeface="Tahoma"/>
              </a:rPr>
              <a:t>se </a:t>
            </a:r>
            <a:r>
              <a:rPr lang="fr-FR" sz="1900" dirty="0">
                <a:solidFill>
                  <a:prstClr val="black"/>
                </a:solidFill>
                <a:latin typeface="Tahoma"/>
              </a:rPr>
              <a:t>définit comme étant la perception qu’a un élève du degré de contrôle qu’il peut exercer sur le déroulement et les conséquences d’une activité pédagogique</a:t>
            </a:r>
            <a:endParaRPr lang="fr-FR" sz="19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 rot="21173204">
            <a:off x="320479" y="2043761"/>
            <a:ext cx="3715167" cy="17665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400" dirty="0">
                <a:solidFill>
                  <a:prstClr val="black"/>
                </a:solidFill>
                <a:latin typeface="Tahoma"/>
              </a:rPr>
              <a:t>La </a:t>
            </a:r>
            <a:r>
              <a:rPr lang="fr-FR" sz="2400" b="1" dirty="0">
                <a:solidFill>
                  <a:srgbClr val="FD9C09"/>
                </a:solidFill>
                <a:latin typeface="Tahoma-Bold"/>
              </a:rPr>
              <a:t>perception de la valeur d'une activité</a:t>
            </a:r>
            <a:r>
              <a:rPr lang="fr-FR" sz="2400" dirty="0">
                <a:solidFill>
                  <a:prstClr val="black"/>
                </a:solidFill>
                <a:latin typeface="Tahoma"/>
              </a:rPr>
              <a:t> </a:t>
            </a:r>
            <a:endParaRPr lang="fr-FR" sz="2400" dirty="0" smtClean="0">
              <a:solidFill>
                <a:prstClr val="black"/>
              </a:solidFill>
              <a:latin typeface="Tahoma"/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prstClr val="black"/>
                </a:solidFill>
                <a:latin typeface="Tahoma"/>
              </a:rPr>
              <a:t>C’est </a:t>
            </a:r>
            <a:r>
              <a:rPr lang="fr-FR" sz="2400" dirty="0">
                <a:solidFill>
                  <a:prstClr val="black"/>
                </a:solidFill>
                <a:latin typeface="Tahoma"/>
              </a:rPr>
              <a:t>le jugement qu’un élève porte sur l’utilité et l'intérêt de celle-ci en vue d’atteindre les buts qu’il poursuit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602425" y="5994444"/>
            <a:ext cx="3418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Viau, R. (1999). La motivation dans l’apprentissage du français . Montréal : Éditions du Renouveau pédagogique.</a:t>
            </a:r>
          </a:p>
        </p:txBody>
      </p:sp>
    </p:spTree>
    <p:extLst>
      <p:ext uri="{BB962C8B-B14F-4D97-AF65-F5344CB8AC3E}">
        <p14:creationId xmlns:p14="http://schemas.microsoft.com/office/powerpoint/2010/main" val="354866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5" grpId="0" uiExpan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L’élève est motivé si...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4"/>
          </p:nvPr>
        </p:nvSpPr>
        <p:spPr>
          <a:xfrm rot="207471">
            <a:off x="4644899" y="2030597"/>
            <a:ext cx="3844628" cy="1920240"/>
          </a:xfrm>
        </p:spPr>
        <p:txBody>
          <a:bodyPr/>
          <a:lstStyle/>
          <a:p>
            <a:pPr marL="0" lvl="0" indent="0" algn="just">
              <a:buNone/>
            </a:pPr>
            <a:r>
              <a:rPr lang="fr-FR" dirty="0" smtClean="0"/>
              <a:t>... il </a:t>
            </a:r>
            <a:r>
              <a:rPr lang="fr-FR" dirty="0"/>
              <a:t>se sent capable de réaliser ce qu’on lui </a:t>
            </a:r>
            <a:r>
              <a:rPr lang="fr-FR" dirty="0" smtClean="0"/>
              <a:t>demande</a:t>
            </a:r>
          </a:p>
          <a:p>
            <a:pPr marL="0" lvl="0" indent="0">
              <a:buNone/>
            </a:pPr>
            <a:r>
              <a:rPr lang="fr-FR" sz="2000" b="1" dirty="0">
                <a:solidFill>
                  <a:srgbClr val="FD9C09"/>
                </a:solidFill>
                <a:latin typeface="Tahoma-Bold"/>
              </a:rPr>
              <a:t>perception de sa compétence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5"/>
          </p:nvPr>
        </p:nvSpPr>
        <p:spPr>
          <a:xfrm>
            <a:off x="1491891" y="4105211"/>
            <a:ext cx="6423764" cy="19202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 smtClean="0"/>
              <a:t>... il </a:t>
            </a:r>
            <a:r>
              <a:rPr lang="fr-FR" dirty="0"/>
              <a:t>a l’impression qu’il a une certaine part de responsabilité dans le déroulement de ses apprentissages et qu’il croit qu’il est en partie responsable de ses succès comme de ses </a:t>
            </a:r>
            <a:r>
              <a:rPr lang="fr-FR" dirty="0" smtClean="0"/>
              <a:t>échecs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D9C09"/>
                </a:solidFill>
                <a:latin typeface="Tahoma-Bold"/>
              </a:rPr>
              <a:t>perception de contrôlabilité</a:t>
            </a: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 rot="21263081">
            <a:off x="821443" y="1739697"/>
            <a:ext cx="3566160" cy="2156035"/>
          </a:xfrm>
        </p:spPr>
        <p:txBody>
          <a:bodyPr/>
          <a:lstStyle/>
          <a:p>
            <a:pPr marL="0" lvl="0" indent="0" algn="just">
              <a:buNone/>
            </a:pPr>
            <a:r>
              <a:rPr lang="fr-FR" dirty="0" smtClean="0"/>
              <a:t>... il </a:t>
            </a:r>
            <a:r>
              <a:rPr lang="fr-FR" dirty="0"/>
              <a:t>considère que l’activité </a:t>
            </a:r>
            <a:r>
              <a:rPr lang="fr-FR" dirty="0" smtClean="0"/>
              <a:t>proposée </a:t>
            </a:r>
            <a:r>
              <a:rPr lang="fr-FR" dirty="0"/>
              <a:t>est utile ou intéressante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D9C09"/>
                </a:solidFill>
                <a:latin typeface="Tahoma-Bold"/>
              </a:rPr>
              <a:t>perception de la valeur d'une activité</a:t>
            </a:r>
            <a:r>
              <a:rPr lang="fr-FR" sz="2000" dirty="0">
                <a:solidFill>
                  <a:prstClr val="black"/>
                </a:solidFill>
                <a:latin typeface="Tahoma"/>
              </a:rPr>
              <a:t>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58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différencier ?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79825" y="1735139"/>
            <a:ext cx="4510427" cy="4056062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POUR </a:t>
            </a:r>
            <a:r>
              <a:rPr lang="fr-FR" sz="2000" b="1" dirty="0"/>
              <a:t>L’ENSEIGNANT : 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-  Motiver </a:t>
            </a:r>
          </a:p>
          <a:p>
            <a:pPr marL="0" indent="0">
              <a:buNone/>
            </a:pPr>
            <a:r>
              <a:rPr lang="fr-FR" sz="2000" dirty="0"/>
              <a:t>-  Maintenir l’attention </a:t>
            </a:r>
          </a:p>
          <a:p>
            <a:pPr marL="0" indent="0">
              <a:buNone/>
            </a:pPr>
            <a:r>
              <a:rPr lang="fr-FR" sz="2000" dirty="0"/>
              <a:t>-  </a:t>
            </a:r>
            <a:r>
              <a:rPr lang="fr-FR" sz="2000" dirty="0" err="1"/>
              <a:t>Gérer</a:t>
            </a:r>
            <a:r>
              <a:rPr lang="fr-FR" sz="2000" dirty="0"/>
              <a:t> la classe </a:t>
            </a:r>
          </a:p>
          <a:p>
            <a:pPr marL="0" indent="0">
              <a:buNone/>
            </a:pPr>
            <a:r>
              <a:rPr lang="fr-FR" sz="2000" dirty="0"/>
              <a:t>-  Respecter les potentiels et </a:t>
            </a:r>
            <a:r>
              <a:rPr lang="fr-FR" sz="2000" dirty="0" smtClean="0"/>
              <a:t>les </a:t>
            </a:r>
            <a:r>
              <a:rPr lang="fr-FR" sz="2000" dirty="0" err="1" smtClean="0"/>
              <a:t>difficultés</a:t>
            </a:r>
            <a:r>
              <a:rPr lang="fr-FR" sz="2000" dirty="0" smtClean="0"/>
              <a:t> 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-  Assurer la </a:t>
            </a:r>
            <a:r>
              <a:rPr lang="fr-FR" sz="2000" dirty="0" err="1"/>
              <a:t>réussite</a:t>
            </a:r>
            <a:r>
              <a:rPr lang="fr-FR" sz="2000" dirty="0"/>
              <a:t> scolaire de tous. </a:t>
            </a:r>
          </a:p>
          <a:p>
            <a:endParaRPr lang="fr-FR" sz="200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741690" y="1735139"/>
            <a:ext cx="4314772" cy="4056062"/>
          </a:xfrm>
        </p:spPr>
        <p:txBody>
          <a:bodyPr>
            <a:normAutofit/>
          </a:bodyPr>
          <a:lstStyle/>
          <a:p>
            <a:r>
              <a:rPr lang="fr-FR" sz="2000" b="1" dirty="0"/>
              <a:t>POUR </a:t>
            </a:r>
            <a:r>
              <a:rPr lang="fr-FR" sz="2000" b="1" dirty="0" smtClean="0"/>
              <a:t>L’ÉLÈVE : 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-  Se sentir pris en compte </a:t>
            </a:r>
          </a:p>
          <a:p>
            <a:pPr marL="0" indent="0">
              <a:buNone/>
            </a:pPr>
            <a:r>
              <a:rPr lang="fr-FR" sz="2000" dirty="0"/>
              <a:t>-  Se sentir mieux accepté </a:t>
            </a:r>
            <a:r>
              <a:rPr lang="fr-FR" sz="2000" dirty="0" smtClean="0"/>
              <a:t>tel que </a:t>
            </a:r>
            <a:r>
              <a:rPr lang="fr-FR" sz="2000" dirty="0"/>
              <a:t>l’on est </a:t>
            </a:r>
          </a:p>
          <a:p>
            <a:pPr marL="0" indent="0">
              <a:buNone/>
            </a:pPr>
            <a:r>
              <a:rPr lang="fr-FR" sz="2000" dirty="0"/>
              <a:t>-  Mieux progresser </a:t>
            </a:r>
          </a:p>
          <a:p>
            <a:pPr marL="0" indent="0">
              <a:buNone/>
            </a:pPr>
            <a:r>
              <a:rPr lang="fr-FR" sz="2000" dirty="0"/>
              <a:t>-  Gagner en estime de soi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33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239</TotalTime>
  <Words>1105</Words>
  <Application>Microsoft Macintosh PowerPoint</Application>
  <PresentationFormat>Présentation à l'écran (4:3)</PresentationFormat>
  <Paragraphs>130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Encrier</vt:lpstr>
      <vt:lpstr>LA DIFFÉRENCIATION PÉDAGOGIQUE EN LVE</vt:lpstr>
      <vt:lpstr>Présentation PowerPoint</vt:lpstr>
      <vt:lpstr>Une définition possible</vt:lpstr>
      <vt:lpstr>Dans les textes officiels</vt:lpstr>
      <vt:lpstr>Dans le référentiel métier</vt:lpstr>
      <vt:lpstr>Dans le référentiel métier</vt:lpstr>
      <vt:lpstr>Qu’est-ce qui influe sur la motivation d’un élève ? </vt:lpstr>
      <vt:lpstr>L’élève est motivé si...</vt:lpstr>
      <vt:lpstr>Pourquoi différencier ?</vt:lpstr>
      <vt:lpstr>Pour quels profils d’élèves</vt:lpstr>
      <vt:lpstr>En résumé</vt:lpstr>
      <vt:lpstr>Récapitulons</vt:lpstr>
      <vt:lpstr>Comment ? En variant...</vt:lpstr>
      <vt:lpstr>Présentation PowerPoint</vt:lpstr>
      <vt:lpstr>Un exemple de différenciation des processus</vt:lpstr>
      <vt:lpstr>Un exemple d’évaluation différenciée</vt:lpstr>
      <vt:lpstr>La nécessité d’être transparent avec les élèves</vt:lpstr>
      <vt:lpstr>Les attitudes pédagogiques à adopter</vt:lpstr>
      <vt:lpstr>Possibilités de mise en œuvre d’une différenciation pédagogique</vt:lpstr>
      <vt:lpstr>Quelques points de vigilance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DIFFÉRENCIATION PÉDAGOGIQUE</dc:title>
  <dc:creator>Stéphane Brunel</dc:creator>
  <cp:lastModifiedBy>Stéphane Brunel</cp:lastModifiedBy>
  <cp:revision>28</cp:revision>
  <dcterms:created xsi:type="dcterms:W3CDTF">2021-01-18T14:14:40Z</dcterms:created>
  <dcterms:modified xsi:type="dcterms:W3CDTF">2021-01-20T17:00:47Z</dcterms:modified>
</cp:coreProperties>
</file>