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07" r:id="rId4"/>
    <p:sldId id="263" r:id="rId5"/>
    <p:sldId id="297" r:id="rId6"/>
    <p:sldId id="288" r:id="rId7"/>
    <p:sldId id="308" r:id="rId8"/>
    <p:sldId id="257" r:id="rId9"/>
    <p:sldId id="258" r:id="rId10"/>
    <p:sldId id="259" r:id="rId11"/>
    <p:sldId id="305" r:id="rId12"/>
    <p:sldId id="309" r:id="rId13"/>
    <p:sldId id="31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13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19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014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88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64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393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106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71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88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81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08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6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81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62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23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47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DC3B-E36B-40B1-9740-8A3900D76A22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48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D81D2-EFAA-4F79-8AD4-F341034E4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développement des êtres vivants et leur reproduction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AE677A-4D75-492A-AF07-A7CCFB760C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S. Bourget</a:t>
            </a:r>
          </a:p>
        </p:txBody>
      </p:sp>
    </p:spTree>
    <p:extLst>
      <p:ext uri="{BB962C8B-B14F-4D97-AF65-F5344CB8AC3E}">
        <p14:creationId xmlns:p14="http://schemas.microsoft.com/office/powerpoint/2010/main" val="283299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3DB97-7C8F-44F6-935F-3062F56C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643" y="2160589"/>
            <a:ext cx="3070934" cy="1325563"/>
          </a:xfrm>
        </p:spPr>
        <p:txBody>
          <a:bodyPr/>
          <a:lstStyle/>
          <a:p>
            <a:r>
              <a:rPr lang="fr-FR" dirty="0"/>
              <a:t>Cycle 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9B3F00-7115-46DF-92DF-3FD328D8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A77257-DE2D-45C0-8444-251FCC247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1" t="14239" r="25145" b="14563"/>
          <a:stretch/>
        </p:blipFill>
        <p:spPr>
          <a:xfrm>
            <a:off x="570786" y="254278"/>
            <a:ext cx="7612576" cy="59727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525B73-C1AC-4A5B-B2D3-DB0911D1F198}"/>
              </a:ext>
            </a:extLst>
          </p:cNvPr>
          <p:cNvSpPr/>
          <p:nvPr/>
        </p:nvSpPr>
        <p:spPr>
          <a:xfrm>
            <a:off x="639191" y="3716569"/>
            <a:ext cx="3968319" cy="9055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4588C-7580-4FAF-BDEC-960CBE83C835}"/>
              </a:ext>
            </a:extLst>
          </p:cNvPr>
          <p:cNvSpPr/>
          <p:nvPr/>
        </p:nvSpPr>
        <p:spPr>
          <a:xfrm>
            <a:off x="4675915" y="3716570"/>
            <a:ext cx="3426780" cy="115727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0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31BBF7-EC9F-438C-9A49-63ECC5D9C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28" y="452559"/>
            <a:ext cx="8596668" cy="1669539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Consigne:</a:t>
            </a:r>
          </a:p>
          <a:p>
            <a:pPr marL="0" indent="0">
              <a:buNone/>
            </a:pPr>
            <a:r>
              <a:rPr lang="fr-FR" sz="2400" b="1" dirty="0"/>
              <a:t>Proposer une autre problématique qui aurait pu être utilisé et les modes d’investigation associés.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9DD82D0-8CCC-D7BA-F0E7-CDC810B012C6}"/>
              </a:ext>
            </a:extLst>
          </p:cNvPr>
          <p:cNvSpPr txBox="1"/>
          <p:nvPr/>
        </p:nvSpPr>
        <p:spPr>
          <a:xfrm>
            <a:off x="642828" y="2228671"/>
            <a:ext cx="9040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Problème: </a:t>
            </a:r>
            <a:r>
              <a:rPr lang="fr-FR" dirty="0"/>
              <a:t>les vers et insectes noires appartiennent il à la même espèce?</a:t>
            </a:r>
          </a:p>
          <a:p>
            <a:endParaRPr lang="fr-FR" dirty="0"/>
          </a:p>
          <a:p>
            <a:r>
              <a:rPr lang="fr-FR" b="1" dirty="0"/>
              <a:t>Investigation:</a:t>
            </a:r>
          </a:p>
          <a:p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F346C76-E731-787B-3BDD-41D7F868280A}"/>
              </a:ext>
            </a:extLst>
          </p:cNvPr>
          <p:cNvSpPr/>
          <p:nvPr/>
        </p:nvSpPr>
        <p:spPr>
          <a:xfrm>
            <a:off x="715992" y="3165894"/>
            <a:ext cx="2104846" cy="23895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Observation: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Observation des animaux et comparaison à la recherche des points communs</a:t>
            </a:r>
          </a:p>
          <a:p>
            <a:pPr algn="ctr"/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54B2C2B-6778-9B26-51F7-035B5D0E6EB5}"/>
              </a:ext>
            </a:extLst>
          </p:cNvPr>
          <p:cNvSpPr/>
          <p:nvPr/>
        </p:nvSpPr>
        <p:spPr>
          <a:xfrm>
            <a:off x="3188897" y="3016369"/>
            <a:ext cx="5101088" cy="32510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Expérimentation:</a:t>
            </a:r>
          </a:p>
          <a:p>
            <a:pPr algn="ctr"/>
            <a:endParaRPr lang="fr-FR" dirty="0"/>
          </a:p>
          <a:p>
            <a:r>
              <a:rPr lang="fr-FR" dirty="0"/>
              <a:t>-isoler chaque espèce et voir la descendance</a:t>
            </a:r>
          </a:p>
          <a:p>
            <a:endParaRPr lang="fr-FR" dirty="0"/>
          </a:p>
          <a:p>
            <a:r>
              <a:rPr lang="fr-FR" dirty="0"/>
              <a:t>- Mettre ensemble des vers et insectes et voir s’ils se reproduisent (mais s’il y a plusieurs vers ou insectes on ne pourra pas savoir d’où vient la descendance…)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4F14316-B53D-48FD-2555-9055050D58D1}"/>
              </a:ext>
            </a:extLst>
          </p:cNvPr>
          <p:cNvSpPr/>
          <p:nvPr/>
        </p:nvSpPr>
        <p:spPr>
          <a:xfrm>
            <a:off x="9107224" y="2895254"/>
            <a:ext cx="2351531" cy="32510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Recherche internet.</a:t>
            </a:r>
          </a:p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47850C4-821B-187D-1320-EC67CA22C82A}"/>
              </a:ext>
            </a:extLst>
          </p:cNvPr>
          <p:cNvSpPr/>
          <p:nvPr/>
        </p:nvSpPr>
        <p:spPr>
          <a:xfrm>
            <a:off x="642667" y="5377125"/>
            <a:ext cx="2251495" cy="137735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développées</a:t>
            </a:r>
            <a:r>
              <a:rPr lang="fr-FR" sz="1400" dirty="0"/>
              <a:t>:</a:t>
            </a:r>
          </a:p>
          <a:p>
            <a:r>
              <a:rPr lang="fr-FR" sz="1400" dirty="0"/>
              <a:t>-réalisation d’un dessin d’observation</a:t>
            </a:r>
          </a:p>
          <a:p>
            <a:r>
              <a:rPr lang="fr-FR" sz="1400" dirty="0"/>
              <a:t>-utilisation</a:t>
            </a:r>
            <a:r>
              <a:rPr lang="fr-FR" dirty="0"/>
              <a:t> </a:t>
            </a:r>
            <a:r>
              <a:rPr lang="fr-FR" sz="1400" dirty="0"/>
              <a:t>d’une loupe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DC4612C-072C-5D46-02A3-BD2967D67DFA}"/>
              </a:ext>
            </a:extLst>
          </p:cNvPr>
          <p:cNvSpPr/>
          <p:nvPr/>
        </p:nvSpPr>
        <p:spPr>
          <a:xfrm>
            <a:off x="3188897" y="5677758"/>
            <a:ext cx="4531745" cy="107672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développées</a:t>
            </a:r>
            <a:r>
              <a:rPr lang="fr-FR" sz="1400" dirty="0"/>
              <a:t>:</a:t>
            </a:r>
          </a:p>
          <a:p>
            <a:r>
              <a:rPr lang="fr-FR" sz="1400" dirty="0"/>
              <a:t>-Chercher un protocole d’expérience et le mettre en </a:t>
            </a:r>
            <a:r>
              <a:rPr lang="fr-FR" sz="1400" dirty="0" err="1"/>
              <a:t>oeuvre</a:t>
            </a:r>
            <a:endParaRPr lang="fr-FR" sz="1400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A404DF7-0973-7686-9113-602A1FF7073C}"/>
              </a:ext>
            </a:extLst>
          </p:cNvPr>
          <p:cNvSpPr/>
          <p:nvPr/>
        </p:nvSpPr>
        <p:spPr>
          <a:xfrm>
            <a:off x="8658044" y="5377125"/>
            <a:ext cx="2961737" cy="107672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développées</a:t>
            </a:r>
            <a:r>
              <a:rPr lang="fr-FR" sz="1400" dirty="0"/>
              <a:t>:</a:t>
            </a:r>
          </a:p>
          <a:p>
            <a:r>
              <a:rPr lang="fr-FR" sz="1400" dirty="0"/>
              <a:t>-Chercher par mots clefs</a:t>
            </a:r>
          </a:p>
        </p:txBody>
      </p:sp>
    </p:spTree>
    <p:extLst>
      <p:ext uri="{BB962C8B-B14F-4D97-AF65-F5344CB8AC3E}">
        <p14:creationId xmlns:p14="http://schemas.microsoft.com/office/powerpoint/2010/main" val="6050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32FCD-3846-0471-0895-9E99D92D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Partie 4 : le cycle de développement des végétaux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BF0D2C9-276F-A70B-1B87-E5893DFD7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9" y="2313871"/>
            <a:ext cx="4248108" cy="223025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A77D2E-02A6-2D3C-7FBF-C2573FF74F72}"/>
              </a:ext>
            </a:extLst>
          </p:cNvPr>
          <p:cNvSpPr/>
          <p:nvPr/>
        </p:nvSpPr>
        <p:spPr>
          <a:xfrm>
            <a:off x="5149970" y="2087592"/>
            <a:ext cx="4649638" cy="30796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Consigne: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***</a:t>
            </a:r>
          </a:p>
          <a:p>
            <a:r>
              <a:rPr lang="fr-FR" dirty="0"/>
              <a:t>-schématiser le cycle de développement d’une cerise…</a:t>
            </a:r>
          </a:p>
          <a:p>
            <a:endParaRPr lang="fr-FR" dirty="0"/>
          </a:p>
          <a:p>
            <a:r>
              <a:rPr lang="fr-FR" dirty="0"/>
              <a:t>Modalités de travail:</a:t>
            </a:r>
          </a:p>
          <a:p>
            <a:r>
              <a:rPr lang="fr-FR" i="1" dirty="0"/>
              <a:t>5 min individuellement</a:t>
            </a:r>
          </a:p>
          <a:p>
            <a:r>
              <a:rPr lang="fr-FR" i="1" dirty="0"/>
              <a:t>10 min réalisation d’un schéma par groupe.</a:t>
            </a:r>
          </a:p>
        </p:txBody>
      </p:sp>
    </p:spTree>
    <p:extLst>
      <p:ext uri="{BB962C8B-B14F-4D97-AF65-F5344CB8AC3E}">
        <p14:creationId xmlns:p14="http://schemas.microsoft.com/office/powerpoint/2010/main" val="930303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D67AFA-A8F7-7DB3-204E-0B0B894A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faire pour le prochain TD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E7897B-1412-53EC-A0C9-D2229B910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Réviser le cours sur C</a:t>
            </a:r>
            <a:r>
              <a:rPr lang="fr-FR"/>
              <a:t>elene</a:t>
            </a:r>
            <a:r>
              <a:rPr lang="fr-FR" dirty="0"/>
              <a:t> </a:t>
            </a:r>
          </a:p>
          <a:p>
            <a:r>
              <a:rPr lang="fr-FR" dirty="0"/>
              <a:t>Possibilité de réaliser des petits quizz</a:t>
            </a:r>
          </a:p>
        </p:txBody>
      </p:sp>
    </p:spTree>
    <p:extLst>
      <p:ext uri="{BB962C8B-B14F-4D97-AF65-F5344CB8AC3E}">
        <p14:creationId xmlns:p14="http://schemas.microsoft.com/office/powerpoint/2010/main" val="102463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3BD16B-8578-7731-F571-8B8E8E9B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Partie 1: une situation d’apprentissage.</a:t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51E9159-AB27-E5A7-478C-8FFFB5FEB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420" y="2505670"/>
            <a:ext cx="2014963" cy="218524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62CE8B7-3B80-1A24-2F6F-A5BB3D05931F}"/>
              </a:ext>
            </a:extLst>
          </p:cNvPr>
          <p:cNvSpPr txBox="1"/>
          <p:nvPr/>
        </p:nvSpPr>
        <p:spPr>
          <a:xfrm>
            <a:off x="3581400" y="2505670"/>
            <a:ext cx="6219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 la recherche du cycle de vie d’un animal!</a:t>
            </a:r>
          </a:p>
          <a:p>
            <a:endParaRPr lang="fr-FR" sz="3200" dirty="0"/>
          </a:p>
          <a:p>
            <a:r>
              <a:rPr lang="fr-FR" sz="3200" dirty="0"/>
              <a:t>Comment se développe-t-il?</a:t>
            </a:r>
          </a:p>
          <a:p>
            <a:r>
              <a:rPr lang="fr-FR" sz="3200" dirty="0"/>
              <a:t>Quel est son cycle de vie?</a:t>
            </a:r>
          </a:p>
        </p:txBody>
      </p:sp>
    </p:spTree>
    <p:extLst>
      <p:ext uri="{BB962C8B-B14F-4D97-AF65-F5344CB8AC3E}">
        <p14:creationId xmlns:p14="http://schemas.microsoft.com/office/powerpoint/2010/main" val="396939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06D57B-DDA2-21A7-64C2-D371B00D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25445C-77D8-0D3F-C6B8-AFC409C99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Question</a:t>
            </a:r>
            <a:r>
              <a:rPr lang="fr-FR" dirty="0"/>
              <a:t>: quel est le cycle de développement de cet animal?</a:t>
            </a:r>
          </a:p>
          <a:p>
            <a:pPr marL="0" indent="0">
              <a:buNone/>
            </a:pPr>
            <a:r>
              <a:rPr lang="fr-FR" dirty="0"/>
              <a:t>Prise des conceptions initiales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Investigation: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D5BEDC8-04B4-7991-2C5C-4C4977D41D11}"/>
              </a:ext>
            </a:extLst>
          </p:cNvPr>
          <p:cNvSpPr/>
          <p:nvPr/>
        </p:nvSpPr>
        <p:spPr>
          <a:xfrm>
            <a:off x="6305908" y="3094007"/>
            <a:ext cx="2794959" cy="228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Recherche documentaire:</a:t>
            </a:r>
          </a:p>
          <a:p>
            <a:pPr algn="ctr"/>
            <a:endParaRPr lang="fr-FR" sz="800" b="1" dirty="0"/>
          </a:p>
          <a:p>
            <a:pPr algn="ctr"/>
            <a:r>
              <a:rPr lang="fr-FR" dirty="0"/>
              <a:t>Recherche sur internet pour connaître le cycle de développement voir le nom de l’animal.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ADB286A-51DD-90BA-7C71-56FDDBCE7BC3}"/>
              </a:ext>
            </a:extLst>
          </p:cNvPr>
          <p:cNvSpPr/>
          <p:nvPr/>
        </p:nvSpPr>
        <p:spPr>
          <a:xfrm>
            <a:off x="2473207" y="3094007"/>
            <a:ext cx="2794959" cy="228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:</a:t>
            </a:r>
          </a:p>
          <a:p>
            <a:pPr algn="ctr"/>
            <a:endParaRPr lang="fr-F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dirty="0"/>
              <a:t>Observation de qq animaux pour voir s’ils subissent des transformations et comment ils se reproduisent.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A2C68C1-A291-194E-8EDA-124F3BE5F896}"/>
              </a:ext>
            </a:extLst>
          </p:cNvPr>
          <p:cNvSpPr/>
          <p:nvPr/>
        </p:nvSpPr>
        <p:spPr>
          <a:xfrm>
            <a:off x="958138" y="5247729"/>
            <a:ext cx="4157932" cy="114731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développées</a:t>
            </a:r>
            <a:r>
              <a:rPr lang="fr-FR" dirty="0"/>
              <a:t>:</a:t>
            </a:r>
          </a:p>
          <a:p>
            <a:r>
              <a:rPr lang="fr-FR" dirty="0"/>
              <a:t>-réalisation d’un dessin d’observation</a:t>
            </a:r>
          </a:p>
          <a:p>
            <a:r>
              <a:rPr lang="fr-FR" dirty="0"/>
              <a:t>-utilisation d’une loupe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2BD73B9-CEFE-DFB6-753F-A012D0BFCFD9}"/>
              </a:ext>
            </a:extLst>
          </p:cNvPr>
          <p:cNvSpPr/>
          <p:nvPr/>
        </p:nvSpPr>
        <p:spPr>
          <a:xfrm>
            <a:off x="6544572" y="5224726"/>
            <a:ext cx="4157932" cy="114731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développées:</a:t>
            </a:r>
          </a:p>
          <a:p>
            <a:pPr algn="ctr"/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/>
              <a:t>-recherche par mots clefs sur internet</a:t>
            </a:r>
          </a:p>
        </p:txBody>
      </p:sp>
    </p:spTree>
    <p:extLst>
      <p:ext uri="{BB962C8B-B14F-4D97-AF65-F5344CB8AC3E}">
        <p14:creationId xmlns:p14="http://schemas.microsoft.com/office/powerpoint/2010/main" val="142739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Cycle de vie du ténébrion</a:t>
            </a:r>
          </a:p>
        </p:txBody>
      </p:sp>
      <p:pic>
        <p:nvPicPr>
          <p:cNvPr id="1026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35" y="1578115"/>
            <a:ext cx="6619205" cy="491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E7171B-6AA4-4582-8590-40217EE29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08" t="30938" r="28204" b="36829"/>
          <a:stretch/>
        </p:blipFill>
        <p:spPr>
          <a:xfrm>
            <a:off x="7688062" y="1980861"/>
            <a:ext cx="4270160" cy="22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53DA09-98BD-4597-ADE0-2E03D0349847}"/>
              </a:ext>
            </a:extLst>
          </p:cNvPr>
          <p:cNvSpPr/>
          <p:nvPr/>
        </p:nvSpPr>
        <p:spPr>
          <a:xfrm>
            <a:off x="677334" y="2465817"/>
            <a:ext cx="108602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DIFFERENTS TYPES DE DEVELOPPEMENT:</a:t>
            </a:r>
          </a:p>
          <a:p>
            <a:endParaRPr lang="fr-FR" dirty="0"/>
          </a:p>
          <a:p>
            <a:r>
              <a:rPr lang="fr-FR" dirty="0"/>
              <a:t>Le cycle de vie correspond à l’ensemble des étapes permettant à une espèce de se perpétue. Il est constitué de plusieurs stades de développement.</a:t>
            </a:r>
          </a:p>
          <a:p>
            <a:r>
              <a:rPr lang="fr-FR" dirty="0"/>
              <a:t>On distingue deux types de cycles de vie:</a:t>
            </a:r>
          </a:p>
          <a:p>
            <a:r>
              <a:rPr lang="fr-FR" dirty="0"/>
              <a:t>-</a:t>
            </a:r>
            <a:r>
              <a:rPr lang="fr-FR" b="1" u="sng" dirty="0"/>
              <a:t>développement direct</a:t>
            </a:r>
            <a:r>
              <a:rPr lang="fr-FR" u="sng" dirty="0"/>
              <a:t>: </a:t>
            </a:r>
            <a:r>
              <a:rPr lang="fr-FR" dirty="0"/>
              <a:t>le jeune ressemble à l’adulte.</a:t>
            </a:r>
          </a:p>
          <a:p>
            <a:r>
              <a:rPr lang="fr-FR" dirty="0"/>
              <a:t>Le jeune peut sortir d’un œuf (animal OVIPARE) ou directement de l’organisme maternel ( animal VIVIPARE)</a:t>
            </a:r>
          </a:p>
          <a:p>
            <a:endParaRPr lang="fr-FR" dirty="0"/>
          </a:p>
          <a:p>
            <a:r>
              <a:rPr lang="fr-FR" b="1" dirty="0"/>
              <a:t>-</a:t>
            </a:r>
            <a:r>
              <a:rPr lang="fr-FR" b="1" u="sng" dirty="0"/>
              <a:t>développement indirect</a:t>
            </a:r>
            <a:r>
              <a:rPr lang="fr-FR" dirty="0"/>
              <a:t>: le jeune ne ressemble pas à l’adulte.</a:t>
            </a:r>
          </a:p>
          <a:p>
            <a:r>
              <a:rPr lang="fr-FR" dirty="0"/>
              <a:t>Le passage à l’adulte se fait par une étape de transformation importante (transformation physique, morphologique avec parfois un changement du mode de vie) c’est ce que l’on nomme la métamorphose.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C3DB670-4A6C-442C-6948-F70F80023426}"/>
              </a:ext>
            </a:extLst>
          </p:cNvPr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Partie 2: Points de connaissances.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471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9E4A8A3-42D5-4B14-B0F1-5BEE174DE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51" t="52065" r="32802" b="17260"/>
          <a:stretch/>
        </p:blipFill>
        <p:spPr>
          <a:xfrm>
            <a:off x="1021977" y="3909953"/>
            <a:ext cx="9362475" cy="282683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A9086F4-C958-4DF5-A6BC-860F43E196D0}"/>
              </a:ext>
            </a:extLst>
          </p:cNvPr>
          <p:cNvSpPr txBox="1"/>
          <p:nvPr/>
        </p:nvSpPr>
        <p:spPr>
          <a:xfrm>
            <a:off x="555830" y="1766015"/>
            <a:ext cx="10294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REPRODUCTION SEXUEE</a:t>
            </a:r>
          </a:p>
          <a:p>
            <a:endParaRPr lang="fr-FR" dirty="0"/>
          </a:p>
          <a:p>
            <a:r>
              <a:rPr lang="fr-FR" dirty="0"/>
              <a:t>La reproduction sexuée fait intervenir des sexes différents qui vont fabriquer des </a:t>
            </a:r>
            <a:r>
              <a:rPr lang="fr-FR" b="1" dirty="0"/>
              <a:t>gamètes</a:t>
            </a:r>
            <a:r>
              <a:rPr lang="fr-FR" dirty="0"/>
              <a:t> (nom donné aux cellules sexuelles):</a:t>
            </a:r>
          </a:p>
          <a:p>
            <a:r>
              <a:rPr lang="fr-FR" dirty="0"/>
              <a:t>-gamète male: </a:t>
            </a:r>
            <a:r>
              <a:rPr lang="fr-FR" b="1" dirty="0"/>
              <a:t>spermatozoïde</a:t>
            </a:r>
          </a:p>
          <a:p>
            <a:r>
              <a:rPr lang="fr-FR" dirty="0"/>
              <a:t>-gamète femelle: </a:t>
            </a:r>
            <a:r>
              <a:rPr lang="fr-FR" b="1" dirty="0"/>
              <a:t>ovule</a:t>
            </a:r>
          </a:p>
          <a:p>
            <a:r>
              <a:rPr lang="fr-FR" dirty="0"/>
              <a:t>Ces gamètes vont fusionner pour donner une </a:t>
            </a:r>
            <a:r>
              <a:rPr lang="fr-FR" b="1" dirty="0"/>
              <a:t>cellule œuf: c’est la </a:t>
            </a:r>
            <a:r>
              <a:rPr lang="fr-FR" b="1" dirty="0">
                <a:solidFill>
                  <a:srgbClr val="FF0000"/>
                </a:solidFill>
              </a:rPr>
              <a:t>fécondation</a:t>
            </a:r>
          </a:p>
          <a:p>
            <a:r>
              <a:rPr lang="fr-FR" b="1" dirty="0">
                <a:solidFill>
                  <a:srgbClr val="FF0000"/>
                </a:solidFill>
              </a:rPr>
              <a:t>Il y a formation d’individus nouveaux, différents de leurs parents.</a:t>
            </a:r>
          </a:p>
        </p:txBody>
      </p:sp>
    </p:spTree>
    <p:extLst>
      <p:ext uri="{BB962C8B-B14F-4D97-AF65-F5344CB8AC3E}">
        <p14:creationId xmlns:p14="http://schemas.microsoft.com/office/powerpoint/2010/main" val="299553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BDD509-B05F-6C91-F34F-A72E2953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Partie 3: éléments de didactique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55E1F8-CB62-AAD4-3848-66A6511F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18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CE362-20F1-4BB4-BCD3-411E28E5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7448" y="1497807"/>
            <a:ext cx="3041958" cy="1325563"/>
          </a:xfrm>
        </p:spPr>
        <p:txBody>
          <a:bodyPr/>
          <a:lstStyle/>
          <a:p>
            <a:r>
              <a:rPr lang="fr-FR" dirty="0"/>
              <a:t>Cycle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61E972-E877-49DB-962C-A6283F2AD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3B0E7C-334C-493D-A696-E339CED7F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6" t="34624" r="57943" b="13228"/>
          <a:stretch/>
        </p:blipFill>
        <p:spPr>
          <a:xfrm>
            <a:off x="475942" y="375383"/>
            <a:ext cx="7835900" cy="58015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70C99B-F9FC-4994-8D7E-B0F86E78EFAE}"/>
              </a:ext>
            </a:extLst>
          </p:cNvPr>
          <p:cNvSpPr/>
          <p:nvPr/>
        </p:nvSpPr>
        <p:spPr>
          <a:xfrm>
            <a:off x="648070" y="1313895"/>
            <a:ext cx="3426780" cy="9055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C39DE9-2E67-41C0-8273-1E0359989E02}"/>
              </a:ext>
            </a:extLst>
          </p:cNvPr>
          <p:cNvSpPr/>
          <p:nvPr/>
        </p:nvSpPr>
        <p:spPr>
          <a:xfrm>
            <a:off x="4264980" y="1360336"/>
            <a:ext cx="3426780" cy="105438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ulle narrative : rectangle 7">
            <a:extLst>
              <a:ext uri="{FF2B5EF4-FFF2-40B4-BE49-F238E27FC236}">
                <a16:creationId xmlns:a16="http://schemas.microsoft.com/office/drawing/2014/main" id="{2BF13585-00AB-46BD-A23F-7D5A920138C7}"/>
              </a:ext>
            </a:extLst>
          </p:cNvPr>
          <p:cNvSpPr/>
          <p:nvPr/>
        </p:nvSpPr>
        <p:spPr>
          <a:xfrm>
            <a:off x="230818" y="375383"/>
            <a:ext cx="1855433" cy="681060"/>
          </a:xfrm>
          <a:prstGeom prst="wedgeRectCallout">
            <a:avLst>
              <a:gd name="adj1" fmla="val -10974"/>
              <a:gd name="adj2" fmla="val 10812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Compétence à construire</a:t>
            </a:r>
          </a:p>
        </p:txBody>
      </p:sp>
      <p:sp>
        <p:nvSpPr>
          <p:cNvPr id="9" name="Bulle narrative : rectangle 8">
            <a:extLst>
              <a:ext uri="{FF2B5EF4-FFF2-40B4-BE49-F238E27FC236}">
                <a16:creationId xmlns:a16="http://schemas.microsoft.com/office/drawing/2014/main" id="{6418503C-452B-4DE5-972C-D6E994DA5733}"/>
              </a:ext>
            </a:extLst>
          </p:cNvPr>
          <p:cNvSpPr/>
          <p:nvPr/>
        </p:nvSpPr>
        <p:spPr>
          <a:xfrm>
            <a:off x="81377" y="3415245"/>
            <a:ext cx="1855433" cy="681060"/>
          </a:xfrm>
          <a:prstGeom prst="wedgeRectCallout">
            <a:avLst>
              <a:gd name="adj1" fmla="val -13845"/>
              <a:gd name="adj2" fmla="val -208629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Connaissance à construire</a:t>
            </a:r>
          </a:p>
        </p:txBody>
      </p:sp>
    </p:spTree>
    <p:extLst>
      <p:ext uri="{BB962C8B-B14F-4D97-AF65-F5344CB8AC3E}">
        <p14:creationId xmlns:p14="http://schemas.microsoft.com/office/powerpoint/2010/main" val="96196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AF58E-C621-41D8-9F49-352BE8B0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378" y="1425190"/>
            <a:ext cx="3213100" cy="1325563"/>
          </a:xfrm>
        </p:spPr>
        <p:txBody>
          <a:bodyPr/>
          <a:lstStyle/>
          <a:p>
            <a:r>
              <a:rPr lang="fr-FR" dirty="0"/>
              <a:t> cycle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C4D27B-C601-4A29-9E28-30F6CE44C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08ED58E-9393-4D35-9739-B38A573A6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00" t="31404" r="58206" b="24508"/>
          <a:stretch/>
        </p:blipFill>
        <p:spPr>
          <a:xfrm>
            <a:off x="838200" y="681037"/>
            <a:ext cx="7302500" cy="4684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BB243B-FB2A-40DE-AA9A-F83B45FD7408}"/>
              </a:ext>
            </a:extLst>
          </p:cNvPr>
          <p:cNvSpPr/>
          <p:nvPr/>
        </p:nvSpPr>
        <p:spPr>
          <a:xfrm>
            <a:off x="905522" y="920103"/>
            <a:ext cx="3426780" cy="9055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322DD-A674-44AD-906B-4724601F44BB}"/>
              </a:ext>
            </a:extLst>
          </p:cNvPr>
          <p:cNvSpPr/>
          <p:nvPr/>
        </p:nvSpPr>
        <p:spPr>
          <a:xfrm>
            <a:off x="4382610" y="922156"/>
            <a:ext cx="3426780" cy="184767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6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Facett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477</TotalTime>
  <Words>498</Words>
  <Application>Microsoft Office PowerPoint</Application>
  <PresentationFormat>Grand écran</PresentationFormat>
  <Paragraphs>80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Facette</vt:lpstr>
      <vt:lpstr>Le développement des êtres vivants et leur reproduction</vt:lpstr>
      <vt:lpstr>Partie 1: une situation d’apprentissage. </vt:lpstr>
      <vt:lpstr>Présentation PowerPoint</vt:lpstr>
      <vt:lpstr>Cycle de vie du ténébrion</vt:lpstr>
      <vt:lpstr>Présentation PowerPoint</vt:lpstr>
      <vt:lpstr>Présentation PowerPoint</vt:lpstr>
      <vt:lpstr>Partie 3: éléments de didactique</vt:lpstr>
      <vt:lpstr>Cycle 2</vt:lpstr>
      <vt:lpstr> cycle 3</vt:lpstr>
      <vt:lpstr>Cycle 4</vt:lpstr>
      <vt:lpstr>Présentation PowerPoint</vt:lpstr>
      <vt:lpstr>Partie 4 : le cycle de développement des végétaux</vt:lpstr>
      <vt:lpstr>A faire pour le prochain TD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développement des êtres vivants et leur reproduction</dc:title>
  <dc:creator>install</dc:creator>
  <cp:lastModifiedBy>Sylvia Bourget</cp:lastModifiedBy>
  <cp:revision>30</cp:revision>
  <dcterms:created xsi:type="dcterms:W3CDTF">2021-09-05T07:55:42Z</dcterms:created>
  <dcterms:modified xsi:type="dcterms:W3CDTF">2024-09-16T14:19:18Z</dcterms:modified>
</cp:coreProperties>
</file>