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5"/>
  </p:handoutMasterIdLst>
  <p:sldIdLst>
    <p:sldId id="291" r:id="rId2"/>
    <p:sldId id="299" r:id="rId3"/>
    <p:sldId id="303" r:id="rId4"/>
    <p:sldId id="313" r:id="rId5"/>
    <p:sldId id="301" r:id="rId6"/>
    <p:sldId id="307" r:id="rId7"/>
    <p:sldId id="311" r:id="rId8"/>
    <p:sldId id="312" r:id="rId9"/>
    <p:sldId id="308" r:id="rId10"/>
    <p:sldId id="302" r:id="rId11"/>
    <p:sldId id="304" r:id="rId12"/>
    <p:sldId id="305" r:id="rId13"/>
    <p:sldId id="310" r:id="rId14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81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0E330-7842-4A96-8137-9A644AD31319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58926-1F77-4F8E-BA29-ABA77D76741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729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14939-4D00-6643-8E83-6848F136B6FF}" type="datetimeFigureOut">
              <a:rPr lang="fr-FR" smtClean="0"/>
              <a:pPr/>
              <a:t>31/08/2025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9CAF-6795-4D4E-B1AF-CCDA621149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ean-louis.laubry@univ-orleans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6E6AD-0DC3-D04A-86CC-7C82305A5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4800" b="1" dirty="0"/>
              <a:t>Se repérer dans le temps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72F4A9-A25F-3942-941F-FB5B6F1D6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TD1</a:t>
            </a:r>
          </a:p>
          <a:p>
            <a:r>
              <a:rPr lang="fr-FR" dirty="0">
                <a:solidFill>
                  <a:schemeClr val="tx1"/>
                </a:solidFill>
              </a:rPr>
              <a:t>UE11EC4</a:t>
            </a:r>
          </a:p>
        </p:txBody>
      </p:sp>
    </p:spTree>
    <p:extLst>
      <p:ext uri="{BB962C8B-B14F-4D97-AF65-F5344CB8AC3E}">
        <p14:creationId xmlns:p14="http://schemas.microsoft.com/office/powerpoint/2010/main" val="3348125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3F8F-19CA-EB47-9DE6-4DAD963F1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35" y="274638"/>
            <a:ext cx="8804953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Qu’est-ce que se repérer dans le temps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8B1959-3FD7-1B43-8D68-2964EFA90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5784"/>
            <a:ext cx="8229600" cy="4410379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/>
              <a:t>Le </a:t>
            </a:r>
            <a:r>
              <a:rPr lang="fr-FR" b="1" dirty="0">
                <a:solidFill>
                  <a:srgbClr val="0432FF"/>
                </a:solidFill>
              </a:rPr>
              <a:t>temps</a:t>
            </a:r>
            <a:r>
              <a:rPr lang="fr-FR" dirty="0"/>
              <a:t>, </a:t>
            </a:r>
            <a:r>
              <a:rPr lang="fr-FR" dirty="0">
                <a:solidFill>
                  <a:srgbClr val="0432FF"/>
                </a:solidFill>
              </a:rPr>
              <a:t>matière première de l’histoire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b="1" dirty="0">
                <a:solidFill>
                  <a:srgbClr val="0432FF"/>
                </a:solidFill>
              </a:rPr>
              <a:t>Se repérer dans le temps</a:t>
            </a:r>
            <a:r>
              <a:rPr lang="fr-FR" dirty="0"/>
              <a:t>, c’est avoir des repères donc </a:t>
            </a:r>
            <a:r>
              <a:rPr lang="fr-FR" dirty="0">
                <a:solidFill>
                  <a:srgbClr val="0432FF"/>
                </a:solidFill>
              </a:rPr>
              <a:t>découper le temps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Entreprise difficile, car le temps est à la fois </a:t>
            </a:r>
            <a:r>
              <a:rPr lang="fr-FR" b="1" dirty="0">
                <a:solidFill>
                  <a:srgbClr val="0432FF"/>
                </a:solidFill>
              </a:rPr>
              <a:t>linéaire</a:t>
            </a:r>
            <a:r>
              <a:rPr lang="fr-FR" dirty="0"/>
              <a:t>, mais aussi </a:t>
            </a:r>
            <a:r>
              <a:rPr lang="fr-FR" b="1" dirty="0">
                <a:solidFill>
                  <a:srgbClr val="0432FF"/>
                </a:solidFill>
              </a:rPr>
              <a:t>cyclique</a:t>
            </a:r>
          </a:p>
        </p:txBody>
      </p:sp>
    </p:spTree>
    <p:extLst>
      <p:ext uri="{BB962C8B-B14F-4D97-AF65-F5344CB8AC3E}">
        <p14:creationId xmlns:p14="http://schemas.microsoft.com/office/powerpoint/2010/main" val="416985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2B342-7E7A-C240-AFE5-BD06B901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 découpage du temps dans les programmes de l’école primaire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DFDA88-AEA8-CA40-B40F-7A4BC80E7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87703"/>
            <a:ext cx="8368301" cy="4952144"/>
          </a:xfrm>
        </p:spPr>
        <p:txBody>
          <a:bodyPr/>
          <a:lstStyle/>
          <a:p>
            <a:r>
              <a:rPr lang="fr-FR" dirty="0"/>
              <a:t>En cycle 1</a:t>
            </a:r>
          </a:p>
          <a:p>
            <a:pPr marL="0" indent="0">
              <a:buNone/>
            </a:pPr>
            <a:r>
              <a:rPr lang="fr-FR" b="1" dirty="0">
                <a:solidFill>
                  <a:srgbClr val="7030A0"/>
                </a:solidFill>
              </a:rPr>
              <a:t>Premiers repères </a:t>
            </a:r>
            <a:r>
              <a:rPr lang="fr-FR" dirty="0"/>
              <a:t>(temps social, dimension cyclique très présente)</a:t>
            </a:r>
          </a:p>
          <a:p>
            <a:r>
              <a:rPr lang="fr-FR" dirty="0"/>
              <a:t>En cycle 2</a:t>
            </a:r>
          </a:p>
          <a:p>
            <a:pPr marL="0" indent="0">
              <a:buNone/>
            </a:pPr>
            <a:r>
              <a:rPr lang="fr-FR" b="1" dirty="0">
                <a:solidFill>
                  <a:srgbClr val="7030A0"/>
                </a:solidFill>
              </a:rPr>
              <a:t>Prise de conscience de la profondeur du temps</a:t>
            </a:r>
          </a:p>
          <a:p>
            <a:pPr marL="0" indent="0">
              <a:buNone/>
            </a:pPr>
            <a:r>
              <a:rPr lang="fr-FR" dirty="0"/>
              <a:t>(dimension linéaire devenant dominante)</a:t>
            </a:r>
          </a:p>
          <a:p>
            <a:r>
              <a:rPr lang="fr-FR" dirty="0"/>
              <a:t>En cycle 3</a:t>
            </a:r>
          </a:p>
          <a:p>
            <a:pPr marL="0" indent="0">
              <a:buNone/>
            </a:pPr>
            <a:r>
              <a:rPr lang="fr-FR" b="1" dirty="0">
                <a:solidFill>
                  <a:srgbClr val="7030A0"/>
                </a:solidFill>
              </a:rPr>
              <a:t>Entrée dans l’histoire des sociétés humaines</a:t>
            </a:r>
          </a:p>
        </p:txBody>
      </p:sp>
    </p:spTree>
    <p:extLst>
      <p:ext uri="{BB962C8B-B14F-4D97-AF65-F5344CB8AC3E}">
        <p14:creationId xmlns:p14="http://schemas.microsoft.com/office/powerpoint/2010/main" val="427303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2B342-7E7A-C240-AFE5-BD06B901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 découpage entre dates et périodes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DFDA88-AEA8-CA40-B40F-7A4BC80E7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3843"/>
            <a:ext cx="8229600" cy="5143217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Qu’est-ce qu’une </a:t>
            </a:r>
            <a:r>
              <a:rPr lang="fr-FR" b="1" dirty="0">
                <a:solidFill>
                  <a:srgbClr val="0432FF"/>
                </a:solidFill>
              </a:rPr>
              <a:t>date</a:t>
            </a:r>
            <a:r>
              <a:rPr lang="fr-FR" b="1" dirty="0"/>
              <a:t> ?</a:t>
            </a:r>
          </a:p>
          <a:p>
            <a:pPr marL="0" indent="0">
              <a:buNone/>
            </a:pPr>
            <a:r>
              <a:rPr lang="fr-FR" dirty="0">
                <a:solidFill>
                  <a:srgbClr val="7030A0"/>
                </a:solidFill>
              </a:rPr>
              <a:t>Un moment précis dans le temps</a:t>
            </a:r>
            <a:r>
              <a:rPr lang="fr-FR" dirty="0"/>
              <a:t> ?</a:t>
            </a:r>
          </a:p>
          <a:p>
            <a:pPr marL="0" indent="0">
              <a:buNone/>
            </a:pPr>
            <a:r>
              <a:rPr lang="fr-FR" dirty="0">
                <a:sym typeface="Wingdings" pitchFamily="2" charset="2"/>
              </a:rPr>
              <a:t> </a:t>
            </a:r>
            <a:r>
              <a:rPr lang="fr-FR" dirty="0">
                <a:solidFill>
                  <a:srgbClr val="7030A0"/>
                </a:solidFill>
                <a:sym typeface="Wingdings" pitchFamily="2" charset="2"/>
              </a:rPr>
              <a:t>Les dates à retenir sont des </a:t>
            </a:r>
            <a:r>
              <a:rPr lang="fr-FR" dirty="0">
                <a:solidFill>
                  <a:srgbClr val="7030A0"/>
                </a:solidFill>
              </a:rPr>
              <a:t>événements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b="1" dirty="0"/>
              <a:t>Qu’est-ce qu’une </a:t>
            </a:r>
            <a:r>
              <a:rPr lang="fr-FR" b="1" dirty="0">
                <a:solidFill>
                  <a:srgbClr val="0432FF"/>
                </a:solidFill>
              </a:rPr>
              <a:t>période historique </a:t>
            </a:r>
            <a:r>
              <a:rPr lang="fr-FR" b="1" dirty="0"/>
              <a:t>?</a:t>
            </a:r>
          </a:p>
          <a:p>
            <a:pPr marL="0" indent="0">
              <a:buNone/>
            </a:pPr>
            <a:r>
              <a:rPr lang="fr-FR" dirty="0">
                <a:solidFill>
                  <a:srgbClr val="7030A0"/>
                </a:solidFill>
              </a:rPr>
              <a:t>Une durée présentant un caractère homogène </a:t>
            </a:r>
            <a:r>
              <a:rPr lang="fr-FR" dirty="0"/>
              <a:t>(donc présentant un caractère unitaire)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b="1" dirty="0"/>
              <a:t>Les </a:t>
            </a:r>
            <a:r>
              <a:rPr lang="fr-FR" b="1" dirty="0">
                <a:solidFill>
                  <a:srgbClr val="0432FF"/>
                </a:solidFill>
              </a:rPr>
              <a:t>échelles</a:t>
            </a:r>
            <a:r>
              <a:rPr lang="fr-FR" b="1" dirty="0"/>
              <a:t> de temps</a:t>
            </a:r>
          </a:p>
        </p:txBody>
      </p:sp>
    </p:spTree>
    <p:extLst>
      <p:ext uri="{BB962C8B-B14F-4D97-AF65-F5344CB8AC3E}">
        <p14:creationId xmlns:p14="http://schemas.microsoft.com/office/powerpoint/2010/main" val="229685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2B342-7E7A-C240-AFE5-BD06B901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La représentation du temps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DFDA88-AEA8-CA40-B40F-7A4BC80E7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3843"/>
            <a:ext cx="8229600" cy="5143217"/>
          </a:xfrm>
        </p:spPr>
        <p:txBody>
          <a:bodyPr>
            <a:normAutofit/>
          </a:bodyPr>
          <a:lstStyle/>
          <a:p>
            <a:r>
              <a:rPr lang="fr-FR" b="1" dirty="0"/>
              <a:t>La </a:t>
            </a:r>
            <a:r>
              <a:rPr lang="fr-FR" b="1" dirty="0">
                <a:solidFill>
                  <a:srgbClr val="0432FF"/>
                </a:solidFill>
              </a:rPr>
              <a:t>frise chronologique</a:t>
            </a:r>
            <a:r>
              <a:rPr lang="fr-FR" b="1" dirty="0"/>
              <a:t>, outil principal de la représentation du temps (DIAPO SPECIF.)</a:t>
            </a:r>
          </a:p>
          <a:p>
            <a:endParaRPr lang="fr-FR" b="1" dirty="0"/>
          </a:p>
          <a:p>
            <a:r>
              <a:rPr lang="fr-FR" b="1" dirty="0"/>
              <a:t>Des </a:t>
            </a:r>
            <a:r>
              <a:rPr lang="fr-FR" b="1" dirty="0">
                <a:solidFill>
                  <a:srgbClr val="0432FF"/>
                </a:solidFill>
              </a:rPr>
              <a:t>frises à plusieurs échelles</a:t>
            </a:r>
          </a:p>
          <a:p>
            <a:endParaRPr lang="fr-FR" b="1" dirty="0"/>
          </a:p>
          <a:p>
            <a:r>
              <a:rPr lang="fr-FR" b="1" dirty="0"/>
              <a:t>Des </a:t>
            </a:r>
            <a:r>
              <a:rPr lang="fr-FR" b="1" dirty="0">
                <a:solidFill>
                  <a:srgbClr val="0432FF"/>
                </a:solidFill>
              </a:rPr>
              <a:t>utilisations diverses </a:t>
            </a:r>
            <a:r>
              <a:rPr lang="fr-FR" b="1" dirty="0"/>
              <a:t>dans l’enseignement </a:t>
            </a:r>
            <a:r>
              <a:rPr lang="fr-FR" dirty="0"/>
              <a:t>(pour l’année, dans une séance, dans une séquence, dans une évaluation…)</a:t>
            </a:r>
          </a:p>
        </p:txBody>
      </p:sp>
    </p:spTree>
    <p:extLst>
      <p:ext uri="{BB962C8B-B14F-4D97-AF65-F5344CB8AC3E}">
        <p14:creationId xmlns:p14="http://schemas.microsoft.com/office/powerpoint/2010/main" val="200485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DB497-CB30-7A43-BD3A-AAA81AF5E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générale UE11EC4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A31C01-F4A1-EA43-8B73-1CE98EDE4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r>
              <a:rPr lang="fr-FR" dirty="0"/>
              <a:t>Jean-Louis LAUBRY</a:t>
            </a:r>
          </a:p>
          <a:p>
            <a:pPr marL="0" indent="0">
              <a:buNone/>
            </a:pPr>
            <a:r>
              <a:rPr lang="fr-FR" u="sng" dirty="0">
                <a:hlinkClick r:id="rId2"/>
              </a:rPr>
              <a:t>jean-louis.laubry@univ-orleans.fr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• Fiche individuelle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u="sng" dirty="0"/>
              <a:t>Perspective annuelle</a:t>
            </a:r>
            <a:r>
              <a:rPr lang="fr-FR" dirty="0"/>
              <a:t> :</a:t>
            </a:r>
          </a:p>
          <a:p>
            <a:pPr marL="0" indent="0">
              <a:buNone/>
            </a:pPr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semestre : 8 séances de 2h dont 6 TD et 2CM</a:t>
            </a:r>
          </a:p>
          <a:p>
            <a:pPr marL="0" indent="0">
              <a:buNone/>
            </a:pPr>
            <a:r>
              <a:rPr lang="fr-FR"/>
              <a:t>2</a:t>
            </a:r>
            <a:r>
              <a:rPr lang="fr-FR" baseline="30000"/>
              <a:t>ème</a:t>
            </a:r>
            <a:r>
              <a:rPr lang="fr-FR"/>
              <a:t> semestre : 6 </a:t>
            </a:r>
            <a:r>
              <a:rPr lang="fr-FR" dirty="0"/>
              <a:t>TD </a:t>
            </a:r>
            <a:r>
              <a:rPr lang="fr-FR"/>
              <a:t>de 2h (UE22EC4)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3415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341A1C-B380-F441-884D-40BDA2A41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35" y="274638"/>
            <a:ext cx="8774130" cy="1143000"/>
          </a:xfrm>
        </p:spPr>
        <p:txBody>
          <a:bodyPr>
            <a:normAutofit/>
          </a:bodyPr>
          <a:lstStyle/>
          <a:p>
            <a:r>
              <a:rPr lang="fr-FR" b="1" dirty="0"/>
              <a:t>Les objectifs en M1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F6356D-7E4B-8A42-9FDA-C9A0F59BE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330540" cy="516572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/>
              <a:t>• </a:t>
            </a:r>
            <a:r>
              <a:rPr lang="fr-FR" b="1" dirty="0">
                <a:solidFill>
                  <a:srgbClr val="0432FF"/>
                </a:solidFill>
              </a:rPr>
              <a:t>être capable de maîtriser les notions </a:t>
            </a:r>
            <a:r>
              <a:rPr lang="fr-FR" dirty="0"/>
              <a:t>en temps, espace, histoire et géographie (</a:t>
            </a:r>
            <a:r>
              <a:rPr lang="fr-FR" b="1" dirty="0">
                <a:solidFill>
                  <a:srgbClr val="7030A0"/>
                </a:solidFill>
              </a:rPr>
              <a:t>S1&gt;S2</a:t>
            </a:r>
            <a:r>
              <a:rPr lang="fr-FR" dirty="0"/>
              <a:t>)</a:t>
            </a:r>
          </a:p>
          <a:p>
            <a:pPr marL="0" indent="0" algn="just">
              <a:buNone/>
            </a:pPr>
            <a:r>
              <a:rPr lang="fr-FR" dirty="0"/>
              <a:t>• </a:t>
            </a:r>
            <a:r>
              <a:rPr lang="fr-FR" b="1" dirty="0">
                <a:solidFill>
                  <a:srgbClr val="0432FF"/>
                </a:solidFill>
              </a:rPr>
              <a:t>comprendre ce qu’est l’histoire, la géographie </a:t>
            </a:r>
            <a:r>
              <a:rPr lang="fr-FR" dirty="0"/>
              <a:t>et les </a:t>
            </a:r>
            <a:r>
              <a:rPr lang="fr-FR" b="1" dirty="0">
                <a:solidFill>
                  <a:srgbClr val="0432FF"/>
                </a:solidFill>
              </a:rPr>
              <a:t>enjeux de leur enseignement </a:t>
            </a:r>
            <a:r>
              <a:rPr lang="fr-FR" dirty="0"/>
              <a:t>à l’école primaire</a:t>
            </a:r>
          </a:p>
          <a:p>
            <a:pPr marL="0" indent="0" algn="just">
              <a:buNone/>
            </a:pPr>
            <a:r>
              <a:rPr lang="fr-FR" dirty="0"/>
              <a:t>• </a:t>
            </a:r>
            <a:r>
              <a:rPr lang="fr-FR" b="1" dirty="0">
                <a:solidFill>
                  <a:srgbClr val="0432FF"/>
                </a:solidFill>
              </a:rPr>
              <a:t>s’approprier des démarches d’enseignement </a:t>
            </a:r>
            <a:r>
              <a:rPr lang="fr-FR" dirty="0"/>
              <a:t>dans les domaines du temps, de l’espace, de l’histoire et de la géographie (</a:t>
            </a:r>
            <a:r>
              <a:rPr lang="fr-FR" b="1" dirty="0">
                <a:solidFill>
                  <a:srgbClr val="7030A0"/>
                </a:solidFill>
              </a:rPr>
              <a:t>S1&lt;S2</a:t>
            </a:r>
            <a:r>
              <a:rPr lang="fr-FR" dirty="0"/>
              <a:t>)</a:t>
            </a:r>
          </a:p>
          <a:p>
            <a:pPr algn="just">
              <a:buFont typeface="Wingdings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 Se former pour faire la classe (</a:t>
            </a:r>
            <a:r>
              <a:rPr lang="fr-FR" dirty="0" err="1">
                <a:solidFill>
                  <a:srgbClr val="FF0000"/>
                </a:solidFill>
                <a:sym typeface="Wingdings" pitchFamily="2" charset="2"/>
              </a:rPr>
              <a:t>persp</a:t>
            </a: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 : M2)</a:t>
            </a:r>
          </a:p>
          <a:p>
            <a:pPr algn="just">
              <a:buFont typeface="Wingdings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 Se préparer au concours (épreuves orales, l’épreuve écrite d’application)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9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DB497-CB30-7A43-BD3A-AAA81AF5E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9906"/>
          </a:xfrm>
        </p:spPr>
        <p:txBody>
          <a:bodyPr/>
          <a:lstStyle/>
          <a:p>
            <a:r>
              <a:rPr lang="fr-FR" dirty="0"/>
              <a:t>Le calendrier du S1-S7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6DA98C29-DB33-0EC9-E504-9E9ED65243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573383"/>
              </p:ext>
            </p:extLst>
          </p:nvPr>
        </p:nvGraphicFramePr>
        <p:xfrm>
          <a:off x="457200" y="951722"/>
          <a:ext cx="8136295" cy="5601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531">
                  <a:extLst>
                    <a:ext uri="{9D8B030D-6E8A-4147-A177-3AD203B41FA5}">
                      <a16:colId xmlns:a16="http://schemas.microsoft.com/office/drawing/2014/main" val="2854680230"/>
                    </a:ext>
                  </a:extLst>
                </a:gridCol>
                <a:gridCol w="2573646">
                  <a:extLst>
                    <a:ext uri="{9D8B030D-6E8A-4147-A177-3AD203B41FA5}">
                      <a16:colId xmlns:a16="http://schemas.microsoft.com/office/drawing/2014/main" val="382749837"/>
                    </a:ext>
                  </a:extLst>
                </a:gridCol>
                <a:gridCol w="2591351">
                  <a:extLst>
                    <a:ext uri="{9D8B030D-6E8A-4147-A177-3AD203B41FA5}">
                      <a16:colId xmlns:a16="http://schemas.microsoft.com/office/drawing/2014/main" val="931972329"/>
                    </a:ext>
                  </a:extLst>
                </a:gridCol>
                <a:gridCol w="1252825">
                  <a:extLst>
                    <a:ext uri="{9D8B030D-6E8A-4147-A177-3AD203B41FA5}">
                      <a16:colId xmlns:a16="http://schemas.microsoft.com/office/drawing/2014/main" val="998791717"/>
                    </a:ext>
                  </a:extLst>
                </a:gridCol>
                <a:gridCol w="1251942">
                  <a:extLst>
                    <a:ext uri="{9D8B030D-6E8A-4147-A177-3AD203B41FA5}">
                      <a16:colId xmlns:a16="http://schemas.microsoft.com/office/drawing/2014/main" val="363117919"/>
                    </a:ext>
                  </a:extLst>
                </a:gridCol>
              </a:tblGrid>
              <a:tr h="246443">
                <a:tc>
                  <a:txBody>
                    <a:bodyPr/>
                    <a:lstStyle/>
                    <a:p>
                      <a:pPr algn="just"/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200" dirty="0">
                          <a:effectLst/>
                        </a:rPr>
                        <a:t>Thématiques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200">
                          <a:effectLst/>
                        </a:rPr>
                        <a:t>Contenus/Programmes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200">
                          <a:effectLst/>
                        </a:rPr>
                        <a:t>M1 A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200">
                          <a:effectLst/>
                        </a:rPr>
                        <a:t>M1 B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775018795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TD1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 dirty="0">
                          <a:effectLst/>
                        </a:rPr>
                        <a:t>Le repérage dans le temps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 dirty="0">
                          <a:effectLst/>
                        </a:rPr>
                        <a:t>Dates, périodes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 dirty="0">
                          <a:effectLst/>
                        </a:rPr>
                        <a:t>1/09/2025</a:t>
                      </a:r>
                    </a:p>
                    <a:p>
                      <a:pPr algn="just"/>
                      <a:r>
                        <a:rPr lang="fr-FR" sz="1400" b="1" dirty="0">
                          <a:effectLst/>
                        </a:rPr>
                        <a:t>Après-Midi2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 dirty="0">
                          <a:effectLst/>
                        </a:rPr>
                        <a:t>1/09/2025</a:t>
                      </a:r>
                    </a:p>
                    <a:p>
                      <a:pPr algn="just"/>
                      <a:r>
                        <a:rPr lang="fr-FR" sz="1400" b="1" dirty="0">
                          <a:effectLst/>
                        </a:rPr>
                        <a:t>Après-Midi1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994980467"/>
                  </a:ext>
                </a:extLst>
              </a:tr>
              <a:tr h="672570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</a:rPr>
                        <a:t>SORTIE ARGENTOMAGUS</a:t>
                      </a:r>
                    </a:p>
                    <a:p>
                      <a:pPr algn="just"/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</a:rPr>
                        <a:t> (COVOITURAGE, 20 km de </a:t>
                      </a:r>
                      <a:r>
                        <a:rPr lang="fr-FR" sz="1400" b="1" dirty="0" err="1">
                          <a:solidFill>
                            <a:srgbClr val="FF0000"/>
                          </a:solidFill>
                          <a:effectLst/>
                        </a:rPr>
                        <a:t>Chtx</a:t>
                      </a: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fr-F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1">
                          <a:solidFill>
                            <a:srgbClr val="FF0000"/>
                          </a:solidFill>
                          <a:effectLst/>
                        </a:rPr>
                        <a:t>Visite du site et du musée</a:t>
                      </a:r>
                    </a:p>
                    <a:p>
                      <a:pPr algn="just"/>
                      <a:r>
                        <a:rPr lang="fr-FR" sz="1400" b="1">
                          <a:solidFill>
                            <a:srgbClr val="FF0000"/>
                          </a:solidFill>
                          <a:effectLst/>
                        </a:rPr>
                        <a:t>(Préhistoire, Antiquité)</a:t>
                      </a:r>
                      <a:endParaRPr lang="fr-FR" sz="14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0" dirty="0">
                          <a:solidFill>
                            <a:srgbClr val="FF0000"/>
                          </a:solidFill>
                          <a:effectLst/>
                        </a:rPr>
                        <a:t>8/09/2025</a:t>
                      </a:r>
                    </a:p>
                    <a:p>
                      <a:pPr algn="just"/>
                      <a:r>
                        <a:rPr lang="fr-FR" sz="1400" b="0" dirty="0">
                          <a:solidFill>
                            <a:srgbClr val="FF0000"/>
                          </a:solidFill>
                          <a:effectLst/>
                        </a:rPr>
                        <a:t>Après-midi</a:t>
                      </a: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b="0" dirty="0">
                          <a:solidFill>
                            <a:srgbClr val="FF0000"/>
                          </a:solidFill>
                          <a:effectLst/>
                        </a:rPr>
                        <a:t>8/09/2025</a:t>
                      </a:r>
                    </a:p>
                    <a:p>
                      <a:pPr algn="just"/>
                      <a:r>
                        <a:rPr lang="fr-FR" sz="1400" b="0" dirty="0">
                          <a:solidFill>
                            <a:srgbClr val="FF0000"/>
                          </a:solidFill>
                          <a:effectLst/>
                        </a:rPr>
                        <a:t>Matin</a:t>
                      </a:r>
                      <a:endParaRPr lang="fr-FR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219963087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TD2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Trace, héritage et patrimoine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Préhistoire, Gaulois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15/09/2025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Après-Midi1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effectLst/>
                        </a:rPr>
                        <a:t>15/09/2025</a:t>
                      </a:r>
                    </a:p>
                    <a:p>
                      <a:pPr algn="just"/>
                      <a:r>
                        <a:rPr lang="fr-FR" sz="1400" dirty="0">
                          <a:effectLst/>
                        </a:rPr>
                        <a:t>Après-Midi2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832795112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TD3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Les modes de vie et leur évolution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Seigneurs et paysans (CE2)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L'âge industriel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23/09/2025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Après-Midi2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23/09/2025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Après-Midi1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212698277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CM1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L'histoire et son enseignement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 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30/09/2025</a:t>
                      </a:r>
                    </a:p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Matin1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30/09/2025</a:t>
                      </a:r>
                    </a:p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Matin1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794044781"/>
                  </a:ext>
                </a:extLst>
              </a:tr>
              <a:tr h="739328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TD4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Le pouvoir (organisation, idéologie, symboles)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Louis XIV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La Rév fr. et le Ier Empire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Le temps de la République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21/10/2025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Matin2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21/10/2025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Matin1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040611733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TD5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Le fait religieux et la laïcité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Louis IX, Henri IV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L'école de Jules Ferry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6/11/2025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Après-midi1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6/11/2025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Matin1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247411382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TD6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Les violences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La France dans les deux guerres mondiales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24/11/2025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Après-Midi1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</a:rPr>
                        <a:t>24/11/2025</a:t>
                      </a:r>
                    </a:p>
                    <a:p>
                      <a:pPr algn="just"/>
                      <a:r>
                        <a:rPr lang="fr-FR" sz="1400">
                          <a:effectLst/>
                        </a:rPr>
                        <a:t>Après-Midi2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293118392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CM2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La géographie et son enseignement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 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1/12/2025</a:t>
                      </a:r>
                    </a:p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Après-midi1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1/12/2025</a:t>
                      </a:r>
                    </a:p>
                    <a:p>
                      <a:pPr algn="just"/>
                      <a:r>
                        <a:rPr lang="fr-FR" sz="1400" dirty="0">
                          <a:solidFill>
                            <a:srgbClr val="0432FF"/>
                          </a:solidFill>
                          <a:effectLst/>
                        </a:rPr>
                        <a:t>Après-midi1</a:t>
                      </a:r>
                      <a:endParaRPr lang="fr-FR" sz="14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242157675"/>
                  </a:ext>
                </a:extLst>
              </a:tr>
              <a:tr h="492885">
                <a:tc>
                  <a:txBody>
                    <a:bodyPr/>
                    <a:lstStyle/>
                    <a:p>
                      <a:pPr algn="just"/>
                      <a:r>
                        <a:rPr lang="fr-FR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i="1" dirty="0">
                          <a:solidFill>
                            <a:srgbClr val="00B050"/>
                          </a:solidFill>
                          <a:effectLst/>
                        </a:rPr>
                        <a:t>DST d’une heure : évaluation des connaissances</a:t>
                      </a:r>
                      <a:endParaRPr lang="fr-FR" sz="1400" i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i="1" dirty="0">
                          <a:solidFill>
                            <a:srgbClr val="00B050"/>
                          </a:solidFill>
                          <a:effectLst/>
                        </a:rPr>
                        <a:t>2 questions sur 2 notions + 1 commentaire de  document</a:t>
                      </a:r>
                      <a:endParaRPr lang="fr-FR" sz="1400" i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i="1" dirty="0">
                          <a:solidFill>
                            <a:srgbClr val="00B050"/>
                          </a:solidFill>
                          <a:effectLst/>
                        </a:rPr>
                        <a:t>10/12/2025</a:t>
                      </a:r>
                    </a:p>
                    <a:p>
                      <a:pPr algn="just"/>
                      <a:r>
                        <a:rPr lang="fr-FR" sz="1400" i="1" dirty="0">
                          <a:solidFill>
                            <a:srgbClr val="00B050"/>
                          </a:solidFill>
                          <a:effectLst/>
                        </a:rPr>
                        <a:t>9h-10h</a:t>
                      </a:r>
                      <a:endParaRPr lang="fr-FR" sz="1400" i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i="1" dirty="0">
                          <a:solidFill>
                            <a:srgbClr val="00B050"/>
                          </a:solidFill>
                          <a:effectLst/>
                        </a:rPr>
                        <a:t>10/12/2025</a:t>
                      </a:r>
                    </a:p>
                    <a:p>
                      <a:pPr algn="just"/>
                      <a:r>
                        <a:rPr lang="fr-FR" sz="1400" i="1" dirty="0">
                          <a:solidFill>
                            <a:srgbClr val="00B050"/>
                          </a:solidFill>
                          <a:effectLst/>
                        </a:rPr>
                        <a:t>9h-10h</a:t>
                      </a:r>
                      <a:endParaRPr lang="fr-FR" sz="1400" i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670682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22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DB497-CB30-7A43-BD3A-AAA81AF5E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341"/>
          </a:xfrm>
        </p:spPr>
        <p:txBody>
          <a:bodyPr/>
          <a:lstStyle/>
          <a:p>
            <a:r>
              <a:rPr lang="fr-FR" dirty="0"/>
              <a:t>Perspective sur le S2-S8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14FD08C-3DD9-AE42-A917-FE0896196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147060"/>
              </p:ext>
            </p:extLst>
          </p:nvPr>
        </p:nvGraphicFramePr>
        <p:xfrm>
          <a:off x="457200" y="1414072"/>
          <a:ext cx="8229600" cy="4520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924">
                  <a:extLst>
                    <a:ext uri="{9D8B030D-6E8A-4147-A177-3AD203B41FA5}">
                      <a16:colId xmlns:a16="http://schemas.microsoft.com/office/drawing/2014/main" val="2437665805"/>
                    </a:ext>
                  </a:extLst>
                </a:gridCol>
                <a:gridCol w="3231876">
                  <a:extLst>
                    <a:ext uri="{9D8B030D-6E8A-4147-A177-3AD203B41FA5}">
                      <a16:colId xmlns:a16="http://schemas.microsoft.com/office/drawing/2014/main" val="418785826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745034788"/>
                    </a:ext>
                  </a:extLst>
                </a:gridCol>
              </a:tblGrid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Thématiques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Contenus/Programmes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2926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TD1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effectLst/>
                        </a:rPr>
                        <a:t>Le repérage dans l'espace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rgbClr val="0432FF"/>
                          </a:solidFill>
                          <a:effectLst/>
                        </a:rPr>
                        <a:t>Se repérer dans un lieu, dans une région, à différentes échelles</a:t>
                      </a:r>
                      <a:endParaRPr lang="fr-FR" sz="1800" b="1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23151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TD2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effectLst/>
                        </a:rPr>
                        <a:t>L'Habiter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rgbClr val="0432FF"/>
                          </a:solidFill>
                          <a:effectLst/>
                        </a:rPr>
                        <a:t>Habiter les espaces urbains et touristiques</a:t>
                      </a:r>
                      <a:endParaRPr lang="fr-FR" sz="1800" b="1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666684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TD3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effectLst/>
                        </a:rPr>
                        <a:t>La consommation/la production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rgbClr val="0432FF"/>
                          </a:solidFill>
                          <a:effectLst/>
                        </a:rPr>
                        <a:t>Consommer en France</a:t>
                      </a:r>
                      <a:endParaRPr lang="fr-FR" sz="1800" b="1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927123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TD4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effectLst/>
                        </a:rPr>
                        <a:t>La mobilité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rgbClr val="0432FF"/>
                          </a:solidFill>
                          <a:effectLst/>
                        </a:rPr>
                        <a:t>Se déplacer</a:t>
                      </a:r>
                      <a:endParaRPr lang="fr-FR" sz="1800" b="1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8452443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TD5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effectLst/>
                        </a:rPr>
                        <a:t>La communication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rgbClr val="0432FF"/>
                          </a:solidFill>
                          <a:effectLst/>
                        </a:rPr>
                        <a:t>Communiquer avec l'Internet</a:t>
                      </a:r>
                      <a:endParaRPr lang="fr-FR" sz="1800" b="1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9321820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TD6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effectLst/>
                        </a:rPr>
                        <a:t>Le développement durable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rgbClr val="0432FF"/>
                          </a:solidFill>
                          <a:effectLst/>
                        </a:rPr>
                        <a:t>Mieux Habiter</a:t>
                      </a:r>
                      <a:endParaRPr lang="fr-FR" sz="1800" b="1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216275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F7E1D8C-659D-E476-D3E2-882764435C7A}"/>
              </a:ext>
            </a:extLst>
          </p:cNvPr>
          <p:cNvSpPr txBox="1"/>
          <p:nvPr/>
        </p:nvSpPr>
        <p:spPr>
          <a:xfrm>
            <a:off x="457200" y="836341"/>
            <a:ext cx="7101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Le CM de géographie a lieu à la fin du S1-S7 (décembre)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FE0103B-3C3C-C17D-8FD6-24786963EF4D}"/>
              </a:ext>
            </a:extLst>
          </p:cNvPr>
          <p:cNvSpPr txBox="1"/>
          <p:nvPr/>
        </p:nvSpPr>
        <p:spPr>
          <a:xfrm>
            <a:off x="457200" y="6143099"/>
            <a:ext cx="6642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ym typeface="Wingdings" pitchFamily="2" charset="2"/>
              </a:rPr>
              <a:t> </a:t>
            </a:r>
            <a:r>
              <a:rPr lang="fr-FR" sz="2000" dirty="0"/>
              <a:t>Pas d’évaluation formelle sinon celle des pairs et des élèves</a:t>
            </a:r>
          </a:p>
        </p:txBody>
      </p:sp>
    </p:spTree>
    <p:extLst>
      <p:ext uri="{BB962C8B-B14F-4D97-AF65-F5344CB8AC3E}">
        <p14:creationId xmlns:p14="http://schemas.microsoft.com/office/powerpoint/2010/main" val="186579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341A1C-B380-F441-884D-40BDA2A41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35" y="15146"/>
            <a:ext cx="8774130" cy="1143000"/>
          </a:xfrm>
        </p:spPr>
        <p:txBody>
          <a:bodyPr>
            <a:normAutofit/>
          </a:bodyPr>
          <a:lstStyle/>
          <a:p>
            <a:r>
              <a:rPr lang="fr-FR" b="1" dirty="0"/>
              <a:t>A) L’évaluation de l’UE11EC4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F6356D-7E4B-8A42-9FDA-C9A0F59BE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056904"/>
            <a:ext cx="8567179" cy="578595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à"/>
            </a:pPr>
            <a:r>
              <a:rPr lang="fr-FR" b="1" dirty="0">
                <a:solidFill>
                  <a:srgbClr val="7030A0"/>
                </a:solidFill>
                <a:sym typeface="Wingdings" pitchFamily="2" charset="2"/>
              </a:rPr>
              <a:t>1</a:t>
            </a:r>
            <a:r>
              <a:rPr lang="fr-FR" b="1" baseline="30000" dirty="0">
                <a:solidFill>
                  <a:srgbClr val="7030A0"/>
                </a:solidFill>
                <a:sym typeface="Wingdings" pitchFamily="2" charset="2"/>
              </a:rPr>
              <a:t>er</a:t>
            </a:r>
            <a:r>
              <a:rPr lang="fr-FR" b="1" dirty="0">
                <a:solidFill>
                  <a:srgbClr val="7030A0"/>
                </a:solidFill>
                <a:sym typeface="Wingdings" pitchFamily="2" charset="2"/>
              </a:rPr>
              <a:t> exercice (oral, au moins à 2)</a:t>
            </a:r>
          </a:p>
          <a:p>
            <a:pPr marL="0" indent="0" algn="just">
              <a:buNone/>
            </a:pPr>
            <a:r>
              <a:rPr lang="fr-FR" dirty="0">
                <a:sym typeface="Wingdings" pitchFamily="2" charset="2"/>
              </a:rPr>
              <a:t>Une </a:t>
            </a:r>
            <a:r>
              <a:rPr lang="fr-FR" b="1" dirty="0">
                <a:highlight>
                  <a:srgbClr val="00FF00"/>
                </a:highlight>
                <a:sym typeface="Wingdings" pitchFamily="2" charset="2"/>
              </a:rPr>
              <a:t>présentation orale collective</a:t>
            </a:r>
            <a:r>
              <a:rPr lang="fr-FR" dirty="0">
                <a:highlight>
                  <a:srgbClr val="00FF00"/>
                </a:highlight>
                <a:sym typeface="Wingdings" pitchFamily="2" charset="2"/>
              </a:rPr>
              <a:t> </a:t>
            </a:r>
            <a:r>
              <a:rPr lang="fr-FR" dirty="0">
                <a:sym typeface="Wingdings" pitchFamily="2" charset="2"/>
              </a:rPr>
              <a:t>pendant </a:t>
            </a:r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10-15 min </a:t>
            </a:r>
            <a:r>
              <a:rPr lang="fr-FR" dirty="0">
                <a:sym typeface="Wingdings" pitchFamily="2" charset="2"/>
              </a:rPr>
              <a:t>environ pouvant porter sur :</a:t>
            </a:r>
          </a:p>
          <a:p>
            <a:pPr marL="0" indent="0">
              <a:buNone/>
            </a:pPr>
            <a:r>
              <a:rPr lang="fr-FR" dirty="0">
                <a:sym typeface="Wingdings" pitchFamily="2" charset="2"/>
              </a:rPr>
              <a:t>a) Soit la </a:t>
            </a:r>
            <a:r>
              <a:rPr lang="fr-FR" b="1" dirty="0">
                <a:highlight>
                  <a:srgbClr val="FFFF00"/>
                </a:highlight>
                <a:sym typeface="Wingdings" pitchFamily="2" charset="2"/>
              </a:rPr>
              <a:t>construction d’une notion</a:t>
            </a:r>
            <a:r>
              <a:rPr lang="fr-FR" dirty="0">
                <a:highlight>
                  <a:srgbClr val="FFFF00"/>
                </a:highlight>
                <a:sym typeface="Wingdings" pitchFamily="2" charset="2"/>
              </a:rPr>
              <a:t> </a:t>
            </a:r>
            <a:r>
              <a:rPr lang="fr-FR" dirty="0">
                <a:sym typeface="Wingdings" pitchFamily="2" charset="2"/>
              </a:rPr>
              <a:t>: quelle(s) définition(s), quelle(s) difficulté(s) d’appréhension de cette notion pour les élèves, quelles pistes de construction avec les élèves ?</a:t>
            </a:r>
          </a:p>
          <a:p>
            <a:pPr marL="0" indent="0">
              <a:buNone/>
            </a:pPr>
            <a:r>
              <a:rPr lang="fr-FR" dirty="0">
                <a:sym typeface="Wingdings" pitchFamily="2" charset="2"/>
              </a:rPr>
              <a:t>b) Soit </a:t>
            </a:r>
            <a:r>
              <a:rPr lang="fr-FR" b="1" dirty="0">
                <a:highlight>
                  <a:srgbClr val="FFFF00"/>
                </a:highlight>
                <a:sym typeface="Wingdings" pitchFamily="2" charset="2"/>
              </a:rPr>
              <a:t>l’exploitation d’un document </a:t>
            </a:r>
            <a:r>
              <a:rPr lang="fr-FR" dirty="0">
                <a:sym typeface="Wingdings" pitchFamily="2" charset="2"/>
              </a:rPr>
              <a:t>: analyse du document, comment exploiter ce document avec les élèves en relation avec une notion à construire (thème au programme) ? Quel questionnement leur proposer ?</a:t>
            </a:r>
          </a:p>
          <a:p>
            <a:pPr marL="0" indent="0">
              <a:buNone/>
            </a:pPr>
            <a:r>
              <a:rPr lang="fr-FR" i="1" dirty="0">
                <a:sym typeface="Wingdings" pitchFamily="2" charset="2"/>
              </a:rPr>
              <a:t>c) Soit la</a:t>
            </a:r>
            <a:r>
              <a:rPr lang="fr-FR" i="1" dirty="0">
                <a:highlight>
                  <a:srgbClr val="FFFF00"/>
                </a:highlight>
                <a:sym typeface="Wingdings" pitchFamily="2" charset="2"/>
              </a:rPr>
              <a:t> </a:t>
            </a:r>
            <a:r>
              <a:rPr lang="fr-FR" b="1" i="1" dirty="0">
                <a:highlight>
                  <a:srgbClr val="FFFF00"/>
                </a:highlight>
                <a:sym typeface="Wingdings" pitchFamily="2" charset="2"/>
              </a:rPr>
              <a:t>présentation et l’analyse d’une séance menée en stage </a:t>
            </a:r>
            <a:r>
              <a:rPr lang="fr-FR" i="1" dirty="0">
                <a:sym typeface="Wingdings" pitchFamily="2" charset="2"/>
              </a:rPr>
              <a:t>(en lien avec le cours) (possible seulement dans la deuxième partie du semestre)</a:t>
            </a:r>
          </a:p>
        </p:txBody>
      </p:sp>
    </p:spTree>
    <p:extLst>
      <p:ext uri="{BB962C8B-B14F-4D97-AF65-F5344CB8AC3E}">
        <p14:creationId xmlns:p14="http://schemas.microsoft.com/office/powerpoint/2010/main" val="81456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DB497-CB30-7A43-BD3A-AAA81AF5E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39" y="0"/>
            <a:ext cx="8747796" cy="657922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L’évaluation de l’UE11EC4 – partie orale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14FD08C-3DD9-AE42-A917-FE0896196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136532"/>
              </p:ext>
            </p:extLst>
          </p:nvPr>
        </p:nvGraphicFramePr>
        <p:xfrm>
          <a:off x="122335" y="657922"/>
          <a:ext cx="8899329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824">
                  <a:extLst>
                    <a:ext uri="{9D8B030D-6E8A-4147-A177-3AD203B41FA5}">
                      <a16:colId xmlns:a16="http://schemas.microsoft.com/office/drawing/2014/main" val="2437665805"/>
                    </a:ext>
                  </a:extLst>
                </a:gridCol>
                <a:gridCol w="1576874">
                  <a:extLst>
                    <a:ext uri="{9D8B030D-6E8A-4147-A177-3AD203B41FA5}">
                      <a16:colId xmlns:a16="http://schemas.microsoft.com/office/drawing/2014/main" val="4187858261"/>
                    </a:ext>
                  </a:extLst>
                </a:gridCol>
                <a:gridCol w="2239347">
                  <a:extLst>
                    <a:ext uri="{9D8B030D-6E8A-4147-A177-3AD203B41FA5}">
                      <a16:colId xmlns:a16="http://schemas.microsoft.com/office/drawing/2014/main" val="3745034788"/>
                    </a:ext>
                  </a:extLst>
                </a:gridCol>
                <a:gridCol w="3108117">
                  <a:extLst>
                    <a:ext uri="{9D8B030D-6E8A-4147-A177-3AD203B41FA5}">
                      <a16:colId xmlns:a16="http://schemas.microsoft.com/office/drawing/2014/main" val="2900688989"/>
                    </a:ext>
                  </a:extLst>
                </a:gridCol>
                <a:gridCol w="1500167">
                  <a:extLst>
                    <a:ext uri="{9D8B030D-6E8A-4147-A177-3AD203B41FA5}">
                      <a16:colId xmlns:a16="http://schemas.microsoft.com/office/drawing/2014/main" val="3789533417"/>
                    </a:ext>
                  </a:extLst>
                </a:gridCol>
              </a:tblGrid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Thématiques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Notions proposées (à construire avec les élèves)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Documents proposés</a:t>
                      </a:r>
                    </a:p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(à utiliser avec les élèves)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Présentation-analyse séance stage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2926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600" dirty="0">
                          <a:effectLst/>
                        </a:rPr>
                        <a:t>TD2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Les traces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</a:rPr>
                        <a:t>• Les traces (du passé)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Héritage, racine ou patrimoine historique 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Les dieux du foyer d’</a:t>
                      </a:r>
                      <a:r>
                        <a:rPr lang="fr-FR" sz="18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Argentomagus</a:t>
                      </a:r>
                      <a:endParaRPr lang="fr-FR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666684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600">
                          <a:effectLst/>
                        </a:rPr>
                        <a:t>TD3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Les modes de vie et leur évolution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</a:rPr>
                        <a:t>• L’industrialisation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L’habitat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La « moissonneuse » gauloise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Quatre images des usines </a:t>
                      </a:r>
                      <a:r>
                        <a:rPr lang="fr-FR" sz="18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Balsan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vers 1900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927123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600">
                          <a:effectLst/>
                        </a:rPr>
                        <a:t>TD4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dirty="0">
                          <a:effectLst/>
                        </a:rPr>
                        <a:t>Le pouvoir (organisation, idéologie, symboles)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La république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La démocratie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Napoléon Ier en costume de sacre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Le triomphe de la République (1875)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8452443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600">
                          <a:effectLst/>
                        </a:rPr>
                        <a:t>TD5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fait religieux et la laïcité (dans l’histoire)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La violence et la tolérance (en matière de religion)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La christianisation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la prise de Damiette (1249) par Saint-Louis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deux images représentant des élèves au XIXème siècle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POSSIBLE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9321820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600" dirty="0">
                          <a:effectLst/>
                        </a:rPr>
                        <a:t>TD6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Les violences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La guerre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• Le génocide des Juifs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la lettre d’un poilu de l’Indre en 1916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 la lettre de l’infirmière du camp de Douadic (mars 1943)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POSSIBLE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2162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219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DB497-CB30-7A43-BD3A-AAA81AF5E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00110"/>
          </a:xfrm>
        </p:spPr>
        <p:txBody>
          <a:bodyPr>
            <a:normAutofit fontScale="90000"/>
          </a:bodyPr>
          <a:lstStyle/>
          <a:p>
            <a:r>
              <a:rPr lang="fr-FR" dirty="0"/>
              <a:t>Calendrier S1-S7 : thèmes à travailler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14FD08C-3DD9-AE42-A917-FE0896196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858815"/>
              </p:ext>
            </p:extLst>
          </p:nvPr>
        </p:nvGraphicFramePr>
        <p:xfrm>
          <a:off x="279917" y="846044"/>
          <a:ext cx="8668139" cy="4697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0857">
                  <a:extLst>
                    <a:ext uri="{9D8B030D-6E8A-4147-A177-3AD203B41FA5}">
                      <a16:colId xmlns:a16="http://schemas.microsoft.com/office/drawing/2014/main" val="2437665805"/>
                    </a:ext>
                  </a:extLst>
                </a:gridCol>
                <a:gridCol w="2972249">
                  <a:extLst>
                    <a:ext uri="{9D8B030D-6E8A-4147-A177-3AD203B41FA5}">
                      <a16:colId xmlns:a16="http://schemas.microsoft.com/office/drawing/2014/main" val="4187858261"/>
                    </a:ext>
                  </a:extLst>
                </a:gridCol>
                <a:gridCol w="5055033">
                  <a:extLst>
                    <a:ext uri="{9D8B030D-6E8A-4147-A177-3AD203B41FA5}">
                      <a16:colId xmlns:a16="http://schemas.microsoft.com/office/drawing/2014/main" val="3745034788"/>
                    </a:ext>
                  </a:extLst>
                </a:gridCol>
              </a:tblGrid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 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Thématiques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FFFF00"/>
                          </a:solidFill>
                          <a:effectLst/>
                        </a:rPr>
                        <a:t>Thème à travailler en autonomie à partir du programme et d’un chapitre de manuel de concours</a:t>
                      </a:r>
                      <a:endParaRPr lang="fr-FR" sz="1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2926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TD1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repérage dans le temps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Dates, périodes historiques, périodisation, chronologie (1/09/2025)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23151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TD2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Les traces en histoire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</a:rPr>
                        <a:t>Et avant la France ? (15/09/2025)</a:t>
                      </a:r>
                    </a:p>
                    <a:p>
                      <a:pPr algn="just"/>
                      <a:endParaRPr lang="fr-FR" sz="1800" dirty="0">
                        <a:solidFill>
                          <a:srgbClr val="0432FF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666684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TD3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Les modes de vie et leur évolution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</a:rPr>
                        <a:t>Le temps des rois (23/09/2025</a:t>
                      </a: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fr-FR" sz="18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9271232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TD4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 pouvoir politique (organisation, idéologie, symboles)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</a:rPr>
                        <a:t>La Révolution Française et le Ier empire.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temps de la République (</a:t>
                      </a: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</a:rPr>
                        <a:t>21/10/2025</a:t>
                      </a: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fr-FR" sz="18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8452443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TD5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 fait religieux et la laïcité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</a:rPr>
                        <a:t>L’âge industriel (6/11/2025</a:t>
                      </a: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fr-FR" sz="18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9321820"/>
                  </a:ext>
                </a:extLst>
              </a:tr>
              <a:tr h="645804">
                <a:tc>
                  <a:txBody>
                    <a:bodyPr/>
                    <a:lstStyle/>
                    <a:p>
                      <a:pPr algn="just"/>
                      <a:r>
                        <a:rPr lang="fr-FR" sz="1800">
                          <a:effectLst/>
                        </a:rPr>
                        <a:t>TD6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effectLst/>
                        </a:rPr>
                        <a:t>Les violences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</a:rPr>
                        <a:t>La France des guerres mondiales à la construction européenne (24/11/2025</a:t>
                      </a:r>
                      <a:r>
                        <a:rPr lang="fr-FR" sz="1800" dirty="0">
                          <a:solidFill>
                            <a:srgbClr val="0432FF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fr-FR" sz="18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216275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B6787779-AAD7-051B-69D1-264F1641981A}"/>
              </a:ext>
            </a:extLst>
          </p:cNvPr>
          <p:cNvSpPr txBox="1"/>
          <p:nvPr/>
        </p:nvSpPr>
        <p:spPr>
          <a:xfrm>
            <a:off x="877078" y="5689762"/>
            <a:ext cx="7725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7030A0"/>
                </a:solidFill>
                <a:sym typeface="Wingdings" pitchFamily="2" charset="2"/>
              </a:rPr>
              <a:t> </a:t>
            </a:r>
            <a:r>
              <a:rPr lang="fr-FR" b="1" dirty="0">
                <a:solidFill>
                  <a:srgbClr val="7030A0"/>
                </a:solidFill>
              </a:rPr>
              <a:t>Prendre des notes sur les grands thèmes au programme en identifiant les notions associées à l’aide du tableau des notions : c’est avant tout un travail qualitatif de compréhension davantage qu’un travail </a:t>
            </a:r>
            <a:r>
              <a:rPr lang="fr-FR" b="1">
                <a:solidFill>
                  <a:srgbClr val="7030A0"/>
                </a:solidFill>
              </a:rPr>
              <a:t>de mémorisation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354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341A1C-B380-F441-884D-40BDA2A41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35" y="15146"/>
            <a:ext cx="8774130" cy="1143000"/>
          </a:xfrm>
        </p:spPr>
        <p:txBody>
          <a:bodyPr>
            <a:normAutofit/>
          </a:bodyPr>
          <a:lstStyle/>
          <a:p>
            <a:r>
              <a:rPr lang="fr-FR" b="1" dirty="0"/>
              <a:t>A) L’évaluation de l’UE11EC4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F6356D-7E4B-8A42-9FDA-C9A0F59BE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1018187"/>
            <a:ext cx="8546470" cy="568470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à"/>
            </a:pPr>
            <a:r>
              <a:rPr lang="fr-FR" b="1" dirty="0">
                <a:solidFill>
                  <a:srgbClr val="7030A0"/>
                </a:solidFill>
                <a:sym typeface="Wingdings" pitchFamily="2" charset="2"/>
              </a:rPr>
              <a:t>2</a:t>
            </a:r>
            <a:r>
              <a:rPr lang="fr-FR" b="1" baseline="30000" dirty="0">
                <a:solidFill>
                  <a:srgbClr val="7030A0"/>
                </a:solidFill>
                <a:sym typeface="Wingdings" pitchFamily="2" charset="2"/>
              </a:rPr>
              <a:t>ème</a:t>
            </a:r>
            <a:r>
              <a:rPr lang="fr-FR" b="1" dirty="0">
                <a:solidFill>
                  <a:srgbClr val="7030A0"/>
                </a:solidFill>
                <a:sym typeface="Wingdings" pitchFamily="2" charset="2"/>
              </a:rPr>
              <a:t> exercice</a:t>
            </a:r>
          </a:p>
          <a:p>
            <a:pPr marL="0" indent="0">
              <a:buNone/>
            </a:pPr>
            <a:r>
              <a:rPr lang="fr-FR" b="1" dirty="0">
                <a:highlight>
                  <a:srgbClr val="00FF00"/>
                </a:highlight>
                <a:sym typeface="Wingdings" pitchFamily="2" charset="2"/>
              </a:rPr>
              <a:t>Une épreuve écrite </a:t>
            </a:r>
            <a:r>
              <a:rPr lang="fr-FR" b="1" dirty="0">
                <a:highlight>
                  <a:srgbClr val="00FF00"/>
                </a:highlight>
              </a:rPr>
              <a:t>de 1h </a:t>
            </a:r>
            <a:r>
              <a:rPr lang="fr-FR" b="1" dirty="0"/>
              <a:t>en deux parties </a:t>
            </a:r>
          </a:p>
          <a:p>
            <a:pPr marL="0" indent="0">
              <a:buNone/>
            </a:pPr>
            <a:r>
              <a:rPr lang="fr-FR" dirty="0">
                <a:solidFill>
                  <a:srgbClr val="0432FF"/>
                </a:solidFill>
              </a:rPr>
              <a:t>A] un contrôle de la maîtrise de notions en lien avec le programme en histoire (10pts)</a:t>
            </a:r>
          </a:p>
          <a:p>
            <a:pPr marL="0" indent="0" algn="just">
              <a:buNone/>
            </a:pPr>
            <a:r>
              <a:rPr lang="fr-FR" b="1" dirty="0">
                <a:highlight>
                  <a:srgbClr val="00FFFF"/>
                </a:highlight>
              </a:rPr>
              <a:t>Deux questions  portant chacun sur une notion </a:t>
            </a:r>
            <a:r>
              <a:rPr lang="fr-FR" dirty="0"/>
              <a:t>concernée par les 6 </a:t>
            </a:r>
            <a:r>
              <a:rPr lang="fr-FR" dirty="0">
                <a:highlight>
                  <a:srgbClr val="FFFF00"/>
                </a:highlight>
              </a:rPr>
              <a:t>thèmes au programme d’histoire du cours moyen</a:t>
            </a:r>
            <a:r>
              <a:rPr lang="fr-FR" dirty="0"/>
              <a:t>  et abordées au cours des </a:t>
            </a:r>
            <a:r>
              <a:rPr lang="fr-FR" dirty="0">
                <a:highlight>
                  <a:srgbClr val="FFFF00"/>
                </a:highlight>
              </a:rPr>
              <a:t>6 séances TD et du CM d’histoire</a:t>
            </a:r>
          </a:p>
          <a:p>
            <a:pPr marL="0" indent="0" algn="just">
              <a:buNone/>
            </a:pPr>
            <a:r>
              <a:rPr lang="fr-FR" dirty="0"/>
              <a:t>L’explicitation de ces notions prendra appui sur des exemples contextualisés pris dans les thèmes au programme.</a:t>
            </a:r>
            <a:endParaRPr lang="fr-FR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rgbClr val="0432FF"/>
                </a:solidFill>
              </a:rPr>
              <a:t>B] un contrôle de l'aptitude à analyser un document et à le mettre en relation avec le programme (cycle 3) (8 pts)</a:t>
            </a:r>
          </a:p>
          <a:p>
            <a:pPr marL="0" indent="0">
              <a:buNone/>
            </a:pPr>
            <a:r>
              <a:rPr lang="fr-FR" b="1" dirty="0">
                <a:highlight>
                  <a:srgbClr val="00FFFF"/>
                </a:highlight>
              </a:rPr>
              <a:t>Le commentaire d’un document</a:t>
            </a:r>
            <a:r>
              <a:rPr lang="fr-FR" b="1" dirty="0"/>
              <a:t> </a:t>
            </a:r>
            <a:r>
              <a:rPr lang="fr-FR" dirty="0"/>
              <a:t>(accompagné de questions)</a:t>
            </a:r>
          </a:p>
          <a:p>
            <a:pPr marL="0" indent="0" algn="just">
              <a:buNone/>
            </a:pPr>
            <a:r>
              <a:rPr lang="fr-FR" dirty="0"/>
              <a:t>- analyse du document : présentation, compréhension, interprétation </a:t>
            </a:r>
          </a:p>
          <a:p>
            <a:pPr marL="0" indent="0" algn="just">
              <a:buNone/>
            </a:pPr>
            <a:r>
              <a:rPr lang="fr-FR" dirty="0"/>
              <a:t>- identification de la notion du programme (ou des) concernée(s)</a:t>
            </a:r>
            <a:endParaRPr lang="fr-FR" dirty="0">
              <a:solidFill>
                <a:srgbClr val="0432FF"/>
              </a:solidFill>
            </a:endParaRPr>
          </a:p>
          <a:p>
            <a:pPr marL="0" indent="0" algn="just">
              <a:buNone/>
            </a:pPr>
            <a:r>
              <a:rPr lang="fr-FR" dirty="0">
                <a:solidFill>
                  <a:srgbClr val="0432FF"/>
                </a:solidFill>
              </a:rPr>
              <a:t>2 pts pour le respect des normes d’écriture (prés., </a:t>
            </a:r>
            <a:r>
              <a:rPr lang="fr-FR" dirty="0" err="1">
                <a:solidFill>
                  <a:srgbClr val="0432FF"/>
                </a:solidFill>
              </a:rPr>
              <a:t>orth</a:t>
            </a:r>
            <a:r>
              <a:rPr lang="fr-FR" dirty="0">
                <a:solidFill>
                  <a:srgbClr val="0432FF"/>
                </a:solidFill>
              </a:rPr>
              <a:t>., </a:t>
            </a:r>
            <a:r>
              <a:rPr lang="fr-FR" dirty="0" err="1">
                <a:solidFill>
                  <a:srgbClr val="0432FF"/>
                </a:solidFill>
              </a:rPr>
              <a:t>synt</a:t>
            </a:r>
            <a:r>
              <a:rPr lang="fr-FR" dirty="0">
                <a:solidFill>
                  <a:srgbClr val="0432FF"/>
                </a:solidFill>
              </a:rPr>
              <a:t>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955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1242</Words>
  <Application>Microsoft Macintosh PowerPoint</Application>
  <PresentationFormat>Affichage à l'écran (4:3)</PresentationFormat>
  <Paragraphs>232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Thème Office</vt:lpstr>
      <vt:lpstr>Se repérer dans le temps</vt:lpstr>
      <vt:lpstr>Présentation générale UE11EC4</vt:lpstr>
      <vt:lpstr>Les objectifs en M1</vt:lpstr>
      <vt:lpstr>Le calendrier du S1-S7</vt:lpstr>
      <vt:lpstr>Perspective sur le S2-S8</vt:lpstr>
      <vt:lpstr>A) L’évaluation de l’UE11EC4</vt:lpstr>
      <vt:lpstr>L’évaluation de l’UE11EC4 – partie orale</vt:lpstr>
      <vt:lpstr>Calendrier S1-S7 : thèmes à travailler</vt:lpstr>
      <vt:lpstr>A) L’évaluation de l’UE11EC4</vt:lpstr>
      <vt:lpstr>Qu’est-ce que se repérer dans le temps ?</vt:lpstr>
      <vt:lpstr>Le découpage du temps dans les programmes de l’école primaire</vt:lpstr>
      <vt:lpstr>Le découpage entre dates et périodes</vt:lpstr>
      <vt:lpstr>La représentation du temps</vt:lpstr>
    </vt:vector>
  </TitlesOfParts>
  <Company>Iufm Orléans-Tours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Préhistoire</dc:title>
  <dc:creator>Jean-Louis LAUBRY</dc:creator>
  <cp:lastModifiedBy>Laubry Jean-Louis</cp:lastModifiedBy>
  <cp:revision>142</cp:revision>
  <cp:lastPrinted>2024-09-01T06:32:00Z</cp:lastPrinted>
  <dcterms:created xsi:type="dcterms:W3CDTF">2020-09-06T15:52:41Z</dcterms:created>
  <dcterms:modified xsi:type="dcterms:W3CDTF">2025-08-31T12:16:59Z</dcterms:modified>
</cp:coreProperties>
</file>