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86" r:id="rId3"/>
    <p:sldId id="275" r:id="rId4"/>
    <p:sldId id="274" r:id="rId5"/>
    <p:sldId id="276" r:id="rId6"/>
    <p:sldId id="277" r:id="rId7"/>
    <p:sldId id="287" r:id="rId8"/>
    <p:sldId id="279" r:id="rId9"/>
    <p:sldId id="289" r:id="rId10"/>
    <p:sldId id="278" r:id="rId11"/>
    <p:sldId id="288" r:id="rId12"/>
    <p:sldId id="283" r:id="rId13"/>
    <p:sldId id="284" r:id="rId14"/>
    <p:sldId id="282" r:id="rId15"/>
    <p:sldId id="285"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924"/>
    <a:srgbClr val="7E7564"/>
    <a:srgbClr val="334D57"/>
    <a:srgbClr val="BA002A"/>
    <a:srgbClr val="FEFEFE"/>
    <a:srgbClr val="344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879" autoAdjust="0"/>
    <p:restoredTop sz="94063" autoAdjust="0"/>
  </p:normalViewPr>
  <p:slideViewPr>
    <p:cSldViewPr snapToGrid="0" showGuides="1">
      <p:cViewPr varScale="1">
        <p:scale>
          <a:sx n="74" d="100"/>
          <a:sy n="74" d="100"/>
        </p:scale>
        <p:origin x="43" y="21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137A8-FEC5-4D7D-934E-D62C1BEC6A71}" type="datetimeFigureOut">
              <a:rPr lang="fr-FR" smtClean="0"/>
              <a:t>06/11/2020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106F0-B59C-4FB9-B56D-73F1CFCD057D}" type="slidenum">
              <a:rPr lang="fr-FR" smtClean="0"/>
              <a:t>‹N°›</a:t>
            </a:fld>
            <a:endParaRPr lang="fr-FR"/>
          </a:p>
        </p:txBody>
      </p:sp>
    </p:spTree>
    <p:extLst>
      <p:ext uri="{BB962C8B-B14F-4D97-AF65-F5344CB8AC3E}">
        <p14:creationId xmlns:p14="http://schemas.microsoft.com/office/powerpoint/2010/main" val="14540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82496-B900-44BF-9072-4E4205A1B4E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25B0A7C-D10B-4EDB-B3AC-AC7788022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C5FACB3-5203-4369-B879-00F8DADBFE7E}"/>
              </a:ext>
            </a:extLst>
          </p:cNvPr>
          <p:cNvSpPr>
            <a:spLocks noGrp="1"/>
          </p:cNvSpPr>
          <p:nvPr>
            <p:ph type="dt" sz="half" idx="10"/>
          </p:nvPr>
        </p:nvSpPr>
        <p:spPr/>
        <p:txBody>
          <a:bodyPr/>
          <a:lstStyle/>
          <a:p>
            <a:fld id="{1F6DE250-D89D-4DA7-B522-C22FCE079503}" type="datetime1">
              <a:rPr lang="fr-FR" smtClean="0"/>
              <a:t>06/11/2020</a:t>
            </a:fld>
            <a:endParaRPr lang="fr-FR"/>
          </a:p>
        </p:txBody>
      </p:sp>
      <p:sp>
        <p:nvSpPr>
          <p:cNvPr id="5" name="Espace réservé du pied de page 4">
            <a:extLst>
              <a:ext uri="{FF2B5EF4-FFF2-40B4-BE49-F238E27FC236}">
                <a16:creationId xmlns:a16="http://schemas.microsoft.com/office/drawing/2014/main" id="{3862D646-B01E-4971-A88E-38AF813F67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183857-D183-4895-A51C-795B7F5CE3D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60653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DB57E-3C3F-40E0-82CD-B24047A34DE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687470-77AD-4EBA-BD54-BEADFA51E60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0477D5-4517-4C22-9407-6708A1D91DDA}"/>
              </a:ext>
            </a:extLst>
          </p:cNvPr>
          <p:cNvSpPr>
            <a:spLocks noGrp="1"/>
          </p:cNvSpPr>
          <p:nvPr>
            <p:ph type="dt" sz="half" idx="10"/>
          </p:nvPr>
        </p:nvSpPr>
        <p:spPr/>
        <p:txBody>
          <a:bodyPr/>
          <a:lstStyle/>
          <a:p>
            <a:fld id="{76363A30-EE22-4D0D-95E1-697088837635}" type="datetime1">
              <a:rPr lang="fr-FR" smtClean="0"/>
              <a:t>06/11/2020</a:t>
            </a:fld>
            <a:endParaRPr lang="fr-FR"/>
          </a:p>
        </p:txBody>
      </p:sp>
      <p:sp>
        <p:nvSpPr>
          <p:cNvPr id="5" name="Espace réservé du pied de page 4">
            <a:extLst>
              <a:ext uri="{FF2B5EF4-FFF2-40B4-BE49-F238E27FC236}">
                <a16:creationId xmlns:a16="http://schemas.microsoft.com/office/drawing/2014/main" id="{C7035478-365B-4FE0-A44E-D96B37C1E5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A4A3BC-85A1-4E56-B2CB-0BC89D206AA7}"/>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233282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3C795B-1AC6-489B-9586-600A42A6604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2CAF4E-55D3-4F48-AC0B-138BC62E733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A35F40-69E6-4794-ACC9-F566EA7F5AA7}"/>
              </a:ext>
            </a:extLst>
          </p:cNvPr>
          <p:cNvSpPr>
            <a:spLocks noGrp="1"/>
          </p:cNvSpPr>
          <p:nvPr>
            <p:ph type="dt" sz="half" idx="10"/>
          </p:nvPr>
        </p:nvSpPr>
        <p:spPr/>
        <p:txBody>
          <a:bodyPr/>
          <a:lstStyle/>
          <a:p>
            <a:fld id="{3B87F691-D3C2-4481-B31C-EEF2B4D4E202}" type="datetime1">
              <a:rPr lang="fr-FR" smtClean="0"/>
              <a:t>06/11/2020</a:t>
            </a:fld>
            <a:endParaRPr lang="fr-FR"/>
          </a:p>
        </p:txBody>
      </p:sp>
      <p:sp>
        <p:nvSpPr>
          <p:cNvPr id="5" name="Espace réservé du pied de page 4">
            <a:extLst>
              <a:ext uri="{FF2B5EF4-FFF2-40B4-BE49-F238E27FC236}">
                <a16:creationId xmlns:a16="http://schemas.microsoft.com/office/drawing/2014/main" id="{8D72500E-B63B-445A-9EBC-7BF74F0F99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31E941-CFF0-471A-AC8D-08BC0309197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116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04FCA-E9C1-468B-8D5E-FB3D23CFF7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256523-B25E-40F5-AD2D-B484A3D1503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578CDC-63B6-46ED-AD24-A84985C9FC93}"/>
              </a:ext>
            </a:extLst>
          </p:cNvPr>
          <p:cNvSpPr>
            <a:spLocks noGrp="1"/>
          </p:cNvSpPr>
          <p:nvPr>
            <p:ph type="dt" sz="half" idx="10"/>
          </p:nvPr>
        </p:nvSpPr>
        <p:spPr/>
        <p:txBody>
          <a:bodyPr/>
          <a:lstStyle/>
          <a:p>
            <a:fld id="{00877E71-17C3-44E2-9142-E0073A370DE3}" type="datetime1">
              <a:rPr lang="fr-FR" smtClean="0"/>
              <a:t>06/11/2020</a:t>
            </a:fld>
            <a:endParaRPr lang="fr-FR"/>
          </a:p>
        </p:txBody>
      </p:sp>
      <p:sp>
        <p:nvSpPr>
          <p:cNvPr id="5" name="Espace réservé du pied de page 4">
            <a:extLst>
              <a:ext uri="{FF2B5EF4-FFF2-40B4-BE49-F238E27FC236}">
                <a16:creationId xmlns:a16="http://schemas.microsoft.com/office/drawing/2014/main" id="{13BA325E-43B6-48EE-ABBD-3E0292F3E5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187104-7C1E-48E2-8496-8138C9766FA6}"/>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7662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E060B-B80C-4A23-8576-FDAEDA9E5C8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7BA0083-D5BC-4EC2-8AA6-0821B11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443A12D-C859-4295-93CB-5409D034A121}"/>
              </a:ext>
            </a:extLst>
          </p:cNvPr>
          <p:cNvSpPr>
            <a:spLocks noGrp="1"/>
          </p:cNvSpPr>
          <p:nvPr>
            <p:ph type="dt" sz="half" idx="10"/>
          </p:nvPr>
        </p:nvSpPr>
        <p:spPr/>
        <p:txBody>
          <a:bodyPr/>
          <a:lstStyle/>
          <a:p>
            <a:fld id="{0D806C77-F12B-4B85-87C6-2C16D26FFBE8}" type="datetime1">
              <a:rPr lang="fr-FR" smtClean="0"/>
              <a:t>06/11/2020</a:t>
            </a:fld>
            <a:endParaRPr lang="fr-FR"/>
          </a:p>
        </p:txBody>
      </p:sp>
      <p:sp>
        <p:nvSpPr>
          <p:cNvPr id="5" name="Espace réservé du pied de page 4">
            <a:extLst>
              <a:ext uri="{FF2B5EF4-FFF2-40B4-BE49-F238E27FC236}">
                <a16:creationId xmlns:a16="http://schemas.microsoft.com/office/drawing/2014/main" id="{B75BDCE5-D58B-4FE2-B89F-3BBF608FE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4EF750-359B-49D7-9393-0C4D7D62E4A5}"/>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01312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BE338-1B7D-4D1D-8AB5-60A0EDEB7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ABD00F-DA41-4923-ABD2-DB14D1F5107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2B82B9-D105-48F7-9024-A1DD7B3EB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127C539-68E3-420B-A57D-876272E239EE}"/>
              </a:ext>
            </a:extLst>
          </p:cNvPr>
          <p:cNvSpPr>
            <a:spLocks noGrp="1"/>
          </p:cNvSpPr>
          <p:nvPr>
            <p:ph type="dt" sz="half" idx="10"/>
          </p:nvPr>
        </p:nvSpPr>
        <p:spPr/>
        <p:txBody>
          <a:bodyPr/>
          <a:lstStyle/>
          <a:p>
            <a:fld id="{97549E8D-0F0C-4174-B01D-4463850DD0C6}" type="datetime1">
              <a:rPr lang="fr-FR" smtClean="0"/>
              <a:t>06/11/2020</a:t>
            </a:fld>
            <a:endParaRPr lang="fr-FR"/>
          </a:p>
        </p:txBody>
      </p:sp>
      <p:sp>
        <p:nvSpPr>
          <p:cNvPr id="6" name="Espace réservé du pied de page 5">
            <a:extLst>
              <a:ext uri="{FF2B5EF4-FFF2-40B4-BE49-F238E27FC236}">
                <a16:creationId xmlns:a16="http://schemas.microsoft.com/office/drawing/2014/main" id="{95425E26-A794-4D4B-8580-87C2A24043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B1DE0A-54AA-47E0-8FDE-2D5ED4FD8CD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18996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6029B-2904-461F-8ABB-26551DE9BB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035D53E-CEC6-4912-9904-19658F1F5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521F56-DAF6-45CC-91C0-C49D71538B1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24983AB-F8E5-4B4C-8C5F-62131B51F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D2D1EE-2DC0-4B3D-A633-634C48D3ED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EC7441E-5C76-4914-93CB-F44773DA9BA4}"/>
              </a:ext>
            </a:extLst>
          </p:cNvPr>
          <p:cNvSpPr>
            <a:spLocks noGrp="1"/>
          </p:cNvSpPr>
          <p:nvPr>
            <p:ph type="dt" sz="half" idx="10"/>
          </p:nvPr>
        </p:nvSpPr>
        <p:spPr/>
        <p:txBody>
          <a:bodyPr/>
          <a:lstStyle/>
          <a:p>
            <a:fld id="{B199D6DC-2B80-4766-9E22-EFC906215F79}" type="datetime1">
              <a:rPr lang="fr-FR" smtClean="0"/>
              <a:t>06/11/2020</a:t>
            </a:fld>
            <a:endParaRPr lang="fr-FR"/>
          </a:p>
        </p:txBody>
      </p:sp>
      <p:sp>
        <p:nvSpPr>
          <p:cNvPr id="8" name="Espace réservé du pied de page 7">
            <a:extLst>
              <a:ext uri="{FF2B5EF4-FFF2-40B4-BE49-F238E27FC236}">
                <a16:creationId xmlns:a16="http://schemas.microsoft.com/office/drawing/2014/main" id="{CC6EC196-DD0B-45E9-9037-97A74DB2BF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935B7BD-77E8-4B90-A9F4-57A1A3B413E0}"/>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10" name="Image 9">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825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AD958-E250-433B-9EB2-CCE4FB83A2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05A34F-6B93-4FC2-84F9-7E6372F95BD0}"/>
              </a:ext>
            </a:extLst>
          </p:cNvPr>
          <p:cNvSpPr>
            <a:spLocks noGrp="1"/>
          </p:cNvSpPr>
          <p:nvPr>
            <p:ph type="dt" sz="half" idx="10"/>
          </p:nvPr>
        </p:nvSpPr>
        <p:spPr/>
        <p:txBody>
          <a:bodyPr/>
          <a:lstStyle/>
          <a:p>
            <a:fld id="{C4CD105F-DF07-4C30-841B-51ECCF82FBB8}" type="datetime1">
              <a:rPr lang="fr-FR" smtClean="0"/>
              <a:t>06/11/2020</a:t>
            </a:fld>
            <a:endParaRPr lang="fr-FR"/>
          </a:p>
        </p:txBody>
      </p:sp>
      <p:sp>
        <p:nvSpPr>
          <p:cNvPr id="4" name="Espace réservé du pied de page 3">
            <a:extLst>
              <a:ext uri="{FF2B5EF4-FFF2-40B4-BE49-F238E27FC236}">
                <a16:creationId xmlns:a16="http://schemas.microsoft.com/office/drawing/2014/main" id="{00E4E43F-9694-42DF-AA47-0A0A5FD2D7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1F7E31B-9A8B-44EB-AF44-FBDD53512A3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6" name="Image 5">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80173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11B5A7-193B-499F-BAEB-D3812687B080}"/>
              </a:ext>
            </a:extLst>
          </p:cNvPr>
          <p:cNvSpPr>
            <a:spLocks noGrp="1"/>
          </p:cNvSpPr>
          <p:nvPr>
            <p:ph type="dt" sz="half" idx="10"/>
          </p:nvPr>
        </p:nvSpPr>
        <p:spPr/>
        <p:txBody>
          <a:bodyPr/>
          <a:lstStyle/>
          <a:p>
            <a:fld id="{FA9C9DD4-3C4D-49AE-9C79-379B31C4E6D4}" type="datetime1">
              <a:rPr lang="fr-FR" smtClean="0"/>
              <a:t>06/11/2020</a:t>
            </a:fld>
            <a:endParaRPr lang="fr-FR"/>
          </a:p>
        </p:txBody>
      </p:sp>
      <p:sp>
        <p:nvSpPr>
          <p:cNvPr id="3" name="Espace réservé du pied de page 2">
            <a:extLst>
              <a:ext uri="{FF2B5EF4-FFF2-40B4-BE49-F238E27FC236}">
                <a16:creationId xmlns:a16="http://schemas.microsoft.com/office/drawing/2014/main" id="{AEA3811C-BE36-4E8A-A28F-E8A820744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176D7D-583D-40E7-AFC6-F5D4D9D5AE94}"/>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5" name="Image 4">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109009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F4D42-D84C-4456-B516-5EAB11AB4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CF9B10-495A-45C4-94B7-B4CE5FF68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A75D8DD-DC40-4AEC-BAD8-62847D98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8965EE-73C2-44BB-9D15-6951EE556A5B}"/>
              </a:ext>
            </a:extLst>
          </p:cNvPr>
          <p:cNvSpPr>
            <a:spLocks noGrp="1"/>
          </p:cNvSpPr>
          <p:nvPr>
            <p:ph type="dt" sz="half" idx="10"/>
          </p:nvPr>
        </p:nvSpPr>
        <p:spPr/>
        <p:txBody>
          <a:bodyPr/>
          <a:lstStyle/>
          <a:p>
            <a:fld id="{7CF74F5C-B7E8-4741-839A-9C0DCE4ADCAD}" type="datetime1">
              <a:rPr lang="fr-FR" smtClean="0"/>
              <a:t>06/11/2020</a:t>
            </a:fld>
            <a:endParaRPr lang="fr-FR"/>
          </a:p>
        </p:txBody>
      </p:sp>
      <p:sp>
        <p:nvSpPr>
          <p:cNvPr id="6" name="Espace réservé du pied de page 5">
            <a:extLst>
              <a:ext uri="{FF2B5EF4-FFF2-40B4-BE49-F238E27FC236}">
                <a16:creationId xmlns:a16="http://schemas.microsoft.com/office/drawing/2014/main" id="{B9E8F126-9588-40A2-9B65-7C1FBBEAD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E6CE2F-E027-4B20-8C4E-C1036FB1E0F8}"/>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55924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3753-5149-4C50-B0B9-5C5BDCCF4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AD85404-9582-42D2-8E76-F56CD7C56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EA3596-E7F8-431F-9018-0BC231A30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D4905-0EEC-4A94-8C3E-4E2062DBB05D}"/>
              </a:ext>
            </a:extLst>
          </p:cNvPr>
          <p:cNvSpPr>
            <a:spLocks noGrp="1"/>
          </p:cNvSpPr>
          <p:nvPr>
            <p:ph type="dt" sz="half" idx="10"/>
          </p:nvPr>
        </p:nvSpPr>
        <p:spPr/>
        <p:txBody>
          <a:bodyPr/>
          <a:lstStyle/>
          <a:p>
            <a:fld id="{14130CC4-2ED9-4A6F-915A-FD9484DC1C06}" type="datetime1">
              <a:rPr lang="fr-FR" smtClean="0"/>
              <a:t>06/11/2020</a:t>
            </a:fld>
            <a:endParaRPr lang="fr-FR"/>
          </a:p>
        </p:txBody>
      </p:sp>
      <p:sp>
        <p:nvSpPr>
          <p:cNvPr id="6" name="Espace réservé du pied de page 5">
            <a:extLst>
              <a:ext uri="{FF2B5EF4-FFF2-40B4-BE49-F238E27FC236}">
                <a16:creationId xmlns:a16="http://schemas.microsoft.com/office/drawing/2014/main" id="{97A55E92-0164-4B62-A5C8-D82BD80BB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6E2B67-8995-4B7D-97E1-9733A8C93B93}"/>
              </a:ext>
            </a:extLst>
          </p:cNvPr>
          <p:cNvSpPr>
            <a:spLocks noGrp="1"/>
          </p:cNvSpPr>
          <p:nvPr>
            <p:ph type="sldNum" sz="quarter" idx="12"/>
          </p:nvPr>
        </p:nvSpPr>
        <p:spPr/>
        <p:txBody>
          <a:bodyPr/>
          <a:lstStyle/>
          <a:p>
            <a:fld id="{3A214FC8-7A6B-454A-ADA5-8A1A54B328A5}" type="slidenum">
              <a:rPr lang="fr-FR" smtClean="0"/>
              <a:t>‹N°›</a:t>
            </a:fld>
            <a:endParaRPr lang="fr-FR"/>
          </a:p>
        </p:txBody>
      </p:sp>
      <p:pic>
        <p:nvPicPr>
          <p:cNvPr id="8" name="Image 7">
            <a:extLst>
              <a:ext uri="{FF2B5EF4-FFF2-40B4-BE49-F238E27FC236}">
                <a16:creationId xmlns:a16="http://schemas.microsoft.com/office/drawing/2014/main" id="{172FB25A-3C95-4085-9713-00291700D4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90235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761225-C887-44BE-B92D-820650FF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81D86A-9B32-46C4-9F7A-9A6C28A8F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AFDCA-668B-4321-BD5B-6BC5BF20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11A8-7866-4299-A921-8141F3229D7D}" type="datetime1">
              <a:rPr lang="fr-FR" smtClean="0"/>
              <a:t>06/11/2020</a:t>
            </a:fld>
            <a:endParaRPr lang="fr-FR"/>
          </a:p>
        </p:txBody>
      </p:sp>
      <p:sp>
        <p:nvSpPr>
          <p:cNvPr id="5" name="Espace réservé du pied de page 4">
            <a:extLst>
              <a:ext uri="{FF2B5EF4-FFF2-40B4-BE49-F238E27FC236}">
                <a16:creationId xmlns:a16="http://schemas.microsoft.com/office/drawing/2014/main" id="{60151C72-AA3F-4F62-BD5F-5B2F8C664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B6983F-D852-46B4-959E-16C648336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14FC8-7A6B-454A-ADA5-8A1A54B328A5}" type="slidenum">
              <a:rPr lang="fr-FR" smtClean="0"/>
              <a:t>‹N°›</a:t>
            </a:fld>
            <a:endParaRPr lang="fr-FR"/>
          </a:p>
        </p:txBody>
      </p:sp>
      <p:pic>
        <p:nvPicPr>
          <p:cNvPr id="7" name="Image 6">
            <a:extLst>
              <a:ext uri="{FF2B5EF4-FFF2-40B4-BE49-F238E27FC236}">
                <a16:creationId xmlns:a16="http://schemas.microsoft.com/office/drawing/2014/main" id="{172FB25A-3C95-4085-9713-00291700D4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90880"/>
          </a:xfrm>
          <a:prstGeom prst="rect">
            <a:avLst/>
          </a:prstGeom>
        </p:spPr>
      </p:pic>
    </p:spTree>
    <p:extLst>
      <p:ext uri="{BB962C8B-B14F-4D97-AF65-F5344CB8AC3E}">
        <p14:creationId xmlns:p14="http://schemas.microsoft.com/office/powerpoint/2010/main" val="3528638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99309" y="869709"/>
            <a:ext cx="9144000" cy="2387600"/>
          </a:xfrm>
        </p:spPr>
        <p:txBody>
          <a:bodyPr>
            <a:normAutofit fontScale="90000"/>
          </a:bodyPr>
          <a:lstStyle/>
          <a:p>
            <a:r>
              <a:rPr lang="fr-FR" b="1" dirty="0"/>
              <a:t>UE 21: Capteurs Proprioceptifs et Extéroceptifs</a:t>
            </a:r>
          </a:p>
        </p:txBody>
      </p:sp>
      <p:pic>
        <p:nvPicPr>
          <p:cNvPr id="15" name="Image 14"/>
          <p:cNvPicPr>
            <a:picLocks noChangeAspect="1"/>
          </p:cNvPicPr>
          <p:nvPr/>
        </p:nvPicPr>
        <p:blipFill>
          <a:blip r:embed="rId2"/>
          <a:stretch>
            <a:fillRect/>
          </a:stretch>
        </p:blipFill>
        <p:spPr>
          <a:xfrm>
            <a:off x="4854690" y="3843054"/>
            <a:ext cx="2469483" cy="1824892"/>
          </a:xfrm>
          <a:prstGeom prst="rect">
            <a:avLst/>
          </a:prstGeom>
        </p:spPr>
      </p:pic>
      <p:sp>
        <p:nvSpPr>
          <p:cNvPr id="4" name="Espace réservé du numéro de diapositive 3"/>
          <p:cNvSpPr>
            <a:spLocks noGrp="1"/>
          </p:cNvSpPr>
          <p:nvPr>
            <p:ph type="sldNum" sz="quarter" idx="12"/>
          </p:nvPr>
        </p:nvSpPr>
        <p:spPr/>
        <p:txBody>
          <a:bodyPr/>
          <a:lstStyle/>
          <a:p>
            <a:fld id="{3A214FC8-7A6B-454A-ADA5-8A1A54B328A5}" type="slidenum">
              <a:rPr lang="fr-FR" smtClean="0"/>
              <a:t>1</a:t>
            </a:fld>
            <a:endParaRPr lang="fr-FR"/>
          </a:p>
        </p:txBody>
      </p:sp>
      <p:sp>
        <p:nvSpPr>
          <p:cNvPr id="5" name="Espace réservé du texte 2"/>
          <p:cNvSpPr txBox="1">
            <a:spLocks/>
          </p:cNvSpPr>
          <p:nvPr/>
        </p:nvSpPr>
        <p:spPr>
          <a:xfrm>
            <a:off x="205317" y="6253692"/>
            <a:ext cx="10515600" cy="4677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dirty="0">
                <a:solidFill>
                  <a:schemeClr val="tx1">
                    <a:lumMod val="50000"/>
                    <a:lumOff val="50000"/>
                  </a:schemeClr>
                </a:solidFill>
              </a:rPr>
              <a:t>Aïcha FONTE                                                                                                                                         </a:t>
            </a:r>
            <a:r>
              <a:rPr lang="fr-FR" sz="1800" b="1" dirty="0">
                <a:solidFill>
                  <a:schemeClr val="tx1">
                    <a:lumMod val="50000"/>
                    <a:lumOff val="50000"/>
                  </a:schemeClr>
                </a:solidFill>
              </a:rPr>
              <a:t>Licence Robotique</a:t>
            </a:r>
          </a:p>
        </p:txBody>
      </p:sp>
      <p:pic>
        <p:nvPicPr>
          <p:cNvPr id="13" name="Image 12"/>
          <p:cNvPicPr>
            <a:picLocks noChangeAspect="1"/>
          </p:cNvPicPr>
          <p:nvPr/>
        </p:nvPicPr>
        <p:blipFill>
          <a:blip r:embed="rId3"/>
          <a:stretch>
            <a:fillRect/>
          </a:stretch>
        </p:blipFill>
        <p:spPr>
          <a:xfrm>
            <a:off x="10187567" y="2464572"/>
            <a:ext cx="1866850" cy="2454562"/>
          </a:xfrm>
          <a:prstGeom prst="rect">
            <a:avLst/>
          </a:prstGeom>
        </p:spPr>
      </p:pic>
      <p:pic>
        <p:nvPicPr>
          <p:cNvPr id="17" name="Image 16"/>
          <p:cNvPicPr>
            <a:picLocks noChangeAspect="1"/>
          </p:cNvPicPr>
          <p:nvPr/>
        </p:nvPicPr>
        <p:blipFill>
          <a:blip r:embed="rId4"/>
          <a:stretch>
            <a:fillRect/>
          </a:stretch>
        </p:blipFill>
        <p:spPr>
          <a:xfrm>
            <a:off x="8356600" y="3227104"/>
            <a:ext cx="1625600" cy="1231900"/>
          </a:xfrm>
          <a:prstGeom prst="rect">
            <a:avLst/>
          </a:prstGeom>
        </p:spPr>
      </p:pic>
      <p:pic>
        <p:nvPicPr>
          <p:cNvPr id="18" name="Image 17"/>
          <p:cNvPicPr>
            <a:picLocks noChangeAspect="1"/>
          </p:cNvPicPr>
          <p:nvPr/>
        </p:nvPicPr>
        <p:blipFill>
          <a:blip r:embed="rId5"/>
          <a:stretch>
            <a:fillRect/>
          </a:stretch>
        </p:blipFill>
        <p:spPr>
          <a:xfrm>
            <a:off x="1710880" y="2784309"/>
            <a:ext cx="2111383" cy="2193290"/>
          </a:xfrm>
          <a:prstGeom prst="rect">
            <a:avLst/>
          </a:prstGeom>
        </p:spPr>
      </p:pic>
    </p:spTree>
    <p:extLst>
      <p:ext uri="{BB962C8B-B14F-4D97-AF65-F5344CB8AC3E}">
        <p14:creationId xmlns:p14="http://schemas.microsoft.com/office/powerpoint/2010/main" val="9677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7AD0653E-7984-48EF-976C-B571B1954362}"/>
              </a:ext>
            </a:extLst>
          </p:cNvPr>
          <p:cNvSpPr>
            <a:spLocks noGrp="1"/>
          </p:cNvSpPr>
          <p:nvPr>
            <p:ph type="title"/>
          </p:nvPr>
        </p:nvSpPr>
        <p:spPr>
          <a:xfrm>
            <a:off x="1045029" y="140985"/>
            <a:ext cx="10515600" cy="1325563"/>
          </a:xfrm>
        </p:spPr>
        <p:txBody>
          <a:bodyPr vert="horz" lIns="91440" tIns="45720" rIns="91440" bIns="45720" rtlCol="0" anchor="b">
            <a:normAutofit/>
          </a:bodyPr>
          <a:lstStyle/>
          <a:p>
            <a:pPr algn="ctr"/>
            <a:r>
              <a:rPr lang="en-US" sz="3200" b="1" dirty="0" err="1">
                <a:solidFill>
                  <a:schemeClr val="accent1"/>
                </a:solidFill>
              </a:rPr>
              <a:t>Avantages</a:t>
            </a:r>
            <a:r>
              <a:rPr lang="en-US" sz="3200" b="1" dirty="0">
                <a:solidFill>
                  <a:schemeClr val="accent1"/>
                </a:solidFill>
              </a:rPr>
              <a:t> du </a:t>
            </a:r>
            <a:r>
              <a:rPr lang="en-US" sz="3200" b="1" dirty="0" err="1">
                <a:solidFill>
                  <a:schemeClr val="accent1"/>
                </a:solidFill>
              </a:rPr>
              <a:t>codeur</a:t>
            </a:r>
            <a:r>
              <a:rPr lang="en-US" sz="3200" b="1" dirty="0">
                <a:solidFill>
                  <a:schemeClr val="accent1"/>
                </a:solidFill>
              </a:rPr>
              <a:t> </a:t>
            </a:r>
            <a:r>
              <a:rPr lang="en-US" sz="3200" b="1" dirty="0" err="1">
                <a:solidFill>
                  <a:schemeClr val="accent1"/>
                </a:solidFill>
              </a:rPr>
              <a:t>absolu</a:t>
            </a:r>
            <a:r>
              <a:rPr lang="en-US" sz="3200" b="1" dirty="0">
                <a:solidFill>
                  <a:schemeClr val="accent1"/>
                </a:solidFill>
              </a:rPr>
              <a:t>/ </a:t>
            </a:r>
            <a:r>
              <a:rPr lang="en-US" sz="3200" b="1" dirty="0" err="1">
                <a:solidFill>
                  <a:schemeClr val="accent1"/>
                </a:solidFill>
              </a:rPr>
              <a:t>Incrémental</a:t>
            </a:r>
            <a:endParaRPr lang="en-US" sz="3200" b="1" dirty="0">
              <a:solidFill>
                <a:schemeClr val="accent1"/>
              </a:solidFill>
            </a:endParaRPr>
          </a:p>
        </p:txBody>
      </p:sp>
      <p:sp>
        <p:nvSpPr>
          <p:cNvPr id="15" name="Espace réservé du contenu 14">
            <a:extLst>
              <a:ext uri="{FF2B5EF4-FFF2-40B4-BE49-F238E27FC236}">
                <a16:creationId xmlns:a16="http://schemas.microsoft.com/office/drawing/2014/main" id="{0926E49D-03F7-4D41-82EB-80B14E0D6A4F}"/>
              </a:ext>
            </a:extLst>
          </p:cNvPr>
          <p:cNvSpPr>
            <a:spLocks noGrp="1"/>
          </p:cNvSpPr>
          <p:nvPr>
            <p:ph sz="quarter" idx="4"/>
          </p:nvPr>
        </p:nvSpPr>
        <p:spPr>
          <a:xfrm>
            <a:off x="631372" y="1586706"/>
            <a:ext cx="5464628" cy="3684588"/>
          </a:xfrm>
        </p:spPr>
        <p:txBody>
          <a:bodyPr>
            <a:normAutofit/>
          </a:bodyPr>
          <a:lstStyle/>
          <a:p>
            <a:pPr marL="0" indent="0" algn="just">
              <a:buNone/>
            </a:pPr>
            <a:r>
              <a:rPr lang="fr-FR" sz="2400" dirty="0"/>
              <a:t>Un codeur Absolu délivre en permanence un code qui est l'image de la position réelle du mobile à contrôler. Il présente de ce fait deux avantages importants par rapport à un codeur incrémental: </a:t>
            </a:r>
          </a:p>
          <a:p>
            <a:pPr>
              <a:buFont typeface="Wingdings" panose="05000000000000000000" pitchFamily="2" charset="2"/>
              <a:buChar char="ü"/>
            </a:pPr>
            <a:r>
              <a:rPr lang="fr-FR" sz="2400" b="1" dirty="0">
                <a:solidFill>
                  <a:schemeClr val="accent2">
                    <a:lumMod val="75000"/>
                  </a:schemeClr>
                </a:solidFill>
              </a:rPr>
              <a:t>insensibilité aux coupures du réseau </a:t>
            </a:r>
          </a:p>
          <a:p>
            <a:pPr>
              <a:buFont typeface="Wingdings" panose="05000000000000000000" pitchFamily="2" charset="2"/>
              <a:buChar char="ü"/>
            </a:pPr>
            <a:r>
              <a:rPr lang="fr-FR" sz="2400" b="1" dirty="0">
                <a:solidFill>
                  <a:schemeClr val="accent2">
                    <a:lumMod val="75000"/>
                  </a:schemeClr>
                </a:solidFill>
              </a:rPr>
              <a:t>Insensibilité aux parasites de ligne. </a:t>
            </a:r>
          </a:p>
          <a:p>
            <a:pPr>
              <a:buFont typeface="Wingdings" panose="05000000000000000000" pitchFamily="2" charset="2"/>
              <a:buChar char="ü"/>
            </a:pPr>
            <a:endParaRPr lang="fr-FR" b="1" dirty="0">
              <a:solidFill>
                <a:schemeClr val="accent2">
                  <a:lumMod val="75000"/>
                </a:schemeClr>
              </a:solidFill>
            </a:endParaRPr>
          </a:p>
        </p:txBody>
      </p:sp>
      <p:sp>
        <p:nvSpPr>
          <p:cNvPr id="6" name="ZoneTexte 5">
            <a:extLst>
              <a:ext uri="{FF2B5EF4-FFF2-40B4-BE49-F238E27FC236}">
                <a16:creationId xmlns:a16="http://schemas.microsoft.com/office/drawing/2014/main" id="{20C3B163-70AA-4D41-AEC0-106EBE101019}"/>
              </a:ext>
            </a:extLst>
          </p:cNvPr>
          <p:cNvSpPr txBox="1"/>
          <p:nvPr/>
        </p:nvSpPr>
        <p:spPr>
          <a:xfrm>
            <a:off x="6400799" y="1586706"/>
            <a:ext cx="5913401" cy="1569660"/>
          </a:xfrm>
          <a:prstGeom prst="rect">
            <a:avLst/>
          </a:prstGeom>
          <a:noFill/>
        </p:spPr>
        <p:txBody>
          <a:bodyPr wrap="square">
            <a:spAutoFit/>
          </a:bodyPr>
          <a:lstStyle/>
          <a:p>
            <a:r>
              <a:rPr lang="fr-FR" sz="2400" b="0" i="0" dirty="0">
                <a:solidFill>
                  <a:srgbClr val="1D1D1B"/>
                </a:solidFill>
                <a:effectLst/>
                <a:latin typeface="Calibri" panose="020F0502020204030204" pitchFamily="34" charset="0"/>
                <a:cs typeface="Calibri" panose="020F0502020204030204" pitchFamily="34" charset="0"/>
              </a:rPr>
              <a:t>Un codeur incrémental une fois mis sous tension, il ne rapportera sa position angulaire que s’il dispose d’un point de référence à partir duquel il pourra effectuer des mesures.</a:t>
            </a:r>
            <a:endParaRPr lang="fr-FR" sz="2400"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68056AD6-AC1C-4285-9CE9-35919C529A32}"/>
              </a:ext>
            </a:extLst>
          </p:cNvPr>
          <p:cNvSpPr txBox="1"/>
          <p:nvPr/>
        </p:nvSpPr>
        <p:spPr>
          <a:xfrm>
            <a:off x="6014606" y="4089553"/>
            <a:ext cx="6177394" cy="923330"/>
          </a:xfrm>
          <a:prstGeom prst="rect">
            <a:avLst/>
          </a:prstGeom>
          <a:noFill/>
        </p:spPr>
        <p:txBody>
          <a:bodyPr wrap="square">
            <a:spAutoFit/>
          </a:bodyPr>
          <a:lstStyle/>
          <a:p>
            <a:r>
              <a:rPr lang="fr-FR" sz="1800" i="1" dirty="0">
                <a:solidFill>
                  <a:srgbClr val="FFC000"/>
                </a:solidFill>
                <a:effectLst/>
              </a:rPr>
              <a:t>Pour en savoir plus sur les codeurs optiques, je vous invite à regarder la vidéo </a:t>
            </a:r>
            <a:r>
              <a:rPr lang="fr-FR" sz="1800" i="1" dirty="0" err="1">
                <a:solidFill>
                  <a:srgbClr val="FFC000"/>
                </a:solidFill>
                <a:effectLst/>
              </a:rPr>
              <a:t>youtube</a:t>
            </a:r>
            <a:r>
              <a:rPr lang="fr-FR" sz="1800" i="1" dirty="0">
                <a:solidFill>
                  <a:srgbClr val="FFC000"/>
                </a:solidFill>
                <a:effectLst/>
              </a:rPr>
              <a:t> dont le lien est donné ci-joint:</a:t>
            </a:r>
          </a:p>
          <a:p>
            <a:r>
              <a:rPr lang="fr-FR" sz="1800" i="1" dirty="0">
                <a:solidFill>
                  <a:srgbClr val="FFC000"/>
                </a:solidFill>
                <a:cs typeface="Calibri" panose="020F0502020204030204" pitchFamily="34" charset="0"/>
              </a:rPr>
              <a:t>https://www.youtube.com/watch?v=SCR5YJZVyKg</a:t>
            </a:r>
          </a:p>
        </p:txBody>
      </p:sp>
    </p:spTree>
    <p:extLst>
      <p:ext uri="{BB962C8B-B14F-4D97-AF65-F5344CB8AC3E}">
        <p14:creationId xmlns:p14="http://schemas.microsoft.com/office/powerpoint/2010/main" val="352241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09D1C-25D6-4283-95AE-3E6237593F79}"/>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b="1" dirty="0">
                <a:solidFill>
                  <a:schemeClr val="accent1"/>
                </a:solidFill>
              </a:rPr>
              <a:t>LA MESURE DE LA POSITION</a:t>
            </a:r>
          </a:p>
        </p:txBody>
      </p:sp>
      <p:sp>
        <p:nvSpPr>
          <p:cNvPr id="4" name="Espace réservé du numéro de diapositive 3">
            <a:extLst>
              <a:ext uri="{FF2B5EF4-FFF2-40B4-BE49-F238E27FC236}">
                <a16:creationId xmlns:a16="http://schemas.microsoft.com/office/drawing/2014/main" id="{4CDBE11F-4FFF-477A-8E22-DB64330A69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214FC8-7A6B-454A-ADA5-8A1A54B328A5}" type="slidenum">
              <a:rPr lang="en-US">
                <a:solidFill>
                  <a:srgbClr val="898989"/>
                </a:solidFill>
              </a:rPr>
              <a:pPr>
                <a:spcAft>
                  <a:spcPts val="600"/>
                </a:spcAft>
              </a:pPr>
              <a:t>11</a:t>
            </a:fld>
            <a:endParaRPr lang="en-US">
              <a:solidFill>
                <a:srgbClr val="898989"/>
              </a:solidFill>
            </a:endParaRPr>
          </a:p>
        </p:txBody>
      </p:sp>
      <p:sp>
        <p:nvSpPr>
          <p:cNvPr id="11" name="Rectangle 6">
            <a:extLst>
              <a:ext uri="{FF2B5EF4-FFF2-40B4-BE49-F238E27FC236}">
                <a16:creationId xmlns:a16="http://schemas.microsoft.com/office/drawing/2014/main" id="{73566ED3-763E-4D95-9DF5-DAB73B7E0EEF}"/>
              </a:ext>
            </a:extLst>
          </p:cNvPr>
          <p:cNvSpPr>
            <a:spLocks noChangeArrowheads="1"/>
          </p:cNvSpPr>
          <p:nvPr/>
        </p:nvSpPr>
        <p:spPr bwMode="auto">
          <a:xfrm>
            <a:off x="190117" y="1398701"/>
            <a:ext cx="2730836"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5373"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sz="2800" b="1" i="0" u="none" strike="noStrike" cap="none" normalizeH="0" baseline="0" dirty="0">
                <a:ln>
                  <a:noFill/>
                </a:ln>
                <a:solidFill>
                  <a:schemeClr val="accent1">
                    <a:lumMod val="75000"/>
                  </a:schemeClr>
                </a:solidFill>
                <a:effectLst/>
                <a:latin typeface="Tahoma" panose="020B0604030504040204" pitchFamily="34" charset="0"/>
                <a:cs typeface="Tahoma" panose="020B0604030504040204" pitchFamily="34" charset="0"/>
              </a:rPr>
              <a:t>V-1 Définition</a:t>
            </a:r>
            <a:endParaRPr kumimoji="0" lang="fr-FR" altLang="fr-FR" sz="2800" b="1" i="0" u="none" strike="noStrike" cap="none" normalizeH="0" baseline="0" dirty="0">
              <a:ln>
                <a:noFill/>
              </a:ln>
              <a:solidFill>
                <a:schemeClr val="accent1">
                  <a:lumMod val="75000"/>
                </a:schemeClr>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9DE63DF7-29B0-43B1-9B32-A1ED1D7015D5}"/>
              </a:ext>
            </a:extLst>
          </p:cNvPr>
          <p:cNvSpPr txBox="1"/>
          <p:nvPr/>
        </p:nvSpPr>
        <p:spPr>
          <a:xfrm>
            <a:off x="346765" y="2049923"/>
            <a:ext cx="5539685" cy="3785652"/>
          </a:xfrm>
          <a:prstGeom prst="rect">
            <a:avLst/>
          </a:prstGeom>
          <a:noFill/>
        </p:spPr>
        <p:txBody>
          <a:bodyPr wrap="square">
            <a:spAutoFit/>
          </a:bodyPr>
          <a:lstStyle/>
          <a:p>
            <a:pPr algn="just"/>
            <a:r>
              <a:rPr lang="fr-FR" sz="2400" b="0" i="0" dirty="0">
                <a:solidFill>
                  <a:srgbClr val="666666"/>
                </a:solidFill>
                <a:effectLst/>
                <a:latin typeface="Calibri" panose="020F0502020204030204" pitchFamily="34" charset="0"/>
                <a:cs typeface="Calibri" panose="020F0502020204030204" pitchFamily="34" charset="0"/>
              </a:rPr>
              <a:t>Ce type de capteur dispose de plusieurs utilités et est destiné à différentes applications. Il est très présent dans le secteur de l’aéronautique, de l’automobile et de la mécanique de précision. Souvent utilisé comme capteur de position angulaire et de vitesse, il permet de déterminer la commande de moteur, le sens de rotation d’un élément ou la gestion de batterie.</a:t>
            </a:r>
            <a:endParaRPr lang="fr-FR" sz="2400" dirty="0">
              <a:latin typeface="Calibri" panose="020F0502020204030204" pitchFamily="34" charset="0"/>
              <a:cs typeface="Calibri" panose="020F0502020204030204" pitchFamily="34" charset="0"/>
            </a:endParaRPr>
          </a:p>
        </p:txBody>
      </p:sp>
      <p:pic>
        <p:nvPicPr>
          <p:cNvPr id="12290" name="Picture 2" descr="Capteurs a effet hall">
            <a:extLst>
              <a:ext uri="{FF2B5EF4-FFF2-40B4-BE49-F238E27FC236}">
                <a16:creationId xmlns:a16="http://schemas.microsoft.com/office/drawing/2014/main" id="{7CFE4D11-3DEA-45C3-A1E6-FAFD1C422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6618"/>
            <a:ext cx="5905883" cy="442941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9D203285-899B-48DE-AA71-5AC3A9EA40ED}"/>
              </a:ext>
            </a:extLst>
          </p:cNvPr>
          <p:cNvSpPr>
            <a:spLocks noGrp="1"/>
          </p:cNvSpPr>
          <p:nvPr>
            <p:ph idx="1"/>
          </p:nvPr>
        </p:nvSpPr>
        <p:spPr>
          <a:xfrm>
            <a:off x="990600" y="1419083"/>
            <a:ext cx="10210800" cy="528429"/>
          </a:xfrm>
        </p:spPr>
        <p:txBody>
          <a:bodyPr vert="horz" lIns="91440" tIns="45720" rIns="91440" bIns="45720" rtlCol="0">
            <a:normAutofit/>
          </a:bodyPr>
          <a:lstStyle/>
          <a:p>
            <a:pPr marL="0" indent="0" algn="ctr">
              <a:buNone/>
            </a:pPr>
            <a:r>
              <a:rPr lang="en-US" sz="2400" b="1" i="0" dirty="0">
                <a:effectLst/>
              </a:rPr>
              <a:t>V- Les </a:t>
            </a:r>
            <a:r>
              <a:rPr lang="fr-FR" sz="1800" b="1" dirty="0">
                <a:effectLst/>
                <a:latin typeface="Verdana-Bold"/>
              </a:rPr>
              <a:t>Capteurs à effet Hall</a:t>
            </a:r>
            <a:endParaRPr lang="en-US" sz="2400" b="1" i="0" dirty="0">
              <a:effectLst/>
            </a:endParaRPr>
          </a:p>
        </p:txBody>
      </p:sp>
    </p:spTree>
    <p:extLst>
      <p:ext uri="{BB962C8B-B14F-4D97-AF65-F5344CB8AC3E}">
        <p14:creationId xmlns:p14="http://schemas.microsoft.com/office/powerpoint/2010/main" val="55983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ZoneTexte 11">
            <a:extLst>
              <a:ext uri="{FF2B5EF4-FFF2-40B4-BE49-F238E27FC236}">
                <a16:creationId xmlns:a16="http://schemas.microsoft.com/office/drawing/2014/main" id="{FCA36265-EA03-45D3-B0B7-F150FB1C3FDB}"/>
              </a:ext>
            </a:extLst>
          </p:cNvPr>
          <p:cNvSpPr txBox="1"/>
          <p:nvPr/>
        </p:nvSpPr>
        <p:spPr>
          <a:xfrm>
            <a:off x="0" y="575552"/>
            <a:ext cx="5524048" cy="3439945"/>
          </a:xfrm>
          <a:prstGeom prst="rect">
            <a:avLst/>
          </a:prstGeom>
        </p:spPr>
        <p:txBody>
          <a:bodyPr vert="horz" lIns="91440" tIns="45720" rIns="91440" bIns="45720" rtlCol="0" anchor="ctr">
            <a:normAutofit fontScale="92500"/>
          </a:bodyPr>
          <a:lstStyle/>
          <a:p>
            <a:pPr algn="just">
              <a:lnSpc>
                <a:spcPct val="110000"/>
              </a:lnSpc>
              <a:spcBef>
                <a:spcPct val="0"/>
              </a:spcBef>
              <a:spcAft>
                <a:spcPts val="600"/>
              </a:spcAft>
            </a:pPr>
            <a:r>
              <a:rPr lang="fr-FR" sz="2400" b="0" i="0" dirty="0">
                <a:solidFill>
                  <a:srgbClr val="000000"/>
                </a:solidFill>
                <a:effectLst/>
              </a:rPr>
              <a:t>Leur principe est basé sur une découverte déjà ancienne. En 1879, le physicien américain Edwin Herbert Hall découvre que si l'on introduit un élément conducteur de courant dans un champ électromagnétique, il apparaît alors une force électromotrice proportionnelle au champ magnétique appliqué et au courant qui traverse le conducteur. C'est l'effet Hall.</a:t>
            </a:r>
            <a:endParaRPr lang="en-US" sz="2400" b="0" i="0" dirty="0">
              <a:solidFill>
                <a:srgbClr val="303030"/>
              </a:solidFill>
              <a:effectLst/>
              <a:ea typeface="+mj-ea"/>
              <a:cs typeface="+mj-cs"/>
            </a:endParaRPr>
          </a:p>
        </p:txBody>
      </p:sp>
      <p:sp>
        <p:nvSpPr>
          <p:cNvPr id="7" name="Espace réservé du numéro de diapositive 6">
            <a:extLst>
              <a:ext uri="{FF2B5EF4-FFF2-40B4-BE49-F238E27FC236}">
                <a16:creationId xmlns:a16="http://schemas.microsoft.com/office/drawing/2014/main" id="{5889C550-A607-4513-83DB-5E855076B5FC}"/>
              </a:ext>
            </a:extLst>
          </p:cNvPr>
          <p:cNvSpPr>
            <a:spLocks noGrp="1"/>
          </p:cNvSpPr>
          <p:nvPr>
            <p:ph type="sldNum" sz="quarter" idx="12"/>
          </p:nvPr>
        </p:nvSpPr>
        <p:spPr>
          <a:xfrm>
            <a:off x="10198279" y="5532120"/>
            <a:ext cx="1344477" cy="365125"/>
          </a:xfrm>
        </p:spPr>
        <p:txBody>
          <a:bodyPr vert="horz" lIns="91440" tIns="45720" rIns="91440" bIns="45720" rtlCol="0" anchor="ctr">
            <a:normAutofit/>
          </a:bodyPr>
          <a:lstStyle/>
          <a:p>
            <a:pPr>
              <a:spcAft>
                <a:spcPts val="600"/>
              </a:spcAft>
              <a:defRPr/>
            </a:pPr>
            <a:fld id="{3A214FC8-7A6B-454A-ADA5-8A1A54B328A5}" type="slidenum">
              <a:rPr lang="en-US">
                <a:solidFill>
                  <a:srgbClr val="FFFFFF">
                    <a:alpha val="80000"/>
                  </a:srgbClr>
                </a:solidFill>
                <a:latin typeface="Calibri" panose="020F0502020204030204"/>
              </a:rPr>
              <a:pPr>
                <a:spcAft>
                  <a:spcPts val="600"/>
                </a:spcAft>
                <a:defRPr/>
              </a:pPr>
              <a:t>12</a:t>
            </a:fld>
            <a:endParaRPr lang="en-US">
              <a:solidFill>
                <a:srgbClr val="FFFFFF">
                  <a:alpha val="80000"/>
                </a:srgbClr>
              </a:solidFill>
              <a:latin typeface="Calibri" panose="020F0502020204030204"/>
            </a:endParaRPr>
          </a:p>
        </p:txBody>
      </p:sp>
      <p:sp>
        <p:nvSpPr>
          <p:cNvPr id="15" name="Titre 1">
            <a:extLst>
              <a:ext uri="{FF2B5EF4-FFF2-40B4-BE49-F238E27FC236}">
                <a16:creationId xmlns:a16="http://schemas.microsoft.com/office/drawing/2014/main" id="{9E9C1ECB-967B-4566-9589-DD96AA51AE92}"/>
              </a:ext>
            </a:extLst>
          </p:cNvPr>
          <p:cNvSpPr>
            <a:spLocks noGrp="1"/>
          </p:cNvSpPr>
          <p:nvPr>
            <p:ph type="title"/>
          </p:nvPr>
        </p:nvSpPr>
        <p:spPr>
          <a:xfrm>
            <a:off x="649244" y="5467764"/>
            <a:ext cx="5806440" cy="1096331"/>
          </a:xfrm>
        </p:spPr>
        <p:txBody>
          <a:bodyPr>
            <a:normAutofit/>
          </a:bodyPr>
          <a:lstStyle/>
          <a:p>
            <a:r>
              <a:rPr lang="fr-FR" altLang="fr-FR" sz="2800" b="1" dirty="0">
                <a:solidFill>
                  <a:schemeClr val="accent1">
                    <a:lumMod val="75000"/>
                  </a:schemeClr>
                </a:solidFill>
                <a:latin typeface="Calibri" panose="020F0502020204030204" pitchFamily="34" charset="0"/>
                <a:cs typeface="Calibri" panose="020F0502020204030204" pitchFamily="34" charset="0"/>
              </a:rPr>
              <a:t>V</a:t>
            </a:r>
            <a:r>
              <a:rPr kumimoji="0" lang="fr-FR" altLang="fr-FR" sz="2800" b="1" i="0"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-2 Principe de fonctionnement</a:t>
            </a:r>
            <a:endParaRPr lang="fr-FR" sz="2800" dirty="0">
              <a:solidFill>
                <a:srgbClr val="303030"/>
              </a:solidFill>
              <a:latin typeface="Calibri" panose="020F0502020204030204" pitchFamily="34" charset="0"/>
              <a:cs typeface="Calibri" panose="020F0502020204030204" pitchFamily="34" charset="0"/>
            </a:endParaRPr>
          </a:p>
        </p:txBody>
      </p:sp>
      <p:pic>
        <p:nvPicPr>
          <p:cNvPr id="10246" name="Picture 6" descr="Les capteurs à effet Hall">
            <a:extLst>
              <a:ext uri="{FF2B5EF4-FFF2-40B4-BE49-F238E27FC236}">
                <a16:creationId xmlns:a16="http://schemas.microsoft.com/office/drawing/2014/main" id="{CD9066A5-8F2A-4483-A033-DB9628D15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617" y="3835388"/>
            <a:ext cx="3602135" cy="1511306"/>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A3E69B0C-9422-41D2-98EF-5CEA59C74A73}"/>
              </a:ext>
            </a:extLst>
          </p:cNvPr>
          <p:cNvSpPr txBox="1"/>
          <p:nvPr/>
        </p:nvSpPr>
        <p:spPr>
          <a:xfrm>
            <a:off x="6096000" y="766052"/>
            <a:ext cx="5780861" cy="4154984"/>
          </a:xfrm>
          <a:prstGeom prst="rect">
            <a:avLst/>
          </a:prstGeom>
          <a:noFill/>
        </p:spPr>
        <p:txBody>
          <a:bodyPr wrap="square">
            <a:spAutoFit/>
          </a:bodyPr>
          <a:lstStyle/>
          <a:p>
            <a:pPr algn="just"/>
            <a:r>
              <a:rPr lang="fr-FR" sz="2400" b="0" i="0" dirty="0">
                <a:solidFill>
                  <a:srgbClr val="000000"/>
                </a:solidFill>
                <a:effectLst/>
              </a:rPr>
              <a:t>Si un courant Io traverse un barreau en matériau conducteur ou semi-conducteur, et si un champ magnétique d'induction B est appliqué perpendiculairement au sens de passage du courant, une tension </a:t>
            </a:r>
            <a:r>
              <a:rPr lang="fr-FR" sz="2400" b="0" i="0" dirty="0" err="1">
                <a:solidFill>
                  <a:srgbClr val="000000"/>
                </a:solidFill>
                <a:effectLst/>
              </a:rPr>
              <a:t>Vh</a:t>
            </a:r>
            <a:r>
              <a:rPr lang="fr-FR" sz="2400" b="0" i="0" dirty="0">
                <a:solidFill>
                  <a:srgbClr val="000000"/>
                </a:solidFill>
                <a:effectLst/>
              </a:rPr>
              <a:t>, proportionnelle au champ magnétique et au courant Io, apparaît sur les faces latérales du barreau.</a:t>
            </a:r>
          </a:p>
          <a:p>
            <a:pPr algn="just"/>
            <a:r>
              <a:rPr lang="fr-FR" sz="2400" b="0" i="0" dirty="0">
                <a:solidFill>
                  <a:srgbClr val="000000"/>
                </a:solidFill>
                <a:effectLst/>
              </a:rPr>
              <a:t>Les électrons sont déviés par le champ magnétique, créant une différence de potentiel appelée tension de Hall .</a:t>
            </a:r>
          </a:p>
        </p:txBody>
      </p:sp>
    </p:spTree>
    <p:extLst>
      <p:ext uri="{BB962C8B-B14F-4D97-AF65-F5344CB8AC3E}">
        <p14:creationId xmlns:p14="http://schemas.microsoft.com/office/powerpoint/2010/main" val="2804775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9" y="5529884"/>
            <a:ext cx="5802656" cy="1096331"/>
          </a:xfrm>
        </p:spPr>
        <p:txBody>
          <a:bodyPr>
            <a:normAutofit/>
          </a:bodyPr>
          <a:lstStyle/>
          <a:p>
            <a:r>
              <a:rPr lang="fr-FR" altLang="fr-FR" sz="2800" b="1" dirty="0">
                <a:solidFill>
                  <a:srgbClr val="0070C0"/>
                </a:solidFill>
                <a:latin typeface="Calibri" panose="020F0502020204030204" pitchFamily="34" charset="0"/>
                <a:cs typeface="Calibri" panose="020F0502020204030204" pitchFamily="34" charset="0"/>
              </a:rPr>
              <a:t>V</a:t>
            </a:r>
            <a: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t>-3 Application</a:t>
            </a:r>
            <a:endParaRPr lang="fr-FR" sz="2800" dirty="0">
              <a:solidFill>
                <a:srgbClr val="0070C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6096000" y="956849"/>
            <a:ext cx="5820811" cy="4254137"/>
          </a:xfrm>
        </p:spPr>
        <p:txBody>
          <a:bodyPr anchor="ctr">
            <a:noAutofit/>
          </a:bodyPr>
          <a:lstStyle/>
          <a:p>
            <a:pPr algn="just"/>
            <a:r>
              <a:rPr lang="fr-FR" sz="2400" b="0" i="0" dirty="0">
                <a:solidFill>
                  <a:srgbClr val="000000"/>
                </a:solidFill>
                <a:effectLst/>
                <a:latin typeface="Calibri" panose="020F0502020204030204" pitchFamily="34" charset="0"/>
                <a:cs typeface="Calibri" panose="020F0502020204030204" pitchFamily="34" charset="0"/>
              </a:rPr>
              <a:t>Les capteurs à effet Hall peuvent être utilisés comme capteur de position et/ou de vitesse angulaire, ils permettent aussi de connaître le sens de rotation. Le codeur utilise un disque magnétique multipolaire à faible inertie et deux sondes à effet Hall pour générer deux signaux de sortie déphasée de 90°. En cas de rotation dans le sens horaire, le signal du canal A précède celui du canal B. La résolution dépend du nombre de pôles du disque en rotation.</a:t>
            </a:r>
            <a:endParaRPr lang="fr-FR" sz="24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13</a:t>
            </a:fld>
            <a:endParaRPr lang="fr-FR">
              <a:solidFill>
                <a:srgbClr val="FFFFFF">
                  <a:alpha val="80000"/>
                </a:srgbClr>
              </a:solidFill>
            </a:endParaRPr>
          </a:p>
        </p:txBody>
      </p:sp>
      <p:pic>
        <p:nvPicPr>
          <p:cNvPr id="1026" name="Picture 2" descr="Signaux de sortie">
            <a:extLst>
              <a:ext uri="{FF2B5EF4-FFF2-40B4-BE49-F238E27FC236}">
                <a16:creationId xmlns:a16="http://schemas.microsoft.com/office/drawing/2014/main" id="{06826A27-02BB-49DC-B774-3FB5C70D6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72" y="2468155"/>
            <a:ext cx="3218375" cy="2639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cipe d'un codeur à effet Hall">
            <a:extLst>
              <a:ext uri="{FF2B5EF4-FFF2-40B4-BE49-F238E27FC236}">
                <a16:creationId xmlns:a16="http://schemas.microsoft.com/office/drawing/2014/main" id="{604B3C9C-4C23-431B-8A42-48BDCAFB3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06" y="956849"/>
            <a:ext cx="5364559" cy="151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6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9" y="5529884"/>
            <a:ext cx="5802656" cy="1096331"/>
          </a:xfrm>
        </p:spPr>
        <p:txBody>
          <a:bodyPr>
            <a:normAutofit fontScale="90000"/>
          </a:bodyPr>
          <a:lstStyle/>
          <a:p>
            <a: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t>V-4 </a:t>
            </a:r>
            <a:r>
              <a:rPr lang="fr-FR" sz="2700" b="1" i="0" dirty="0">
                <a:solidFill>
                  <a:srgbClr val="0070C0"/>
                </a:solidFill>
                <a:effectLst/>
                <a:latin typeface="Calibri" panose="020F0502020204030204" pitchFamily="34" charset="0"/>
                <a:cs typeface="Calibri" panose="020F0502020204030204" pitchFamily="34" charset="0"/>
              </a:rPr>
              <a:t>Les différents types de capteurs à effet Hall et leurs applications</a:t>
            </a:r>
            <a:br>
              <a:rPr lang="fr-FR" sz="1100" b="1" i="0" dirty="0">
                <a:solidFill>
                  <a:srgbClr val="0070C0"/>
                </a:solidFill>
                <a:effectLst/>
                <a:latin typeface="Noticia Text"/>
              </a:rPr>
            </a:br>
            <a:endParaRPr lang="fr-FR" sz="2800" dirty="0">
              <a:solidFill>
                <a:srgbClr val="0070C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841249" y="731520"/>
            <a:ext cx="5407152" cy="4254137"/>
          </a:xfrm>
        </p:spPr>
        <p:txBody>
          <a:bodyPr anchor="ctr">
            <a:normAutofit/>
          </a:bodyPr>
          <a:lstStyle/>
          <a:p>
            <a:pPr marL="457200" indent="-457200">
              <a:buAutoNum type="arabicParenR"/>
            </a:pPr>
            <a:r>
              <a:rPr lang="fr-FR" sz="2400" b="1" i="1" dirty="0">
                <a:solidFill>
                  <a:srgbClr val="FF0000"/>
                </a:solidFill>
                <a:effectLst/>
              </a:rPr>
              <a:t>Les capteurs à effet Hall numériques</a:t>
            </a:r>
          </a:p>
          <a:p>
            <a:pPr marL="0" indent="0">
              <a:buNone/>
            </a:pPr>
            <a:r>
              <a:rPr lang="fr-FR" sz="2000" b="0" i="0" dirty="0">
                <a:solidFill>
                  <a:srgbClr val="606060"/>
                </a:solidFill>
                <a:effectLst/>
              </a:rPr>
              <a:t>Peuvent être programmés de façon à s’activer à une tolérance donnée du champ magnétique.</a:t>
            </a:r>
            <a:endParaRPr lang="fr-FR" sz="2000" b="1" i="1" dirty="0">
              <a:solidFill>
                <a:srgbClr val="FF0000"/>
              </a:solidFill>
              <a:effectLst/>
            </a:endParaRPr>
          </a:p>
          <a:p>
            <a:pPr marL="0" indent="0">
              <a:buNone/>
            </a:pPr>
            <a:r>
              <a:rPr lang="fr-FR" sz="2400" b="1" i="1" dirty="0">
                <a:solidFill>
                  <a:srgbClr val="FF0000"/>
                </a:solidFill>
                <a:effectLst/>
              </a:rPr>
              <a:t>2)   Les capteurs analogiques</a:t>
            </a:r>
          </a:p>
          <a:p>
            <a:pPr marL="0" indent="0">
              <a:buNone/>
            </a:pPr>
            <a:r>
              <a:rPr lang="fr-FR" sz="2000" b="0" i="0" dirty="0">
                <a:solidFill>
                  <a:srgbClr val="606060"/>
                </a:solidFill>
                <a:effectLst/>
              </a:rPr>
              <a:t>Pour mesurer la densité de flux des aimants.</a:t>
            </a:r>
          </a:p>
          <a:p>
            <a:pPr marL="457200" indent="-457200">
              <a:buAutoNum type="arabicParenR" startAt="3"/>
            </a:pPr>
            <a:r>
              <a:rPr lang="fr-FR" sz="2400" b="1" i="1" dirty="0">
                <a:solidFill>
                  <a:srgbClr val="FF0000"/>
                </a:solidFill>
                <a:effectLst/>
              </a:rPr>
              <a:t>Les capteurs à effet Hall rotatifs</a:t>
            </a:r>
          </a:p>
          <a:p>
            <a:pPr marL="0" indent="0">
              <a:buNone/>
            </a:pPr>
            <a:r>
              <a:rPr lang="fr-FR" sz="2000" b="0" i="0" dirty="0">
                <a:solidFill>
                  <a:srgbClr val="606060"/>
                </a:solidFill>
                <a:effectLst/>
              </a:rPr>
              <a:t>Pour remplacer les dispositifs résistifs à potentiomètre ou à film.</a:t>
            </a:r>
            <a:endParaRPr lang="fr-FR" sz="2000" b="1" i="1" dirty="0">
              <a:solidFill>
                <a:srgbClr val="FF0000"/>
              </a:solidFill>
              <a:effectLst/>
            </a:endParaRPr>
          </a:p>
          <a:p>
            <a:pPr marL="457200" indent="-457200">
              <a:buAutoNum type="arabicParenR" startAt="4"/>
            </a:pPr>
            <a:r>
              <a:rPr lang="fr-FR" sz="2400" b="1" i="1" dirty="0">
                <a:solidFill>
                  <a:srgbClr val="FF0000"/>
                </a:solidFill>
                <a:effectLst/>
              </a:rPr>
              <a:t>Les capteurs à effet Hall linéaires</a:t>
            </a:r>
          </a:p>
          <a:p>
            <a:pPr marL="0" indent="0">
              <a:buNone/>
            </a:pPr>
            <a:r>
              <a:rPr lang="fr-FR" sz="1600" b="0" i="0" dirty="0">
                <a:solidFill>
                  <a:srgbClr val="606060"/>
                </a:solidFill>
                <a:effectLst/>
                <a:latin typeface="Arial" panose="020B0604020202020204" pitchFamily="34" charset="0"/>
              </a:rPr>
              <a:t> </a:t>
            </a:r>
            <a:r>
              <a:rPr lang="fr-FR" sz="2000" b="0" i="0" dirty="0">
                <a:solidFill>
                  <a:srgbClr val="606060"/>
                </a:solidFill>
                <a:effectLst/>
              </a:rPr>
              <a:t>peuvent servir pour détecter le changement de vitesse de transmission</a:t>
            </a:r>
            <a:endParaRPr lang="fr-FR" sz="2000" b="1" i="1" dirty="0">
              <a:solidFill>
                <a:srgbClr val="FF0000"/>
              </a:solidFill>
              <a:effectLst/>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14</a:t>
            </a:fld>
            <a:endParaRPr lang="fr-FR">
              <a:solidFill>
                <a:srgbClr val="FFFFFF">
                  <a:alpha val="80000"/>
                </a:srgbClr>
              </a:solidFill>
            </a:endParaRPr>
          </a:p>
        </p:txBody>
      </p:sp>
      <p:pic>
        <p:nvPicPr>
          <p:cNvPr id="1026" name="Picture 2" descr="Les capteurs de courant à effet Hall de pointe Melexis">
            <a:extLst>
              <a:ext uri="{FF2B5EF4-FFF2-40B4-BE49-F238E27FC236}">
                <a16:creationId xmlns:a16="http://schemas.microsoft.com/office/drawing/2014/main" id="{98FBDE27-22CD-4A2D-8560-85CF14A64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713" y="855406"/>
            <a:ext cx="5988264" cy="395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41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9" y="5529884"/>
            <a:ext cx="5802656" cy="1096331"/>
          </a:xfrm>
        </p:spPr>
        <p:txBody>
          <a:bodyPr>
            <a:normAutofit/>
          </a:bodyPr>
          <a:lstStyle/>
          <a:p>
            <a: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t>V-5 Avantages et inconvénients</a:t>
            </a:r>
            <a:br>
              <a:rPr kumimoji="0" lang="fr-FR" altLang="fr-FR" sz="2800" b="1" i="0" u="none" strike="noStrike" cap="none" normalizeH="0" baseline="0" dirty="0">
                <a:ln>
                  <a:noFill/>
                </a:ln>
                <a:solidFill>
                  <a:srgbClr val="0070C0"/>
                </a:solidFill>
                <a:effectLst/>
                <a:latin typeface="Calibri" panose="020F0502020204030204" pitchFamily="34" charset="0"/>
                <a:cs typeface="Calibri" panose="020F0502020204030204" pitchFamily="34" charset="0"/>
              </a:rPr>
            </a:br>
            <a:endParaRPr lang="fr-FR" sz="2800" dirty="0">
              <a:solidFill>
                <a:srgbClr val="0070C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291792" y="1110873"/>
            <a:ext cx="5407152" cy="4507326"/>
          </a:xfrm>
        </p:spPr>
        <p:txBody>
          <a:bodyPr anchor="ctr">
            <a:normAutofit/>
          </a:bodyPr>
          <a:lstStyle/>
          <a:p>
            <a:pPr marL="0" indent="0" algn="just">
              <a:buNone/>
            </a:pPr>
            <a:r>
              <a:rPr lang="fr-FR" sz="2400" b="1" i="1" dirty="0"/>
              <a:t> </a:t>
            </a:r>
            <a:endParaRPr lang="fr-FR" sz="2400" b="1" i="0" dirty="0">
              <a:solidFill>
                <a:srgbClr val="00B050"/>
              </a:solidFill>
              <a:effectLst/>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15</a:t>
            </a:fld>
            <a:endParaRPr lang="fr-FR">
              <a:solidFill>
                <a:srgbClr val="FFFFFF">
                  <a:alpha val="80000"/>
                </a:srgbClr>
              </a:solidFill>
            </a:endParaRPr>
          </a:p>
        </p:txBody>
      </p:sp>
      <p:sp>
        <p:nvSpPr>
          <p:cNvPr id="9" name="ZoneTexte 8">
            <a:extLst>
              <a:ext uri="{FF2B5EF4-FFF2-40B4-BE49-F238E27FC236}">
                <a16:creationId xmlns:a16="http://schemas.microsoft.com/office/drawing/2014/main" id="{F94F1A54-1AA3-491B-AACF-1B4147D211FB}"/>
              </a:ext>
            </a:extLst>
          </p:cNvPr>
          <p:cNvSpPr txBox="1"/>
          <p:nvPr/>
        </p:nvSpPr>
        <p:spPr>
          <a:xfrm>
            <a:off x="291792" y="689789"/>
            <a:ext cx="6096000" cy="2739211"/>
          </a:xfrm>
          <a:prstGeom prst="rect">
            <a:avLst/>
          </a:prstGeom>
          <a:noFill/>
        </p:spPr>
        <p:txBody>
          <a:bodyPr wrap="square">
            <a:spAutoFit/>
          </a:bodyPr>
          <a:lstStyle/>
          <a:p>
            <a:endParaRPr lang="fr-FR" sz="2800" dirty="0">
              <a:solidFill>
                <a:srgbClr val="1D1D1B"/>
              </a:solidFill>
              <a:latin typeface="Calibri" panose="020F0502020204030204" pitchFamily="34" charset="0"/>
              <a:cs typeface="Calibri" panose="020F0502020204030204" pitchFamily="34" charset="0"/>
            </a:endParaRPr>
          </a:p>
          <a:p>
            <a:r>
              <a:rPr lang="fr-FR" sz="2400" b="1" i="0" dirty="0">
                <a:solidFill>
                  <a:srgbClr val="00B050"/>
                </a:solidFill>
                <a:effectLst/>
              </a:rPr>
              <a:t>Avantages</a:t>
            </a:r>
            <a:r>
              <a:rPr lang="fr-FR" sz="2400" b="0" i="0" dirty="0">
                <a:solidFill>
                  <a:srgbClr val="1D1D1B"/>
                </a:solidFill>
                <a:effectLst/>
              </a:rPr>
              <a:t> – </a:t>
            </a:r>
            <a:r>
              <a:rPr lang="fr-FR" sz="2400" b="0" i="0" dirty="0">
                <a:solidFill>
                  <a:srgbClr val="000000"/>
                </a:solidFill>
                <a:effectLst/>
              </a:rPr>
              <a:t>Les codeurs à effet Hall sont plus résistants et moins onéreux que les codeurs optiques (incrémentaux ou absolus).</a:t>
            </a:r>
          </a:p>
          <a:p>
            <a:r>
              <a:rPr lang="fr-FR" sz="2400" b="1" i="0" dirty="0">
                <a:solidFill>
                  <a:srgbClr val="FF0000"/>
                </a:solidFill>
                <a:effectLst/>
              </a:rPr>
              <a:t>Inconvénients</a:t>
            </a:r>
            <a:r>
              <a:rPr lang="fr-FR" sz="2400" b="0" i="0" dirty="0">
                <a:solidFill>
                  <a:srgbClr val="FF0000"/>
                </a:solidFill>
                <a:effectLst/>
              </a:rPr>
              <a:t> </a:t>
            </a:r>
            <a:r>
              <a:rPr lang="fr-FR" sz="2400" b="0" i="0" dirty="0">
                <a:solidFill>
                  <a:srgbClr val="1D1D1B"/>
                </a:solidFill>
                <a:effectLst/>
              </a:rPr>
              <a:t>– </a:t>
            </a:r>
            <a:r>
              <a:rPr lang="fr-FR" sz="2400" b="0" i="0" dirty="0">
                <a:solidFill>
                  <a:srgbClr val="000000"/>
                </a:solidFill>
                <a:effectLst/>
              </a:rPr>
              <a:t>Leur sensibilité aux champs magnétiques extérieures peut nécessiter quelques précautions.</a:t>
            </a:r>
            <a:endParaRPr lang="fr-FR" sz="2400" dirty="0">
              <a:cs typeface="Calibri" panose="020F0502020204030204" pitchFamily="34" charset="0"/>
            </a:endParaRPr>
          </a:p>
        </p:txBody>
      </p:sp>
      <p:sp>
        <p:nvSpPr>
          <p:cNvPr id="8" name="ZoneTexte 7">
            <a:extLst>
              <a:ext uri="{FF2B5EF4-FFF2-40B4-BE49-F238E27FC236}">
                <a16:creationId xmlns:a16="http://schemas.microsoft.com/office/drawing/2014/main" id="{1F62F4E5-F901-44D1-9EDB-0CB57965B8CE}"/>
              </a:ext>
            </a:extLst>
          </p:cNvPr>
          <p:cNvSpPr txBox="1"/>
          <p:nvPr/>
        </p:nvSpPr>
        <p:spPr>
          <a:xfrm>
            <a:off x="6096000" y="1544345"/>
            <a:ext cx="6096000" cy="2000548"/>
          </a:xfrm>
          <a:prstGeom prst="rect">
            <a:avLst/>
          </a:prstGeom>
          <a:noFill/>
        </p:spPr>
        <p:txBody>
          <a:bodyPr wrap="square">
            <a:spAutoFit/>
          </a:bodyPr>
          <a:lstStyle/>
          <a:p>
            <a:endParaRPr lang="fr-FR" sz="2800" dirty="0">
              <a:solidFill>
                <a:srgbClr val="1D1D1B"/>
              </a:solidFill>
              <a:latin typeface="Calibri" panose="020F0502020204030204" pitchFamily="34" charset="0"/>
              <a:cs typeface="Calibri" panose="020F0502020204030204" pitchFamily="34" charset="0"/>
            </a:endParaRPr>
          </a:p>
          <a:p>
            <a:r>
              <a:rPr lang="fr-FR" sz="2400" i="1" dirty="0">
                <a:solidFill>
                  <a:srgbClr val="FFC000"/>
                </a:solidFill>
                <a:effectLst/>
              </a:rPr>
              <a:t>Pour en savoir plus sur l’effet Hall, je vous invite à lire le document de cours de Monsieur </a:t>
            </a:r>
            <a:r>
              <a:rPr lang="fr-FR" sz="2400" i="1" dirty="0" err="1">
                <a:solidFill>
                  <a:srgbClr val="FFC000"/>
                </a:solidFill>
                <a:effectLst/>
              </a:rPr>
              <a:t>Eric</a:t>
            </a:r>
            <a:r>
              <a:rPr lang="fr-FR" sz="2400" i="1" dirty="0">
                <a:solidFill>
                  <a:srgbClr val="FFC000"/>
                </a:solidFill>
                <a:effectLst/>
              </a:rPr>
              <a:t> VOURC’H (à partir de la page 48) dont le lien est donné ci-joint:</a:t>
            </a:r>
            <a:endParaRPr lang="fr-FR" sz="2400" i="1" dirty="0">
              <a:solidFill>
                <a:srgbClr val="FFC000"/>
              </a:solidFill>
              <a:cs typeface="Calibri" panose="020F0502020204030204" pitchFamily="34" charset="0"/>
            </a:endParaRPr>
          </a:p>
        </p:txBody>
      </p:sp>
      <p:sp>
        <p:nvSpPr>
          <p:cNvPr id="10" name="ZoneTexte 9">
            <a:extLst>
              <a:ext uri="{FF2B5EF4-FFF2-40B4-BE49-F238E27FC236}">
                <a16:creationId xmlns:a16="http://schemas.microsoft.com/office/drawing/2014/main" id="{1BFFC4B9-0B29-49B5-9403-9A951D0F255B}"/>
              </a:ext>
            </a:extLst>
          </p:cNvPr>
          <p:cNvSpPr txBox="1"/>
          <p:nvPr/>
        </p:nvSpPr>
        <p:spPr>
          <a:xfrm>
            <a:off x="4442114" y="3877013"/>
            <a:ext cx="6286500" cy="923330"/>
          </a:xfrm>
          <a:prstGeom prst="rect">
            <a:avLst/>
          </a:prstGeom>
          <a:noFill/>
        </p:spPr>
        <p:txBody>
          <a:bodyPr wrap="square">
            <a:spAutoFit/>
          </a:bodyPr>
          <a:lstStyle/>
          <a:p>
            <a:r>
              <a:rPr lang="fr-FR" dirty="0"/>
              <a:t>https://www.google.com/search?q=capteur+%C3%A0+effet+hall+cours&amp;rlz=1C1GCEU_frFR926FR926&amp;oq=ca&amp;aqs=chrome.0.69i59l3j69i57j69i65j69i60l3.3687j0j7&amp;sourceid=chrome&amp;ie=UTF-8</a:t>
            </a:r>
          </a:p>
        </p:txBody>
      </p:sp>
    </p:spTree>
    <p:extLst>
      <p:ext uri="{BB962C8B-B14F-4D97-AF65-F5344CB8AC3E}">
        <p14:creationId xmlns:p14="http://schemas.microsoft.com/office/powerpoint/2010/main" val="400718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38091"/>
            <a:ext cx="10515600" cy="1325563"/>
          </a:xfrm>
        </p:spPr>
        <p:txBody>
          <a:bodyPr/>
          <a:lstStyle/>
          <a:p>
            <a:pPr algn="ctr"/>
            <a:r>
              <a:rPr lang="fr-FR" b="1" i="1" dirty="0">
                <a:solidFill>
                  <a:srgbClr val="FF0000"/>
                </a:solidFill>
              </a:rPr>
              <a:t>Séquence III</a:t>
            </a:r>
            <a:br>
              <a:rPr lang="fr-FR" b="1" i="1" dirty="0">
                <a:solidFill>
                  <a:srgbClr val="FF0000"/>
                </a:solidFill>
              </a:rPr>
            </a:br>
            <a:endParaRPr lang="fr-FR" dirty="0"/>
          </a:p>
        </p:txBody>
      </p:sp>
      <p:sp>
        <p:nvSpPr>
          <p:cNvPr id="3" name="Espace réservé du contenu 2"/>
          <p:cNvSpPr>
            <a:spLocks noGrp="1"/>
          </p:cNvSpPr>
          <p:nvPr>
            <p:ph idx="1"/>
          </p:nvPr>
        </p:nvSpPr>
        <p:spPr/>
        <p:txBody>
          <a:bodyPr/>
          <a:lstStyle/>
          <a:p>
            <a:pPr marL="0" indent="0">
              <a:buNone/>
            </a:pPr>
            <a:endParaRPr lang="fr-FR" dirty="0"/>
          </a:p>
          <a:p>
            <a:pPr marL="0" indent="0">
              <a:buNone/>
            </a:pPr>
            <a:r>
              <a:rPr lang="fr-FR" b="1" i="1" u="sng" dirty="0"/>
              <a:t>Le codeur optique incrémental: Principe, avantages et inconvénients</a:t>
            </a:r>
          </a:p>
          <a:p>
            <a:pPr marL="0" indent="0">
              <a:buNone/>
            </a:pPr>
            <a:r>
              <a:rPr lang="fr-FR" b="1" i="1" u="sng" dirty="0"/>
              <a:t>Le codeur optique absolu: Principe, avantages et inconvénients</a:t>
            </a:r>
          </a:p>
          <a:p>
            <a:pPr marL="0" indent="0">
              <a:buNone/>
            </a:pPr>
            <a:r>
              <a:rPr lang="fr-FR" b="1" i="1" u="sng" dirty="0"/>
              <a:t>Principe de fonctionnement du capteur à effet Hall</a:t>
            </a:r>
          </a:p>
        </p:txBody>
      </p:sp>
      <p:sp>
        <p:nvSpPr>
          <p:cNvPr id="4" name="Espace réservé du numéro de diapositive 3"/>
          <p:cNvSpPr>
            <a:spLocks noGrp="1"/>
          </p:cNvSpPr>
          <p:nvPr>
            <p:ph type="sldNum" sz="quarter" idx="12"/>
          </p:nvPr>
        </p:nvSpPr>
        <p:spPr/>
        <p:txBody>
          <a:bodyPr/>
          <a:lstStyle/>
          <a:p>
            <a:fld id="{3A214FC8-7A6B-454A-ADA5-8A1A54B328A5}" type="slidenum">
              <a:rPr lang="fr-FR" smtClean="0"/>
              <a:t>2</a:t>
            </a:fld>
            <a:endParaRPr lang="fr-FR"/>
          </a:p>
        </p:txBody>
      </p:sp>
    </p:spTree>
    <p:extLst>
      <p:ext uri="{BB962C8B-B14F-4D97-AF65-F5344CB8AC3E}">
        <p14:creationId xmlns:p14="http://schemas.microsoft.com/office/powerpoint/2010/main" val="255800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568833-C19D-4497-843F-8C29D19E6099}"/>
              </a:ext>
            </a:extLst>
          </p:cNvPr>
          <p:cNvSpPr>
            <a:spLocks noGrp="1"/>
          </p:cNvSpPr>
          <p:nvPr>
            <p:ph type="title"/>
          </p:nvPr>
        </p:nvSpPr>
        <p:spPr>
          <a:xfrm>
            <a:off x="838200" y="963877"/>
            <a:ext cx="3494362" cy="4930246"/>
          </a:xfrm>
        </p:spPr>
        <p:txBody>
          <a:bodyPr>
            <a:normAutofit/>
          </a:bodyPr>
          <a:lstStyle/>
          <a:p>
            <a:pPr algn="r"/>
            <a:r>
              <a:rPr lang="fr-FR" sz="3700" b="1" dirty="0">
                <a:solidFill>
                  <a:schemeClr val="accent1"/>
                </a:solidFill>
              </a:rPr>
              <a:t>LES CAPTEURS PROPRIOCEPTIFS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BE5905F-6720-4FB5-A9C5-E6A0B0E67754}"/>
              </a:ext>
            </a:extLst>
          </p:cNvPr>
          <p:cNvSpPr>
            <a:spLocks noGrp="1"/>
          </p:cNvSpPr>
          <p:nvPr>
            <p:ph idx="1"/>
          </p:nvPr>
        </p:nvSpPr>
        <p:spPr>
          <a:xfrm>
            <a:off x="5115391" y="3445061"/>
            <a:ext cx="6377769" cy="1680617"/>
          </a:xfrm>
        </p:spPr>
        <p:txBody>
          <a:bodyPr anchor="ctr">
            <a:normAutofit/>
          </a:bodyPr>
          <a:lstStyle/>
          <a:p>
            <a:pPr marL="0" indent="0" algn="just">
              <a:buNone/>
            </a:pPr>
            <a:r>
              <a:rPr lang="fr-FR" sz="2400" dirty="0"/>
              <a:t>Il existe plusieurs technologies de capteurs proprioceptifs qui servent à mesurer la position d’un robot. </a:t>
            </a:r>
          </a:p>
        </p:txBody>
      </p:sp>
      <p:sp>
        <p:nvSpPr>
          <p:cNvPr id="4" name="Espace réservé du numéro de diapositive 3">
            <a:extLst>
              <a:ext uri="{FF2B5EF4-FFF2-40B4-BE49-F238E27FC236}">
                <a16:creationId xmlns:a16="http://schemas.microsoft.com/office/drawing/2014/main" id="{B18D3BD9-E5F1-4382-A46B-4528535F927A}"/>
              </a:ext>
            </a:extLst>
          </p:cNvPr>
          <p:cNvSpPr>
            <a:spLocks noGrp="1"/>
          </p:cNvSpPr>
          <p:nvPr>
            <p:ph type="sldNum" sz="quarter" idx="12"/>
          </p:nvPr>
        </p:nvSpPr>
        <p:spPr>
          <a:xfrm>
            <a:off x="10571516" y="6033479"/>
            <a:ext cx="782283" cy="365125"/>
          </a:xfrm>
        </p:spPr>
        <p:txBody>
          <a:bodyPr>
            <a:normAutofit/>
          </a:bodyPr>
          <a:lstStyle/>
          <a:p>
            <a:pPr>
              <a:spcAft>
                <a:spcPts val="600"/>
              </a:spcAft>
            </a:pPr>
            <a:fld id="{3A214FC8-7A6B-454A-ADA5-8A1A54B328A5}" type="slidenum">
              <a:rPr lang="fr-FR" sz="1050">
                <a:solidFill>
                  <a:schemeClr val="tx1">
                    <a:alpha val="80000"/>
                  </a:schemeClr>
                </a:solidFill>
              </a:rPr>
              <a:pPr>
                <a:spcAft>
                  <a:spcPts val="600"/>
                </a:spcAft>
              </a:pPr>
              <a:t>3</a:t>
            </a:fld>
            <a:endParaRPr lang="fr-FR" sz="1050">
              <a:solidFill>
                <a:schemeClr val="tx1">
                  <a:alpha val="80000"/>
                </a:schemeClr>
              </a:solidFill>
            </a:endParaRPr>
          </a:p>
        </p:txBody>
      </p:sp>
      <p:sp>
        <p:nvSpPr>
          <p:cNvPr id="8" name="ZoneTexte 7">
            <a:extLst>
              <a:ext uri="{FF2B5EF4-FFF2-40B4-BE49-F238E27FC236}">
                <a16:creationId xmlns:a16="http://schemas.microsoft.com/office/drawing/2014/main" id="{3B1966D6-A819-49CE-93D3-16A7B7518D1F}"/>
              </a:ext>
            </a:extLst>
          </p:cNvPr>
          <p:cNvSpPr txBox="1"/>
          <p:nvPr/>
        </p:nvSpPr>
        <p:spPr>
          <a:xfrm>
            <a:off x="5115391" y="963877"/>
            <a:ext cx="6099048" cy="2677656"/>
          </a:xfrm>
          <a:prstGeom prst="rect">
            <a:avLst/>
          </a:prstGeom>
          <a:noFill/>
        </p:spPr>
        <p:txBody>
          <a:bodyPr wrap="square">
            <a:spAutoFit/>
          </a:bodyPr>
          <a:lstStyle/>
          <a:p>
            <a:r>
              <a:rPr lang="fr-FR" sz="2400" b="0" i="0" dirty="0">
                <a:solidFill>
                  <a:srgbClr val="222222"/>
                </a:solidFill>
                <a:effectLst/>
              </a:rPr>
              <a:t>Les </a:t>
            </a:r>
            <a:r>
              <a:rPr lang="fr-FR" sz="2400" b="1" i="0" dirty="0">
                <a:solidFill>
                  <a:srgbClr val="222222"/>
                </a:solidFill>
                <a:effectLst/>
              </a:rPr>
              <a:t>capteurs proprioceptifs</a:t>
            </a:r>
            <a:r>
              <a:rPr lang="fr-FR" sz="2400" b="0" i="0" dirty="0">
                <a:solidFill>
                  <a:srgbClr val="222222"/>
                </a:solidFill>
                <a:effectLst/>
              </a:rPr>
              <a:t> permettent de mesurer l'état du robot lui-même (position ou vitesse, charge de la batterie, etc.) tandis que les </a:t>
            </a:r>
            <a:r>
              <a:rPr lang="fr-FR" sz="2400" b="1" i="0" dirty="0">
                <a:solidFill>
                  <a:srgbClr val="222222"/>
                </a:solidFill>
                <a:effectLst/>
              </a:rPr>
              <a:t>capteurs</a:t>
            </a:r>
            <a:r>
              <a:rPr lang="fr-FR" sz="2400" b="0" i="0" dirty="0">
                <a:solidFill>
                  <a:srgbClr val="222222"/>
                </a:solidFill>
                <a:effectLst/>
              </a:rPr>
              <a:t> </a:t>
            </a:r>
            <a:r>
              <a:rPr lang="fr-FR" sz="2400" b="1" i="0" dirty="0">
                <a:solidFill>
                  <a:srgbClr val="222222"/>
                </a:solidFill>
                <a:effectLst/>
              </a:rPr>
              <a:t>extéroceptifs </a:t>
            </a:r>
            <a:r>
              <a:rPr lang="fr-FR" sz="2400" b="0" i="0" dirty="0">
                <a:solidFill>
                  <a:srgbClr val="222222"/>
                </a:solidFill>
                <a:effectLst/>
              </a:rPr>
              <a:t>permettent de mesurer l'état de l'environnement (cartographie, température, etc.)</a:t>
            </a:r>
          </a:p>
          <a:p>
            <a:endParaRPr lang="fr-FR" sz="2400" dirty="0"/>
          </a:p>
        </p:txBody>
      </p:sp>
    </p:spTree>
    <p:extLst>
      <p:ext uri="{BB962C8B-B14F-4D97-AF65-F5344CB8AC3E}">
        <p14:creationId xmlns:p14="http://schemas.microsoft.com/office/powerpoint/2010/main" val="286125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09D1C-25D6-4283-95AE-3E6237593F79}"/>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b="1" dirty="0">
                <a:solidFill>
                  <a:schemeClr val="accent1"/>
                </a:solidFill>
              </a:rPr>
              <a:t>LA MESURE DE LA POSITION</a:t>
            </a:r>
          </a:p>
        </p:txBody>
      </p:sp>
      <p:sp>
        <p:nvSpPr>
          <p:cNvPr id="3" name="Espace réservé du contenu 2">
            <a:extLst>
              <a:ext uri="{FF2B5EF4-FFF2-40B4-BE49-F238E27FC236}">
                <a16:creationId xmlns:a16="http://schemas.microsoft.com/office/drawing/2014/main" id="{9D203285-899B-48DE-AA71-5AC3A9EA40ED}"/>
              </a:ext>
            </a:extLst>
          </p:cNvPr>
          <p:cNvSpPr>
            <a:spLocks noGrp="1"/>
          </p:cNvSpPr>
          <p:nvPr>
            <p:ph idx="1"/>
          </p:nvPr>
        </p:nvSpPr>
        <p:spPr>
          <a:xfrm>
            <a:off x="990600" y="1419083"/>
            <a:ext cx="10210800" cy="528429"/>
          </a:xfrm>
        </p:spPr>
        <p:txBody>
          <a:bodyPr vert="horz" lIns="91440" tIns="45720" rIns="91440" bIns="45720" rtlCol="0">
            <a:normAutofit/>
          </a:bodyPr>
          <a:lstStyle/>
          <a:p>
            <a:pPr marL="0" indent="0" algn="ctr">
              <a:buNone/>
            </a:pPr>
            <a:r>
              <a:rPr lang="en-US" sz="2400" b="1" i="0" dirty="0">
                <a:effectLst/>
              </a:rPr>
              <a:t>IV- Les </a:t>
            </a:r>
            <a:r>
              <a:rPr lang="fr-FR" sz="1800" b="1" i="0" u="none" strike="noStrike" baseline="0" dirty="0">
                <a:latin typeface="Verdana-Bold"/>
              </a:rPr>
              <a:t>Encodeurs rotatifs</a:t>
            </a:r>
            <a:endParaRPr lang="en-US" sz="2400" b="1" i="0" dirty="0">
              <a:effectLst/>
            </a:endParaRPr>
          </a:p>
        </p:txBody>
      </p:sp>
      <p:sp>
        <p:nvSpPr>
          <p:cNvPr id="79" name="Rectangle 78">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4CDBE11F-4FFF-477A-8E22-DB64330A69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A214FC8-7A6B-454A-ADA5-8A1A54B328A5}" type="slidenum">
              <a:rPr lang="en-US">
                <a:solidFill>
                  <a:srgbClr val="898989"/>
                </a:solidFill>
              </a:rPr>
              <a:pPr>
                <a:spcAft>
                  <a:spcPts val="600"/>
                </a:spcAft>
              </a:pPr>
              <a:t>4</a:t>
            </a:fld>
            <a:endParaRPr lang="en-US">
              <a:solidFill>
                <a:srgbClr val="898989"/>
              </a:solidFill>
            </a:endParaRPr>
          </a:p>
        </p:txBody>
      </p:sp>
      <p:sp>
        <p:nvSpPr>
          <p:cNvPr id="11" name="Rectangle 6">
            <a:extLst>
              <a:ext uri="{FF2B5EF4-FFF2-40B4-BE49-F238E27FC236}">
                <a16:creationId xmlns:a16="http://schemas.microsoft.com/office/drawing/2014/main" id="{73566ED3-763E-4D95-9DF5-DAB73B7E0EEF}"/>
              </a:ext>
            </a:extLst>
          </p:cNvPr>
          <p:cNvSpPr>
            <a:spLocks noChangeArrowheads="1"/>
          </p:cNvSpPr>
          <p:nvPr/>
        </p:nvSpPr>
        <p:spPr bwMode="auto">
          <a:xfrm>
            <a:off x="1025770" y="2166967"/>
            <a:ext cx="290396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5373"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sz="2800" b="1" i="0" u="none" strike="noStrike" cap="none" normalizeH="0" baseline="0" dirty="0">
                <a:ln>
                  <a:noFill/>
                </a:ln>
                <a:solidFill>
                  <a:schemeClr val="accent1">
                    <a:lumMod val="75000"/>
                  </a:schemeClr>
                </a:solidFill>
                <a:effectLst/>
                <a:latin typeface="Tahoma" panose="020B0604030504040204" pitchFamily="34" charset="0"/>
                <a:cs typeface="Tahoma" panose="020B0604030504040204" pitchFamily="34" charset="0"/>
              </a:rPr>
              <a:t>IV-1 Définition</a:t>
            </a:r>
            <a:endParaRPr kumimoji="0" lang="fr-FR" altLang="fr-FR" sz="2800" b="1" i="0" u="none" strike="noStrike" cap="none" normalizeH="0" baseline="0" dirty="0">
              <a:ln>
                <a:noFill/>
              </a:ln>
              <a:solidFill>
                <a:schemeClr val="accent1">
                  <a:lumMod val="75000"/>
                </a:schemeClr>
              </a:solidFill>
              <a:effectLst/>
              <a:latin typeface="Arial" panose="020B0604020202020204" pitchFamily="34" charset="0"/>
            </a:endParaRPr>
          </a:p>
        </p:txBody>
      </p:sp>
      <p:sp>
        <p:nvSpPr>
          <p:cNvPr id="25" name="ZoneTexte 24">
            <a:extLst>
              <a:ext uri="{FF2B5EF4-FFF2-40B4-BE49-F238E27FC236}">
                <a16:creationId xmlns:a16="http://schemas.microsoft.com/office/drawing/2014/main" id="{23B4E745-2385-4807-992A-9742E62DEB6E}"/>
              </a:ext>
            </a:extLst>
          </p:cNvPr>
          <p:cNvSpPr txBox="1"/>
          <p:nvPr/>
        </p:nvSpPr>
        <p:spPr>
          <a:xfrm>
            <a:off x="321563" y="2830705"/>
            <a:ext cx="5609504" cy="3539430"/>
          </a:xfrm>
          <a:prstGeom prst="rect">
            <a:avLst/>
          </a:prstGeom>
          <a:noFill/>
        </p:spPr>
        <p:txBody>
          <a:bodyPr wrap="square">
            <a:spAutoFit/>
          </a:bodyPr>
          <a:lstStyle/>
          <a:p>
            <a:pPr algn="l"/>
            <a:r>
              <a:rPr lang="fr-FR" sz="2800" b="0" i="0" u="none" strike="noStrike" baseline="0" dirty="0">
                <a:solidFill>
                  <a:srgbClr val="000000"/>
                </a:solidFill>
                <a:cs typeface="Calibri" panose="020F0502020204030204" pitchFamily="34" charset="0"/>
              </a:rPr>
              <a:t>Un encodeur rotatif est un dispositif qui convertit la </a:t>
            </a:r>
            <a:r>
              <a:rPr lang="fr-FR" sz="2800" b="0" i="1" u="none" strike="noStrike" baseline="0" dirty="0">
                <a:solidFill>
                  <a:srgbClr val="000000"/>
                </a:solidFill>
                <a:cs typeface="Calibri" panose="020F0502020204030204" pitchFamily="34" charset="0"/>
              </a:rPr>
              <a:t>position angulaire </a:t>
            </a:r>
            <a:r>
              <a:rPr lang="fr-FR" sz="2800" b="0" i="0" u="none" strike="noStrike" baseline="0" dirty="0">
                <a:solidFill>
                  <a:srgbClr val="000000"/>
                </a:solidFill>
                <a:cs typeface="Calibri" panose="020F0502020204030204" pitchFamily="34" charset="0"/>
              </a:rPr>
              <a:t>d’un axe ou d’un arbre en code analogique ou binaire.</a:t>
            </a:r>
          </a:p>
          <a:p>
            <a:pPr algn="l"/>
            <a:endParaRPr lang="fr-FR" sz="2800" b="0" i="0" u="none" strike="noStrike" baseline="0" dirty="0">
              <a:solidFill>
                <a:srgbClr val="000000"/>
              </a:solidFill>
              <a:cs typeface="Calibri" panose="020F0502020204030204" pitchFamily="34" charset="0"/>
            </a:endParaRPr>
          </a:p>
          <a:p>
            <a:pPr algn="l"/>
            <a:r>
              <a:rPr lang="fr-FR" sz="2800" b="0" i="0" u="none" strike="noStrike" baseline="0" dirty="0">
                <a:solidFill>
                  <a:srgbClr val="000000"/>
                </a:solidFill>
              </a:rPr>
              <a:t>Encodeurs mécaniques et </a:t>
            </a:r>
            <a:r>
              <a:rPr lang="fr-FR" sz="2800" b="0" i="0" u="none" strike="noStrike" baseline="0" dirty="0">
                <a:solidFill>
                  <a:srgbClr val="810000"/>
                </a:solidFill>
              </a:rPr>
              <a:t>optiques </a:t>
            </a:r>
            <a:r>
              <a:rPr lang="fr-FR" sz="2800" b="0" i="0" u="none" strike="noStrike" baseline="0" dirty="0">
                <a:solidFill>
                  <a:srgbClr val="000000"/>
                </a:solidFill>
              </a:rPr>
              <a:t>(les plus utilisés en robotique mobile, par ex. pour l’</a:t>
            </a:r>
            <a:r>
              <a:rPr lang="fr-FR" sz="2800" b="0" i="1" u="none" strike="noStrike" baseline="0" dirty="0">
                <a:solidFill>
                  <a:srgbClr val="000000"/>
                </a:solidFill>
              </a:rPr>
              <a:t>odométrie</a:t>
            </a:r>
            <a:r>
              <a:rPr lang="fr-FR" sz="2800" b="0" i="0" u="none" strike="noStrike" baseline="0" dirty="0">
                <a:solidFill>
                  <a:srgbClr val="000000"/>
                </a:solidFill>
              </a:rPr>
              <a:t>).</a:t>
            </a:r>
            <a:endParaRPr lang="fr-FR" sz="2800" dirty="0"/>
          </a:p>
        </p:txBody>
      </p:sp>
      <p:pic>
        <p:nvPicPr>
          <p:cNvPr id="18" name="Image 17">
            <a:extLst>
              <a:ext uri="{FF2B5EF4-FFF2-40B4-BE49-F238E27FC236}">
                <a16:creationId xmlns:a16="http://schemas.microsoft.com/office/drawing/2014/main" id="{9C62A8CE-697E-4829-A6AF-F0F5D4EDA36B}"/>
              </a:ext>
            </a:extLst>
          </p:cNvPr>
          <p:cNvPicPr>
            <a:picLocks noChangeAspect="1"/>
          </p:cNvPicPr>
          <p:nvPr/>
        </p:nvPicPr>
        <p:blipFill>
          <a:blip r:embed="rId2"/>
          <a:stretch>
            <a:fillRect/>
          </a:stretch>
        </p:blipFill>
        <p:spPr>
          <a:xfrm>
            <a:off x="6956837" y="2545152"/>
            <a:ext cx="4497053" cy="3241627"/>
          </a:xfrm>
          <a:prstGeom prst="rect">
            <a:avLst/>
          </a:prstGeom>
        </p:spPr>
      </p:pic>
      <p:sp>
        <p:nvSpPr>
          <p:cNvPr id="28" name="ZoneTexte 27">
            <a:extLst>
              <a:ext uri="{FF2B5EF4-FFF2-40B4-BE49-F238E27FC236}">
                <a16:creationId xmlns:a16="http://schemas.microsoft.com/office/drawing/2014/main" id="{2E8968C1-BBA1-40D7-BA78-6FC79D42F822}"/>
              </a:ext>
            </a:extLst>
          </p:cNvPr>
          <p:cNvSpPr txBox="1"/>
          <p:nvPr/>
        </p:nvSpPr>
        <p:spPr>
          <a:xfrm>
            <a:off x="8153400" y="5636241"/>
            <a:ext cx="6096000" cy="646331"/>
          </a:xfrm>
          <a:prstGeom prst="rect">
            <a:avLst/>
          </a:prstGeom>
          <a:noFill/>
        </p:spPr>
        <p:txBody>
          <a:bodyPr wrap="square">
            <a:spAutoFit/>
          </a:bodyPr>
          <a:lstStyle/>
          <a:p>
            <a:pPr algn="l"/>
            <a:r>
              <a:rPr lang="fr-FR" sz="1800" b="0" i="0" u="none" strike="noStrike" baseline="0" dirty="0">
                <a:latin typeface="Verdana" panose="020B0604030504040204" pitchFamily="34" charset="0"/>
              </a:rPr>
              <a:t>Encodeur optique</a:t>
            </a:r>
          </a:p>
          <a:p>
            <a:pPr algn="l"/>
            <a:r>
              <a:rPr lang="fr-FR" sz="1800" b="0" i="0" u="none" strike="noStrike" baseline="0" dirty="0">
                <a:latin typeface="Verdana" panose="020B0604030504040204" pitchFamily="34" charset="0"/>
              </a:rPr>
              <a:t>incrémental</a:t>
            </a:r>
            <a:endParaRPr lang="fr-FR" dirty="0"/>
          </a:p>
        </p:txBody>
      </p:sp>
    </p:spTree>
    <p:extLst>
      <p:ext uri="{BB962C8B-B14F-4D97-AF65-F5344CB8AC3E}">
        <p14:creationId xmlns:p14="http://schemas.microsoft.com/office/powerpoint/2010/main" val="228625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Freeform: Shape 191">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3" name="Freeform: Shape 19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649244" y="5467764"/>
            <a:ext cx="5806440" cy="1096331"/>
          </a:xfrm>
        </p:spPr>
        <p:txBody>
          <a:bodyPr>
            <a:normAutofit/>
          </a:bodyPr>
          <a:lstStyle/>
          <a:p>
            <a:r>
              <a:rPr kumimoji="0" lang="fr-FR" altLang="fr-FR" sz="2800" b="1" i="0" u="none" strike="noStrike" cap="none" normalizeH="0" baseline="0" dirty="0">
                <a:ln>
                  <a:noFill/>
                </a:ln>
                <a:solidFill>
                  <a:schemeClr val="accent1">
                    <a:lumMod val="75000"/>
                  </a:schemeClr>
                </a:solidFill>
                <a:effectLst/>
                <a:latin typeface="Calibri" panose="020F0502020204030204" pitchFamily="34" charset="0"/>
                <a:cs typeface="Calibri" panose="020F0502020204030204" pitchFamily="34" charset="0"/>
              </a:rPr>
              <a:t>IV-2 Principe de fonctionnement</a:t>
            </a:r>
            <a:endParaRPr lang="fr-FR" sz="2800" dirty="0">
              <a:solidFill>
                <a:srgbClr val="303030"/>
              </a:solidFill>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7F2459A-7F62-4C17-8C59-D6C7F73B6103}"/>
              </a:ext>
            </a:extLst>
          </p:cNvPr>
          <p:cNvSpPr>
            <a:spLocks noGrp="1"/>
          </p:cNvSpPr>
          <p:nvPr>
            <p:ph idx="1"/>
          </p:nvPr>
        </p:nvSpPr>
        <p:spPr>
          <a:xfrm>
            <a:off x="6455685" y="965199"/>
            <a:ext cx="5087072" cy="4020458"/>
          </a:xfrm>
        </p:spPr>
        <p:txBody>
          <a:bodyPr anchor="ctr">
            <a:noAutofit/>
          </a:bodyPr>
          <a:lstStyle/>
          <a:p>
            <a:pPr marL="0" indent="0" algn="l">
              <a:buNone/>
            </a:pPr>
            <a:r>
              <a:rPr lang="fr-FR" b="0" i="0" u="none" strike="noStrike" baseline="0" dirty="0">
                <a:latin typeface="Calibri" panose="020F0502020204030204" pitchFamily="34" charset="0"/>
                <a:cs typeface="Calibri" panose="020F0502020204030204" pitchFamily="34" charset="0"/>
              </a:rPr>
              <a:t>La lumière émise par une diode électroluminescente DEL passe à travers un disque en rotation solidaire de l’axe du moteur comportant des marques fixes transparentes ou opaques.</a:t>
            </a:r>
            <a:endParaRPr lang="fr-FR"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smtClean="0">
                <a:solidFill>
                  <a:srgbClr val="FFFFFF">
                    <a:alpha val="80000"/>
                  </a:srgbClr>
                </a:solidFill>
              </a:rPr>
              <a:pPr>
                <a:spcAft>
                  <a:spcPts val="600"/>
                </a:spcAft>
              </a:pPr>
              <a:t>5</a:t>
            </a:fld>
            <a:endParaRPr lang="fr-FR">
              <a:solidFill>
                <a:srgbClr val="FFFFFF">
                  <a:alpha val="80000"/>
                </a:srgbClr>
              </a:solidFill>
            </a:endParaRPr>
          </a:p>
        </p:txBody>
      </p:sp>
      <p:pic>
        <p:nvPicPr>
          <p:cNvPr id="2054" name="Picture 6" descr="Exemple de codeur optique">
            <a:extLst>
              <a:ext uri="{FF2B5EF4-FFF2-40B4-BE49-F238E27FC236}">
                <a16:creationId xmlns:a16="http://schemas.microsoft.com/office/drawing/2014/main" id="{18E64022-B493-42C1-AF1C-9FD5A068E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43" y="1384753"/>
            <a:ext cx="523875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9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Freeform: Shape 14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7" y="5529884"/>
            <a:ext cx="5806440" cy="1096331"/>
          </a:xfrm>
        </p:spPr>
        <p:txBody>
          <a:bodyPr>
            <a:normAutofit/>
          </a:bodyPr>
          <a:lstStyle/>
          <a:p>
            <a:r>
              <a:rPr kumimoji="0" lang="fr-FR" altLang="fr-FR" sz="2800" b="1" i="0" u="none" strike="noStrike" cap="none" normalizeH="0" baseline="0" dirty="0">
                <a:ln>
                  <a:noFill/>
                </a:ln>
                <a:solidFill>
                  <a:schemeClr val="accent1"/>
                </a:solidFill>
                <a:effectLst/>
                <a:latin typeface="Calibri" panose="020F0502020204030204" pitchFamily="34" charset="0"/>
                <a:cs typeface="Calibri" panose="020F0502020204030204" pitchFamily="34" charset="0"/>
              </a:rPr>
              <a:t>IV-3 Types de codeurs optiques</a:t>
            </a:r>
            <a:endParaRPr lang="fr-FR" sz="2800" dirty="0">
              <a:solidFill>
                <a:schemeClr val="accent1"/>
              </a:solidFill>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6</a:t>
            </a:fld>
            <a:endParaRPr lang="fr-FR">
              <a:solidFill>
                <a:srgbClr val="FFFFFF">
                  <a:alpha val="80000"/>
                </a:srgbClr>
              </a:solidFill>
            </a:endParaRPr>
          </a:p>
        </p:txBody>
      </p:sp>
      <p:sp>
        <p:nvSpPr>
          <p:cNvPr id="6" name="Rectangle 1">
            <a:extLst>
              <a:ext uri="{FF2B5EF4-FFF2-40B4-BE49-F238E27FC236}">
                <a16:creationId xmlns:a16="http://schemas.microsoft.com/office/drawing/2014/main" id="{BE406449-8609-425E-BBF2-2F2F5D244EDB}"/>
              </a:ext>
            </a:extLst>
          </p:cNvPr>
          <p:cNvSpPr>
            <a:spLocks noChangeArrowheads="1"/>
          </p:cNvSpPr>
          <p:nvPr/>
        </p:nvSpPr>
        <p:spPr bwMode="auto">
          <a:xfrm>
            <a:off x="541800" y="715949"/>
            <a:ext cx="5474431" cy="15388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fr-FR" altLang="fr-FR"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Il existe deux types de codeurs:</a:t>
            </a:r>
          </a:p>
          <a:p>
            <a:pPr marL="0" marR="0" lvl="0" indent="0" algn="l" defTabSz="914400" rtl="0" eaLnBrk="0" fontAlgn="base" latinLnBrk="0" hangingPunct="0">
              <a:spcBef>
                <a:spcPct val="0"/>
              </a:spcBef>
              <a:spcAft>
                <a:spcPts val="600"/>
              </a:spcAft>
              <a:buClrTx/>
              <a:buSzTx/>
              <a:buFontTx/>
              <a:buChar char="•"/>
              <a:tabLst/>
            </a:pPr>
            <a:r>
              <a:rPr kumimoji="0" lang="fr-FR" altLang="fr-FR"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Le codeur incrémental</a:t>
            </a:r>
          </a:p>
          <a:p>
            <a:pPr marL="0" marR="0" lvl="0" indent="0" algn="l" defTabSz="914400" rtl="0" eaLnBrk="0" fontAlgn="base" latinLnBrk="0" hangingPunct="0">
              <a:spcBef>
                <a:spcPct val="0"/>
              </a:spcBef>
              <a:spcAft>
                <a:spcPts val="600"/>
              </a:spcAft>
              <a:buClrTx/>
              <a:buSzTx/>
              <a:buFontTx/>
              <a:buChar char="•"/>
              <a:tabLst/>
            </a:pPr>
            <a:r>
              <a:rPr lang="fr-FR" altLang="fr-FR" sz="2800" dirty="0">
                <a:solidFill>
                  <a:srgbClr val="000000"/>
                </a:solidFill>
                <a:latin typeface="Calibri" panose="020F0502020204030204" pitchFamily="34" charset="0"/>
                <a:cs typeface="Calibri" panose="020F0502020204030204" pitchFamily="34" charset="0"/>
              </a:rPr>
              <a:t>Le codeur absolu</a:t>
            </a:r>
            <a:endParaRPr kumimoji="0" lang="fr-FR" altLang="fr-FR" sz="2800" b="0" i="0" u="none" strike="noStrike" cap="none" normalizeH="0" baseline="0" dirty="0">
              <a:ln>
                <a:noFill/>
              </a:ln>
              <a:solidFill>
                <a:srgbClr val="000000"/>
              </a:solidFill>
              <a:effectLst/>
              <a:latin typeface="Tahoma" panose="020B0604030504040204" pitchFamily="34" charset="0"/>
              <a:cs typeface="Tahoma" panose="020B0604030504040204" pitchFamily="34" charset="0"/>
            </a:endParaRPr>
          </a:p>
        </p:txBody>
      </p:sp>
      <p:graphicFrame>
        <p:nvGraphicFramePr>
          <p:cNvPr id="2056" name="Espace réservé du contenu 4">
            <a:extLst>
              <a:ext uri="{FF2B5EF4-FFF2-40B4-BE49-F238E27FC236}">
                <a16:creationId xmlns:a16="http://schemas.microsoft.com/office/drawing/2014/main" id="{2D1CA961-9AC9-41BB-A231-3F4BF9E526AB}"/>
              </a:ext>
            </a:extLst>
          </p:cNvPr>
          <p:cNvGraphicFramePr>
            <a:graphicFrameLocks/>
          </p:cNvGraphicFramePr>
          <p:nvPr>
            <p:extLst>
              <p:ext uri="{D42A27DB-BD31-4B8C-83A1-F6EECF244321}">
                <p14:modId xmlns:p14="http://schemas.microsoft.com/office/powerpoint/2010/main" val="3968273156"/>
              </p:ext>
            </p:extLst>
          </p:nvPr>
        </p:nvGraphicFramePr>
        <p:xfrm>
          <a:off x="6831955" y="1317942"/>
          <a:ext cx="5175916" cy="3745524"/>
        </p:xfrm>
        <a:graphic>
          <a:graphicData uri="http://schemas.openxmlformats.org/drawingml/2006/table">
            <a:tbl>
              <a:tblPr>
                <a:noFill/>
                <a:tableStyleId>{5C22544A-7EE6-4342-B048-85BDC9FD1C3A}</a:tableStyleId>
              </a:tblPr>
              <a:tblGrid>
                <a:gridCol w="5175916">
                  <a:extLst>
                    <a:ext uri="{9D8B030D-6E8A-4147-A177-3AD203B41FA5}">
                      <a16:colId xmlns:a16="http://schemas.microsoft.com/office/drawing/2014/main" val="1147538899"/>
                    </a:ext>
                  </a:extLst>
                </a:gridCol>
              </a:tblGrid>
              <a:tr h="3346261">
                <a:tc>
                  <a:txBody>
                    <a:bodyPr/>
                    <a:lstStyle/>
                    <a:p>
                      <a:pPr marL="342900" indent="-342900" algn="just">
                        <a:buFont typeface="Wingdings" panose="05000000000000000000" pitchFamily="2" charset="2"/>
                        <a:buChar char="§"/>
                      </a:pPr>
                      <a:r>
                        <a:rPr lang="fr-FR" sz="2400" b="0" i="0" kern="1200" dirty="0">
                          <a:solidFill>
                            <a:schemeClr val="dk1"/>
                          </a:solidFill>
                          <a:effectLst/>
                          <a:latin typeface="+mn-lt"/>
                          <a:ea typeface="+mn-ea"/>
                          <a:cs typeface="+mn-cs"/>
                        </a:rPr>
                        <a:t>Le disque comporte au maximum 3 pistes.</a:t>
                      </a:r>
                    </a:p>
                    <a:p>
                      <a:pPr marL="342900" indent="-342900" algn="just">
                        <a:buFont typeface="Wingdings" panose="05000000000000000000" pitchFamily="2" charset="2"/>
                        <a:buChar char="§"/>
                      </a:pPr>
                      <a:r>
                        <a:rPr lang="fr-FR" sz="2400" b="0" i="0" kern="1200" dirty="0">
                          <a:solidFill>
                            <a:schemeClr val="dk1"/>
                          </a:solidFill>
                          <a:effectLst/>
                          <a:latin typeface="+mn-lt"/>
                          <a:ea typeface="+mn-ea"/>
                          <a:cs typeface="+mn-cs"/>
                        </a:rPr>
                        <a:t>Une ou deux pistes extérieures divisées en (n) intervalles d'angles égaux alternativement opaques et transparents.</a:t>
                      </a:r>
                    </a:p>
                    <a:p>
                      <a:pPr marL="342900" indent="-342900" algn="just">
                        <a:buFont typeface="Wingdings" panose="05000000000000000000" pitchFamily="2" charset="2"/>
                        <a:buChar char="§"/>
                      </a:pPr>
                      <a:r>
                        <a:rPr lang="fr-FR" sz="2400" b="0" i="0" kern="1200" dirty="0">
                          <a:solidFill>
                            <a:schemeClr val="dk1"/>
                          </a:solidFill>
                          <a:effectLst/>
                          <a:latin typeface="+mn-lt"/>
                          <a:ea typeface="+mn-ea"/>
                          <a:cs typeface="+mn-cs"/>
                        </a:rPr>
                        <a:t>Pour un tour complet du codeur, le faisceau lumineux est interrompu (n) fois et délivre (n) signaux carrés (A et B) en quadrature.</a:t>
                      </a:r>
                    </a:p>
                  </a:txBody>
                  <a:tcPr marL="0" marR="87922" marT="43962" marB="4396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498895587"/>
                  </a:ext>
                </a:extLst>
              </a:tr>
            </a:tbl>
          </a:graphicData>
        </a:graphic>
      </p:graphicFrame>
      <p:sp>
        <p:nvSpPr>
          <p:cNvPr id="17" name="ZoneTexte 16">
            <a:extLst>
              <a:ext uri="{FF2B5EF4-FFF2-40B4-BE49-F238E27FC236}">
                <a16:creationId xmlns:a16="http://schemas.microsoft.com/office/drawing/2014/main" id="{05246039-DA4A-4F4A-98CE-7D887B3B0FCD}"/>
              </a:ext>
            </a:extLst>
          </p:cNvPr>
          <p:cNvSpPr txBox="1"/>
          <p:nvPr/>
        </p:nvSpPr>
        <p:spPr>
          <a:xfrm>
            <a:off x="7150279" y="766683"/>
            <a:ext cx="6096000" cy="461665"/>
          </a:xfrm>
          <a:prstGeom prst="rect">
            <a:avLst/>
          </a:prstGeom>
          <a:noFill/>
        </p:spPr>
        <p:txBody>
          <a:bodyPr wrap="square">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sz="2400" b="1" i="0" u="none" strike="noStrike" cap="none" normalizeH="0" baseline="0" dirty="0">
                <a:ln>
                  <a:noFill/>
                </a:ln>
                <a:solidFill>
                  <a:schemeClr val="accent1">
                    <a:lumMod val="75000"/>
                  </a:schemeClr>
                </a:solidFill>
                <a:effectLst/>
                <a:cs typeface="Tahoma" panose="020B0604030504040204" pitchFamily="34" charset="0"/>
              </a:rPr>
              <a:t>Le codeur incrémental</a:t>
            </a:r>
            <a:endParaRPr kumimoji="0" lang="fr-FR" altLang="fr-FR" sz="2400" b="1" i="0" u="none" strike="noStrike" cap="none" normalizeH="0" baseline="0" dirty="0">
              <a:ln>
                <a:noFill/>
              </a:ln>
              <a:solidFill>
                <a:schemeClr val="accent1">
                  <a:lumMod val="75000"/>
                </a:schemeClr>
              </a:solidFill>
              <a:effectLst/>
            </a:endParaRPr>
          </a:p>
        </p:txBody>
      </p:sp>
      <p:pic>
        <p:nvPicPr>
          <p:cNvPr id="4103" name="Picture 7" descr="Codeur optique incrémental">
            <a:extLst>
              <a:ext uri="{FF2B5EF4-FFF2-40B4-BE49-F238E27FC236}">
                <a16:creationId xmlns:a16="http://schemas.microsoft.com/office/drawing/2014/main" id="{1973E4F9-381B-405C-A732-5B1FF26EA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29" y="2383550"/>
            <a:ext cx="5991650" cy="296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93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64A4C-AD86-4EA8-AFD1-29F1744191E1}"/>
              </a:ext>
            </a:extLst>
          </p:cNvPr>
          <p:cNvSpPr>
            <a:spLocks noGrp="1"/>
          </p:cNvSpPr>
          <p:nvPr>
            <p:ph type="title"/>
          </p:nvPr>
        </p:nvSpPr>
        <p:spPr>
          <a:xfrm>
            <a:off x="892628" y="365125"/>
            <a:ext cx="10461171" cy="1325563"/>
          </a:xfrm>
        </p:spPr>
        <p:txBody>
          <a:bodyPr>
            <a:normAutofit/>
          </a:bodyPr>
          <a:lstStyle/>
          <a:p>
            <a:r>
              <a:rPr lang="fr-FR" sz="2800" b="1" i="0" u="none" strike="noStrike" baseline="0" dirty="0">
                <a:solidFill>
                  <a:schemeClr val="accent1">
                    <a:lumMod val="75000"/>
                  </a:schemeClr>
                </a:solidFill>
                <a:latin typeface="Calibri" panose="020F0502020204030204" pitchFamily="34" charset="0"/>
                <a:cs typeface="Calibri" panose="020F0502020204030204" pitchFamily="34" charset="0"/>
              </a:rPr>
              <a:t>EXEMPLE DE CODAGE OPTIQUE INCREMENTAL EN QUADRATURE</a:t>
            </a:r>
            <a:endParaRPr lang="fr-FR" sz="2800" dirty="0">
              <a:solidFill>
                <a:schemeClr val="accent1">
                  <a:lumMod val="75000"/>
                </a:schemeClr>
              </a:solidFill>
              <a:latin typeface="Calibri" panose="020F0502020204030204" pitchFamily="34" charset="0"/>
              <a:cs typeface="Calibri" panose="020F0502020204030204" pitchFamily="34" charset="0"/>
            </a:endParaRPr>
          </a:p>
        </p:txBody>
      </p:sp>
      <p:pic>
        <p:nvPicPr>
          <p:cNvPr id="6" name="Espace réservé du contenu 5">
            <a:extLst>
              <a:ext uri="{FF2B5EF4-FFF2-40B4-BE49-F238E27FC236}">
                <a16:creationId xmlns:a16="http://schemas.microsoft.com/office/drawing/2014/main" id="{91FCC4F2-A99E-4C4F-9DC3-16AAFA3A4BE0}"/>
              </a:ext>
            </a:extLst>
          </p:cNvPr>
          <p:cNvPicPr>
            <a:picLocks noGrp="1" noChangeAspect="1"/>
          </p:cNvPicPr>
          <p:nvPr>
            <p:ph idx="1"/>
          </p:nvPr>
        </p:nvPicPr>
        <p:blipFill>
          <a:blip r:embed="rId2"/>
          <a:stretch>
            <a:fillRect/>
          </a:stretch>
        </p:blipFill>
        <p:spPr>
          <a:xfrm>
            <a:off x="544284" y="1229876"/>
            <a:ext cx="11157858" cy="3341900"/>
          </a:xfrm>
          <a:prstGeom prst="rect">
            <a:avLst/>
          </a:prstGeom>
        </p:spPr>
      </p:pic>
      <p:sp>
        <p:nvSpPr>
          <p:cNvPr id="4" name="Espace réservé du numéro de diapositive 3">
            <a:extLst>
              <a:ext uri="{FF2B5EF4-FFF2-40B4-BE49-F238E27FC236}">
                <a16:creationId xmlns:a16="http://schemas.microsoft.com/office/drawing/2014/main" id="{79514BE7-9E32-48B4-86C3-AAD9DC0FFF40}"/>
              </a:ext>
            </a:extLst>
          </p:cNvPr>
          <p:cNvSpPr>
            <a:spLocks noGrp="1"/>
          </p:cNvSpPr>
          <p:nvPr>
            <p:ph type="sldNum" sz="quarter" idx="12"/>
          </p:nvPr>
        </p:nvSpPr>
        <p:spPr/>
        <p:txBody>
          <a:bodyPr/>
          <a:lstStyle/>
          <a:p>
            <a:fld id="{3A214FC8-7A6B-454A-ADA5-8A1A54B328A5}" type="slidenum">
              <a:rPr lang="fr-FR" smtClean="0"/>
              <a:t>7</a:t>
            </a:fld>
            <a:endParaRPr lang="fr-FR"/>
          </a:p>
        </p:txBody>
      </p:sp>
      <p:sp>
        <p:nvSpPr>
          <p:cNvPr id="8" name="ZoneTexte 7">
            <a:extLst>
              <a:ext uri="{FF2B5EF4-FFF2-40B4-BE49-F238E27FC236}">
                <a16:creationId xmlns:a16="http://schemas.microsoft.com/office/drawing/2014/main" id="{E893507F-B956-4377-880A-D0F6922023F9}"/>
              </a:ext>
            </a:extLst>
          </p:cNvPr>
          <p:cNvSpPr txBox="1"/>
          <p:nvPr/>
        </p:nvSpPr>
        <p:spPr>
          <a:xfrm>
            <a:off x="892628" y="4836362"/>
            <a:ext cx="11157858" cy="1569660"/>
          </a:xfrm>
          <a:prstGeom prst="rect">
            <a:avLst/>
          </a:prstGeom>
          <a:noFill/>
        </p:spPr>
        <p:txBody>
          <a:bodyPr wrap="square">
            <a:spAutoFit/>
          </a:bodyPr>
          <a:lstStyle/>
          <a:p>
            <a:pPr algn="just"/>
            <a:r>
              <a:rPr lang="fr-FR" sz="2400" b="0" i="1" u="none" strike="noStrike" baseline="0" dirty="0">
                <a:solidFill>
                  <a:srgbClr val="000000"/>
                </a:solidFill>
                <a:sym typeface="Wingdings" panose="05000000000000000000" pitchFamily="2" charset="2"/>
              </a:rPr>
              <a:t></a:t>
            </a:r>
            <a:r>
              <a:rPr lang="fr-FR" sz="2400" b="0" i="1" u="none" strike="noStrike" baseline="0" dirty="0">
                <a:solidFill>
                  <a:srgbClr val="000000"/>
                </a:solidFill>
              </a:rPr>
              <a:t>Deux canaux</a:t>
            </a:r>
            <a:r>
              <a:rPr lang="fr-FR" sz="2400" b="0" i="0" u="none" strike="noStrike" baseline="0" dirty="0">
                <a:solidFill>
                  <a:srgbClr val="000000"/>
                </a:solidFill>
              </a:rPr>
              <a:t>: la relation de phase entre les trains d’impulsions sur les canaux A et B permet de déterminer </a:t>
            </a:r>
            <a:r>
              <a:rPr lang="fr-FR" sz="2400" dirty="0">
                <a:solidFill>
                  <a:srgbClr val="000000"/>
                </a:solidFill>
              </a:rPr>
              <a:t>l</a:t>
            </a:r>
            <a:r>
              <a:rPr lang="fr-FR" sz="2400" b="0" i="0" u="none" strike="noStrike" baseline="0" dirty="0">
                <a:solidFill>
                  <a:srgbClr val="000000"/>
                </a:solidFill>
              </a:rPr>
              <a:t>e </a:t>
            </a:r>
            <a:r>
              <a:rPr lang="fr-FR" sz="2400" b="0" i="0" u="none" strike="noStrike" baseline="0" dirty="0">
                <a:solidFill>
                  <a:srgbClr val="000091"/>
                </a:solidFill>
              </a:rPr>
              <a:t>sens de rotation</a:t>
            </a:r>
          </a:p>
          <a:p>
            <a:pPr algn="just"/>
            <a:r>
              <a:rPr lang="fr-FR" sz="2400" dirty="0">
                <a:solidFill>
                  <a:srgbClr val="000000"/>
                </a:solidFill>
                <a:sym typeface="Wingdings" panose="05000000000000000000" pitchFamily="2" charset="2"/>
              </a:rPr>
              <a:t></a:t>
            </a:r>
            <a:r>
              <a:rPr lang="fr-FR" sz="2400" b="0" i="0" u="none" strike="noStrike" baseline="0" dirty="0">
                <a:solidFill>
                  <a:srgbClr val="000000"/>
                </a:solidFill>
              </a:rPr>
              <a:t> Une fente unique sur la piste externe produit une impulsion (index, I) de référence par tour.</a:t>
            </a:r>
            <a:endParaRPr lang="fr-FR" sz="2400" dirty="0"/>
          </a:p>
        </p:txBody>
      </p:sp>
    </p:spTree>
    <p:extLst>
      <p:ext uri="{BB962C8B-B14F-4D97-AF65-F5344CB8AC3E}">
        <p14:creationId xmlns:p14="http://schemas.microsoft.com/office/powerpoint/2010/main" val="58517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Freeform: Shape 142">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re 1">
            <a:extLst>
              <a:ext uri="{FF2B5EF4-FFF2-40B4-BE49-F238E27FC236}">
                <a16:creationId xmlns:a16="http://schemas.microsoft.com/office/drawing/2014/main" id="{793C65D0-C6CE-43CA-94B8-C5BFDF05D50A}"/>
              </a:ext>
            </a:extLst>
          </p:cNvPr>
          <p:cNvSpPr>
            <a:spLocks noGrp="1"/>
          </p:cNvSpPr>
          <p:nvPr>
            <p:ph type="title"/>
          </p:nvPr>
        </p:nvSpPr>
        <p:spPr>
          <a:xfrm>
            <a:off x="841247" y="5529884"/>
            <a:ext cx="5806440" cy="1096331"/>
          </a:xfrm>
        </p:spPr>
        <p:txBody>
          <a:bodyPr>
            <a:normAutofit/>
          </a:bodyPr>
          <a:lstStyle/>
          <a:p>
            <a:r>
              <a:rPr kumimoji="0" lang="fr-FR" altLang="fr-FR" sz="2800" b="1" i="0" u="none" strike="noStrike" cap="none" normalizeH="0" baseline="0" dirty="0">
                <a:ln>
                  <a:noFill/>
                </a:ln>
                <a:solidFill>
                  <a:schemeClr val="accent1"/>
                </a:solidFill>
                <a:effectLst/>
                <a:latin typeface="Calibri" panose="020F0502020204030204" pitchFamily="34" charset="0"/>
                <a:cs typeface="Calibri" panose="020F0502020204030204" pitchFamily="34" charset="0"/>
              </a:rPr>
              <a:t>IV-3 Types de codeurs optiques</a:t>
            </a:r>
            <a:endParaRPr lang="fr-FR" sz="2800" dirty="0">
              <a:solidFill>
                <a:schemeClr val="accent1"/>
              </a:solidFill>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E30A6DF3-ADD4-40D2-865E-1C6F3D64C6EB}"/>
              </a:ext>
            </a:extLst>
          </p:cNvPr>
          <p:cNvSpPr>
            <a:spLocks noGrp="1"/>
          </p:cNvSpPr>
          <p:nvPr>
            <p:ph type="sldNum" sz="quarter" idx="12"/>
          </p:nvPr>
        </p:nvSpPr>
        <p:spPr>
          <a:xfrm>
            <a:off x="10198279" y="5532120"/>
            <a:ext cx="1344477" cy="365125"/>
          </a:xfrm>
        </p:spPr>
        <p:txBody>
          <a:bodyPr>
            <a:normAutofit/>
          </a:bodyPr>
          <a:lstStyle/>
          <a:p>
            <a:pPr>
              <a:spcAft>
                <a:spcPts val="600"/>
              </a:spcAft>
            </a:pPr>
            <a:fld id="{3A214FC8-7A6B-454A-ADA5-8A1A54B328A5}" type="slidenum">
              <a:rPr lang="fr-FR">
                <a:solidFill>
                  <a:srgbClr val="FFFFFF">
                    <a:alpha val="80000"/>
                  </a:srgbClr>
                </a:solidFill>
              </a:rPr>
              <a:pPr>
                <a:spcAft>
                  <a:spcPts val="600"/>
                </a:spcAft>
              </a:pPr>
              <a:t>8</a:t>
            </a:fld>
            <a:endParaRPr lang="fr-FR">
              <a:solidFill>
                <a:srgbClr val="FFFFFF">
                  <a:alpha val="80000"/>
                </a:srgbClr>
              </a:solidFill>
            </a:endParaRPr>
          </a:p>
        </p:txBody>
      </p:sp>
      <p:graphicFrame>
        <p:nvGraphicFramePr>
          <p:cNvPr id="2056" name="Espace réservé du contenu 4">
            <a:extLst>
              <a:ext uri="{FF2B5EF4-FFF2-40B4-BE49-F238E27FC236}">
                <a16:creationId xmlns:a16="http://schemas.microsoft.com/office/drawing/2014/main" id="{2D1CA961-9AC9-41BB-A231-3F4BF9E526AB}"/>
              </a:ext>
            </a:extLst>
          </p:cNvPr>
          <p:cNvGraphicFramePr>
            <a:graphicFrameLocks/>
          </p:cNvGraphicFramePr>
          <p:nvPr>
            <p:extLst>
              <p:ext uri="{D42A27DB-BD31-4B8C-83A1-F6EECF244321}">
                <p14:modId xmlns:p14="http://schemas.microsoft.com/office/powerpoint/2010/main" val="1110671108"/>
              </p:ext>
            </p:extLst>
          </p:nvPr>
        </p:nvGraphicFramePr>
        <p:xfrm>
          <a:off x="6835382" y="1511004"/>
          <a:ext cx="5051818" cy="3835690"/>
        </p:xfrm>
        <a:graphic>
          <a:graphicData uri="http://schemas.openxmlformats.org/drawingml/2006/table">
            <a:tbl>
              <a:tblPr>
                <a:noFill/>
                <a:tableStyleId>{5C22544A-7EE6-4342-B048-85BDC9FD1C3A}</a:tableStyleId>
              </a:tblPr>
              <a:tblGrid>
                <a:gridCol w="5051818">
                  <a:extLst>
                    <a:ext uri="{9D8B030D-6E8A-4147-A177-3AD203B41FA5}">
                      <a16:colId xmlns:a16="http://schemas.microsoft.com/office/drawing/2014/main" val="1147538899"/>
                    </a:ext>
                  </a:extLst>
                </a:gridCol>
              </a:tblGrid>
              <a:tr h="3835690">
                <a:tc>
                  <a:txBody>
                    <a:bodyPr/>
                    <a:lstStyle/>
                    <a:p>
                      <a:pPr algn="just"/>
                      <a:r>
                        <a:rPr lang="fr-FR" sz="2400" dirty="0">
                          <a:latin typeface="+mn-lt"/>
                        </a:rPr>
                        <a:t>Le disque des codeurs absolus comporte un nombre n de pistes concentriques divisées en segments égaux alternativement opaques et transparents. </a:t>
                      </a:r>
                    </a:p>
                    <a:p>
                      <a:pPr algn="just"/>
                      <a:r>
                        <a:rPr lang="fr-FR" sz="2400" dirty="0">
                          <a:latin typeface="+mn-lt"/>
                        </a:rPr>
                        <a:t>A chaque piste est associé un couple émetteur / récepteur optique. </a:t>
                      </a:r>
                    </a:p>
                    <a:p>
                      <a:pPr algn="just"/>
                      <a:r>
                        <a:rPr lang="fr-FR" sz="2400" dirty="0"/>
                        <a:t>La résolution d'un tel codeur est de 2</a:t>
                      </a:r>
                      <a:r>
                        <a:rPr lang="fr-FR" sz="2400" baseline="30000" dirty="0"/>
                        <a:t>n</a:t>
                      </a:r>
                      <a:r>
                        <a:rPr lang="fr-FR" sz="2400" dirty="0"/>
                        <a:t> (1024 pour 10 pistes, 131 072 pour 17 pistes). </a:t>
                      </a:r>
                      <a:endParaRPr lang="fr-FR" sz="2400" b="0" i="0" dirty="0">
                        <a:solidFill>
                          <a:srgbClr val="000000"/>
                        </a:solidFill>
                        <a:effectLst/>
                        <a:latin typeface="Tahoma" panose="020B0604030504040204" pitchFamily="34" charset="0"/>
                      </a:endParaRPr>
                    </a:p>
                  </a:txBody>
                  <a:tcPr marL="0" marR="87922" marT="43962" marB="43962" anchor="ctr">
                    <a:lnL w="12700" cmpd="sng">
                      <a:noFill/>
                      <a:prstDash val="solid"/>
                    </a:lnL>
                    <a:lnR w="12700" cmpd="sng">
                      <a:noFill/>
                      <a:prstDash val="solid"/>
                    </a:lnR>
                    <a:lnT w="9525" cap="flat" cmpd="sng" algn="ctr">
                      <a:solidFill>
                        <a:schemeClr val="accent1"/>
                      </a:solidFill>
                      <a:prstDash val="solid"/>
                    </a:lnT>
                    <a:lnB w="12700" cmpd="sng">
                      <a:noFill/>
                      <a:prstDash val="solid"/>
                    </a:lnB>
                    <a:noFill/>
                  </a:tcPr>
                </a:tc>
                <a:extLst>
                  <a:ext uri="{0D108BD9-81ED-4DB2-BD59-A6C34878D82A}">
                    <a16:rowId xmlns:a16="http://schemas.microsoft.com/office/drawing/2014/main" val="498895587"/>
                  </a:ext>
                </a:extLst>
              </a:tr>
            </a:tbl>
          </a:graphicData>
        </a:graphic>
      </p:graphicFrame>
      <p:sp>
        <p:nvSpPr>
          <p:cNvPr id="5" name="ZoneTexte 4">
            <a:extLst>
              <a:ext uri="{FF2B5EF4-FFF2-40B4-BE49-F238E27FC236}">
                <a16:creationId xmlns:a16="http://schemas.microsoft.com/office/drawing/2014/main" id="{94A788DA-493D-4CD6-A7B3-DF0543E014EE}"/>
              </a:ext>
            </a:extLst>
          </p:cNvPr>
          <p:cNvSpPr txBox="1"/>
          <p:nvPr/>
        </p:nvSpPr>
        <p:spPr>
          <a:xfrm>
            <a:off x="7346605" y="843090"/>
            <a:ext cx="6096000" cy="461665"/>
          </a:xfrm>
          <a:prstGeom prst="rect">
            <a:avLst/>
          </a:prstGeom>
          <a:noFill/>
        </p:spPr>
        <p:txBody>
          <a:bodyPr wrap="square">
            <a:spAutoFit/>
          </a:bodyPr>
          <a:lstStyle/>
          <a:p>
            <a:pPr marL="0" marR="0" lvl="0" indent="0" algn="l" defTabSz="914400" rtl="0" eaLnBrk="0" fontAlgn="base" latinLnBrk="0" hangingPunct="0">
              <a:spcBef>
                <a:spcPct val="0"/>
              </a:spcBef>
              <a:spcAft>
                <a:spcPts val="600"/>
              </a:spcAft>
              <a:buClrTx/>
              <a:buSzTx/>
              <a:buFontTx/>
              <a:buNone/>
              <a:tabLst/>
            </a:pPr>
            <a:r>
              <a:rPr kumimoji="0" lang="fr-FR" altLang="fr-FR" sz="2400" b="1" i="0" u="none" strike="noStrike" cap="none" normalizeH="0" baseline="0" dirty="0">
                <a:ln>
                  <a:noFill/>
                </a:ln>
                <a:solidFill>
                  <a:schemeClr val="accent1">
                    <a:lumMod val="75000"/>
                  </a:schemeClr>
                </a:solidFill>
                <a:effectLst/>
                <a:cs typeface="Tahoma" panose="020B0604030504040204" pitchFamily="34" charset="0"/>
              </a:rPr>
              <a:t>Le codeur absolu</a:t>
            </a:r>
            <a:endParaRPr kumimoji="0" lang="fr-FR" altLang="fr-FR" sz="2400" b="1" i="0" u="none" strike="noStrike" cap="none" normalizeH="0" baseline="0" dirty="0">
              <a:ln>
                <a:noFill/>
              </a:ln>
              <a:solidFill>
                <a:schemeClr val="accent1">
                  <a:lumMod val="75000"/>
                </a:schemeClr>
              </a:solidFill>
              <a:effectLst/>
            </a:endParaRPr>
          </a:p>
        </p:txBody>
      </p:sp>
      <p:pic>
        <p:nvPicPr>
          <p:cNvPr id="5124" name="Picture 4">
            <a:extLst>
              <a:ext uri="{FF2B5EF4-FFF2-40B4-BE49-F238E27FC236}">
                <a16:creationId xmlns:a16="http://schemas.microsoft.com/office/drawing/2014/main" id="{AD981654-C28D-471C-88D5-373CB3A73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66" y="1140000"/>
            <a:ext cx="5893221" cy="38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73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A4E276-A737-4A9E-AE68-3630588AACCC}"/>
              </a:ext>
            </a:extLst>
          </p:cNvPr>
          <p:cNvSpPr>
            <a:spLocks noGrp="1"/>
          </p:cNvSpPr>
          <p:nvPr>
            <p:ph sz="half" idx="1"/>
          </p:nvPr>
        </p:nvSpPr>
        <p:spPr>
          <a:xfrm>
            <a:off x="914400" y="1442167"/>
            <a:ext cx="5181600" cy="4351338"/>
          </a:xfrm>
        </p:spPr>
        <p:txBody>
          <a:bodyPr>
            <a:normAutofit/>
          </a:bodyPr>
          <a:lstStyle/>
          <a:p>
            <a:pPr algn="just"/>
            <a:r>
              <a:rPr lang="fr-FR" dirty="0"/>
              <a:t>Mode de codage: Le nombre de sorties parallèles est le même que le nombre de bits ou de pistes sur le disque. </a:t>
            </a:r>
          </a:p>
          <a:p>
            <a:pPr algn="just"/>
            <a:r>
              <a:rPr lang="fr-FR" dirty="0"/>
              <a:t>Elles sont désignées par B1…</a:t>
            </a:r>
            <a:r>
              <a:rPr lang="fr-FR" dirty="0" err="1"/>
              <a:t>Bn</a:t>
            </a:r>
            <a:r>
              <a:rPr lang="fr-FR" dirty="0"/>
              <a:t> (binaire pur), ou G1…</a:t>
            </a:r>
            <a:r>
              <a:rPr lang="fr-FR" dirty="0" err="1"/>
              <a:t>Gn</a:t>
            </a:r>
            <a:r>
              <a:rPr lang="fr-FR" dirty="0"/>
              <a:t> (Gray). </a:t>
            </a:r>
          </a:p>
          <a:p>
            <a:pPr algn="just"/>
            <a:r>
              <a:rPr lang="fr-FR" dirty="0"/>
              <a:t>Suivant le mode de traitement, le choix se portera soit sur un code binaire pur, soit sur un code Gray.</a:t>
            </a:r>
          </a:p>
        </p:txBody>
      </p:sp>
      <p:sp>
        <p:nvSpPr>
          <p:cNvPr id="5" name="Espace réservé du numéro de diapositive 4">
            <a:extLst>
              <a:ext uri="{FF2B5EF4-FFF2-40B4-BE49-F238E27FC236}">
                <a16:creationId xmlns:a16="http://schemas.microsoft.com/office/drawing/2014/main" id="{9DA691AD-F4F9-4151-B7D9-27FAC318A60A}"/>
              </a:ext>
            </a:extLst>
          </p:cNvPr>
          <p:cNvSpPr>
            <a:spLocks noGrp="1"/>
          </p:cNvSpPr>
          <p:nvPr>
            <p:ph type="sldNum" sz="quarter" idx="12"/>
          </p:nvPr>
        </p:nvSpPr>
        <p:spPr/>
        <p:txBody>
          <a:bodyPr/>
          <a:lstStyle/>
          <a:p>
            <a:fld id="{3A214FC8-7A6B-454A-ADA5-8A1A54B328A5}" type="slidenum">
              <a:rPr lang="fr-FR" smtClean="0"/>
              <a:t>9</a:t>
            </a:fld>
            <a:endParaRPr lang="fr-FR"/>
          </a:p>
        </p:txBody>
      </p:sp>
      <p:sp>
        <p:nvSpPr>
          <p:cNvPr id="6" name="Titre 1">
            <a:extLst>
              <a:ext uri="{FF2B5EF4-FFF2-40B4-BE49-F238E27FC236}">
                <a16:creationId xmlns:a16="http://schemas.microsoft.com/office/drawing/2014/main" id="{54244E99-9A82-4934-B548-3184259E34E4}"/>
              </a:ext>
            </a:extLst>
          </p:cNvPr>
          <p:cNvSpPr txBox="1">
            <a:spLocks/>
          </p:cNvSpPr>
          <p:nvPr/>
        </p:nvSpPr>
        <p:spPr>
          <a:xfrm>
            <a:off x="1110837" y="365124"/>
            <a:ext cx="10461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accent1">
                    <a:lumMod val="75000"/>
                  </a:schemeClr>
                </a:solidFill>
                <a:latin typeface="Calibri" panose="020F0502020204030204" pitchFamily="34" charset="0"/>
                <a:cs typeface="Calibri" panose="020F0502020204030204" pitchFamily="34" charset="0"/>
              </a:rPr>
              <a:t>EXEMPLE DE CODAGE OPTIQUE ABSOLU</a:t>
            </a:r>
            <a:endParaRPr lang="fr-FR" sz="2800" dirty="0">
              <a:solidFill>
                <a:schemeClr val="accent1">
                  <a:lumMod val="75000"/>
                </a:schemeClr>
              </a:solidFill>
              <a:latin typeface="Calibri" panose="020F0502020204030204" pitchFamily="34" charset="0"/>
              <a:cs typeface="Calibri" panose="020F0502020204030204" pitchFamily="34" charset="0"/>
            </a:endParaRPr>
          </a:p>
        </p:txBody>
      </p:sp>
      <p:pic>
        <p:nvPicPr>
          <p:cNvPr id="10" name="Espace réservé du contenu 9">
            <a:extLst>
              <a:ext uri="{FF2B5EF4-FFF2-40B4-BE49-F238E27FC236}">
                <a16:creationId xmlns:a16="http://schemas.microsoft.com/office/drawing/2014/main" id="{D6B4EAE3-1267-4BB9-A907-FD67031C92A2}"/>
              </a:ext>
            </a:extLst>
          </p:cNvPr>
          <p:cNvPicPr>
            <a:picLocks noGrp="1" noChangeAspect="1"/>
          </p:cNvPicPr>
          <p:nvPr>
            <p:ph sz="half" idx="2"/>
          </p:nvPr>
        </p:nvPicPr>
        <p:blipFill>
          <a:blip r:embed="rId2"/>
          <a:stretch>
            <a:fillRect/>
          </a:stretch>
        </p:blipFill>
        <p:spPr>
          <a:xfrm>
            <a:off x="7375473" y="3371645"/>
            <a:ext cx="4611462" cy="2421860"/>
          </a:xfrm>
          <a:prstGeom prst="rect">
            <a:avLst/>
          </a:prstGeom>
        </p:spPr>
      </p:pic>
      <p:pic>
        <p:nvPicPr>
          <p:cNvPr id="11" name="Image 10">
            <a:extLst>
              <a:ext uri="{FF2B5EF4-FFF2-40B4-BE49-F238E27FC236}">
                <a16:creationId xmlns:a16="http://schemas.microsoft.com/office/drawing/2014/main" id="{69751935-1010-4D48-BA45-E0CDD6043A78}"/>
              </a:ext>
            </a:extLst>
          </p:cNvPr>
          <p:cNvPicPr>
            <a:picLocks noChangeAspect="1"/>
          </p:cNvPicPr>
          <p:nvPr/>
        </p:nvPicPr>
        <p:blipFill>
          <a:blip r:embed="rId3"/>
          <a:stretch>
            <a:fillRect/>
          </a:stretch>
        </p:blipFill>
        <p:spPr>
          <a:xfrm>
            <a:off x="7375473" y="824036"/>
            <a:ext cx="4611462" cy="2547609"/>
          </a:xfrm>
          <a:prstGeom prst="rect">
            <a:avLst/>
          </a:prstGeom>
        </p:spPr>
      </p:pic>
    </p:spTree>
    <p:extLst>
      <p:ext uri="{BB962C8B-B14F-4D97-AF65-F5344CB8AC3E}">
        <p14:creationId xmlns:p14="http://schemas.microsoft.com/office/powerpoint/2010/main" val="36851057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20563</TotalTime>
  <Words>1088</Words>
  <Application>Microsoft Office PowerPoint</Application>
  <PresentationFormat>Grand écran</PresentationFormat>
  <Paragraphs>88</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Calibri Light</vt:lpstr>
      <vt:lpstr>Noticia Text</vt:lpstr>
      <vt:lpstr>Tahoma</vt:lpstr>
      <vt:lpstr>Verdana</vt:lpstr>
      <vt:lpstr>Verdana-Bold</vt:lpstr>
      <vt:lpstr>Wingdings</vt:lpstr>
      <vt:lpstr>Thème Office</vt:lpstr>
      <vt:lpstr>UE 21: Capteurs Proprioceptifs et Extéroceptifs</vt:lpstr>
      <vt:lpstr>Séquence III </vt:lpstr>
      <vt:lpstr>LES CAPTEURS PROPRIOCEPTIFS</vt:lpstr>
      <vt:lpstr>LA MESURE DE LA POSITION</vt:lpstr>
      <vt:lpstr>IV-2 Principe de fonctionnement</vt:lpstr>
      <vt:lpstr>IV-3 Types de codeurs optiques</vt:lpstr>
      <vt:lpstr>EXEMPLE DE CODAGE OPTIQUE INCREMENTAL EN QUADRATURE</vt:lpstr>
      <vt:lpstr>IV-3 Types de codeurs optiques</vt:lpstr>
      <vt:lpstr>Présentation PowerPoint</vt:lpstr>
      <vt:lpstr>Avantages du codeur absolu/ Incrémental</vt:lpstr>
      <vt:lpstr>LA MESURE DE LA POSITION</vt:lpstr>
      <vt:lpstr>V-2 Principe de fonctionnement</vt:lpstr>
      <vt:lpstr>V-3 Application</vt:lpstr>
      <vt:lpstr>V-4 Les différents types de capteurs à effet Hall et leurs applications </vt:lpstr>
      <vt:lpstr>V-5 Avantages et inconvénients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21: Capteurs Proprioceptifs et Extéroceptifs</dc:title>
  <dc:creator>AICHA FONTE</dc:creator>
  <cp:lastModifiedBy>AICHA FONTE</cp:lastModifiedBy>
  <cp:revision>40</cp:revision>
  <dcterms:created xsi:type="dcterms:W3CDTF">2020-10-22T21:24:18Z</dcterms:created>
  <dcterms:modified xsi:type="dcterms:W3CDTF">2020-11-06T13:01:16Z</dcterms:modified>
</cp:coreProperties>
</file>