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1"/>
  </p:notesMasterIdLst>
  <p:sldIdLst>
    <p:sldId id="284" r:id="rId3"/>
    <p:sldId id="256" r:id="rId4"/>
    <p:sldId id="282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3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4"/>
    <p:restoredTop sz="94674"/>
  </p:normalViewPr>
  <p:slideViewPr>
    <p:cSldViewPr>
      <p:cViewPr varScale="1">
        <p:scale>
          <a:sx n="124" d="100"/>
          <a:sy n="124" d="100"/>
        </p:scale>
        <p:origin x="1608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206FF3BE-19D6-B24A-81DE-A3BA4F80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66C939B2-285C-0744-982B-9477C6CDB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88B6722E-E0EE-2B46-A009-721334CD0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A6614CF-318E-004B-8CDD-E6EFF073E85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2FDDDA0-8EC1-D44B-B4CD-3474DDC2F1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455E3129-FF93-BE49-8544-581F7FCD3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FDC3DE2-E51D-7244-96EE-D6499F785C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C777630A-2B6C-FC45-83BC-EFEDF283D68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061CA4-CA8C-5E44-AACF-BCE2D707B03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FDEEB3-7C79-5344-861D-DE0EC1A805A6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75DB1A83-413F-4241-8F01-EF70FAEAF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9A9AE2E-C767-894A-B8CF-595D7897506F}" type="slidenum">
              <a:rPr lang="fr-FR" altLang="fr-FR" sz="1200"/>
              <a:pPr algn="r">
                <a:buClrTx/>
                <a:buFontTx/>
                <a:buNone/>
              </a:pPr>
              <a:t>2</a:t>
            </a:fld>
            <a:endParaRPr lang="fr-FR" altLang="fr-FR" sz="1200"/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B5DA426D-2093-A147-9615-ADA8370C651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82BBF3E7-14D6-324A-B707-48A94BA135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85E1F7A-45DE-0D4F-8563-8D3D46F8CC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DD2DB7-DC44-5747-892A-EDB59989C009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40961" name="Text Box 1">
            <a:extLst>
              <a:ext uri="{FF2B5EF4-FFF2-40B4-BE49-F238E27FC236}">
                <a16:creationId xmlns:a16="http://schemas.microsoft.com/office/drawing/2014/main" id="{BD310DFE-845D-2644-A798-A77C68B4B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092E432F-6B72-374B-ADE4-7E33DBD1E955}" type="slidenum">
              <a:rPr lang="fr-FR" altLang="fr-FR" sz="1200"/>
              <a:pPr algn="r">
                <a:buClrTx/>
                <a:buFontTx/>
                <a:buNone/>
              </a:pPr>
              <a:t>12</a:t>
            </a:fld>
            <a:endParaRPr lang="fr-FR" altLang="fr-FR" sz="1200"/>
          </a:p>
        </p:txBody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84B403BF-B551-5849-9C5A-FA74B5769D8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2FEA7938-2952-5C47-B4C2-E1F4B3853BC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79988A-6A00-8B4C-8E5A-2C953396C27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F85BE7-51D3-744C-B5CE-8D51DC54C3F1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41985" name="Text Box 1">
            <a:extLst>
              <a:ext uri="{FF2B5EF4-FFF2-40B4-BE49-F238E27FC236}">
                <a16:creationId xmlns:a16="http://schemas.microsoft.com/office/drawing/2014/main" id="{EEA1D624-7FAF-6643-AF54-E8BF9133B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CEE698B-1F44-E04A-A24A-21CB711A14DC}" type="slidenum">
              <a:rPr lang="fr-FR" altLang="fr-FR" sz="1200"/>
              <a:pPr algn="r">
                <a:buClrTx/>
                <a:buFontTx/>
                <a:buNone/>
              </a:pPr>
              <a:t>13</a:t>
            </a:fld>
            <a:endParaRPr lang="fr-FR" altLang="fr-FR" sz="1200"/>
          </a:p>
        </p:txBody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DE935A24-53BC-A24D-87C5-065BD965DAF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2A1C34B0-1F19-6344-8655-D92D369A66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2A9CF9-50A0-454F-9FCE-6AC2D554911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A318F0-405B-B64C-A88E-4853B385E241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43009" name="Text Box 1">
            <a:extLst>
              <a:ext uri="{FF2B5EF4-FFF2-40B4-BE49-F238E27FC236}">
                <a16:creationId xmlns:a16="http://schemas.microsoft.com/office/drawing/2014/main" id="{32B9BEBC-3830-7A48-8052-FB067B13F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ED77521-1A86-4047-8447-085B7D7E172A}" type="slidenum">
              <a:rPr lang="fr-FR" altLang="fr-FR" sz="1200"/>
              <a:pPr algn="r">
                <a:buClrTx/>
                <a:buFontTx/>
                <a:buNone/>
              </a:pPr>
              <a:t>14</a:t>
            </a:fld>
            <a:endParaRPr lang="fr-FR" altLang="fr-FR" sz="1200"/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1BA37625-F0A8-B34A-977B-A7A363CF13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11FF73B5-B72F-0F48-A298-7AD7B7A6DF3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8F5913-955E-7A44-9DE9-298600F0B50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F9A9D-AB3B-6046-9BBF-7EB9AF076F9C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38C9891D-9335-A644-ACEB-6EE7AEA5F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E788C99D-FD2A-1F45-A3A7-B9A270F89693}" type="slidenum">
              <a:rPr lang="fr-FR" altLang="fr-FR" sz="1200"/>
              <a:pPr algn="r">
                <a:buClrTx/>
                <a:buFontTx/>
                <a:buNone/>
              </a:pPr>
              <a:t>15</a:t>
            </a:fld>
            <a:endParaRPr lang="fr-FR" altLang="fr-FR" sz="1200"/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14C3F5DF-0537-AF47-B82F-D8E250B5F28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71A8F8E0-BFE7-A541-8658-0678E831426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AE5D657-FA86-9C47-A7DB-8567952286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934B46-73D8-2145-9AF5-5A5BE06F5644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5B17FB0C-52A4-3E4A-AE49-377744E9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84ED97B-248D-0740-98F4-A52A89A041D2}" type="slidenum">
              <a:rPr lang="fr-FR" altLang="fr-FR" sz="1200"/>
              <a:pPr algn="r">
                <a:buClrTx/>
                <a:buFontTx/>
                <a:buNone/>
              </a:pPr>
              <a:t>16</a:t>
            </a:fld>
            <a:endParaRPr lang="fr-FR" altLang="fr-FR" sz="1200"/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F3645AA4-0C06-604D-B830-5242B13323B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404B623F-2367-374C-BEFE-377D87DF493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3928BD7-944D-AD46-BD84-903C37DA051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CF40F3-5906-0E43-874B-70E20730EAE3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0C320A62-67A4-0D49-A961-D3E9C91BD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89E697C1-16EB-E447-82B8-886464F109AB}" type="slidenum">
              <a:rPr lang="fr-FR" altLang="fr-FR" sz="1200"/>
              <a:pPr algn="r">
                <a:buClrTx/>
                <a:buFontTx/>
                <a:buNone/>
              </a:pPr>
              <a:t>17</a:t>
            </a:fld>
            <a:endParaRPr lang="fr-FR" altLang="fr-FR" sz="1200"/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B9ED4B5E-0F47-7841-B899-A708455FB19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128CC302-442D-9047-9677-00D1CA9CE0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62AA67E-FA5B-8A40-B97D-B2B4550D4E2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DCFCA6-5B2A-B448-9C87-EB661BDA864F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47105" name="Text Box 1">
            <a:extLst>
              <a:ext uri="{FF2B5EF4-FFF2-40B4-BE49-F238E27FC236}">
                <a16:creationId xmlns:a16="http://schemas.microsoft.com/office/drawing/2014/main" id="{03169C50-3DF2-DB48-AC8E-BE2F56C8B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0998913-9840-2D49-9888-AD1926AB81F0}" type="slidenum">
              <a:rPr lang="fr-FR" altLang="fr-FR" sz="1200"/>
              <a:pPr algn="r">
                <a:buClrTx/>
                <a:buFontTx/>
                <a:buNone/>
              </a:pPr>
              <a:t>18</a:t>
            </a:fld>
            <a:endParaRPr lang="fr-FR" altLang="fr-FR" sz="1200"/>
          </a:p>
        </p:txBody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873F0596-5B47-CA40-991B-4FA004F9AFA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2008FF04-82DD-DA42-B084-5AA8AC5173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553D51C-5B36-E34E-9232-AD0399FFA7A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E18FBD-4C5A-D945-97B3-1D115601226A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A6F4A3A9-676C-3E44-A2A2-AA08B79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B8BDF7E5-4746-684F-B50D-5123C1161AE4}" type="slidenum">
              <a:rPr lang="fr-FR" altLang="fr-FR" sz="1200"/>
              <a:pPr algn="r">
                <a:buClrTx/>
                <a:buFontTx/>
                <a:buNone/>
              </a:pPr>
              <a:t>19</a:t>
            </a:fld>
            <a:endParaRPr lang="fr-FR" altLang="fr-FR" sz="1200"/>
          </a:p>
        </p:txBody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410D3ED3-3A6C-EF48-ADEA-58F06148A6A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9C10D5BD-07C2-0A43-8D0D-BE860AF5CB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47B71E5-DCEA-0144-85EB-8077C4AD1B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55C532-B12B-F744-85D4-185BDA80F18A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A915DDBE-CD79-9447-8306-F24A59A2C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444284FF-98A4-0E4F-B541-2E78AD3571DD}" type="slidenum">
              <a:rPr lang="fr-FR" altLang="fr-FR" sz="1200"/>
              <a:pPr algn="r">
                <a:buClrTx/>
                <a:buFontTx/>
                <a:buNone/>
              </a:pPr>
              <a:t>20</a:t>
            </a:fld>
            <a:endParaRPr lang="fr-FR" altLang="fr-FR" sz="1200"/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E5AD47B5-DCFD-B741-82D2-6A077557C1C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E63B6E6E-3EBD-0A40-B9AC-6ADD903982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09AAA1-0E2F-9F4B-B9C2-C8354CC185F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D68AFC-CEFA-4E41-8199-23BCD6E929E8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F576F35E-DFD1-2740-A713-346852112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FA613343-ED1E-F944-AB05-2499BCAF420E}" type="slidenum">
              <a:rPr lang="fr-FR" altLang="fr-FR" sz="1200"/>
              <a:pPr algn="r">
                <a:buClrTx/>
                <a:buFontTx/>
                <a:buNone/>
              </a:pPr>
              <a:t>21</a:t>
            </a:fld>
            <a:endParaRPr lang="fr-FR" altLang="fr-FR" sz="1200"/>
          </a:p>
        </p:txBody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C2AD920F-5362-B648-B4BD-7A5BC0424D2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33A9627B-CD8C-2F46-A815-230E0F111D0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F281F2-A4E3-BC4E-A1CE-483B0E9F911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AD31AC-4AD2-1A4D-88CB-A2E3874515DF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31745" name="Text Box 1">
            <a:extLst>
              <a:ext uri="{FF2B5EF4-FFF2-40B4-BE49-F238E27FC236}">
                <a16:creationId xmlns:a16="http://schemas.microsoft.com/office/drawing/2014/main" id="{152D940A-ECD2-1E4A-93DD-F04D94B0C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75769F5-A586-9E4A-9EB9-AB037DB01CFB}" type="slidenum">
              <a:rPr lang="fr-FR" altLang="fr-FR" sz="1200"/>
              <a:pPr algn="r">
                <a:buClrTx/>
                <a:buFontTx/>
                <a:buNone/>
              </a:pPr>
              <a:t>4</a:t>
            </a:fld>
            <a:endParaRPr lang="fr-FR" altLang="fr-FR" sz="1200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A96F3A16-286C-9747-B40A-A73CBEE86A2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0DF350C5-BA2D-604B-8A90-950297A9E92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474EB7-E6EF-504A-AF0A-DB36AAC1BB2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EA1314-FA1E-2243-9099-329B259348C9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251135F5-9C89-9545-83FE-04603692D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ADCCCAA-14E6-AC48-96A3-435BDA09808C}" type="slidenum">
              <a:rPr lang="fr-FR" altLang="fr-FR" sz="1200"/>
              <a:pPr algn="r">
                <a:buClrTx/>
                <a:buFontTx/>
                <a:buNone/>
              </a:pPr>
              <a:t>22</a:t>
            </a:fld>
            <a:endParaRPr lang="fr-FR" altLang="fr-FR" sz="1200"/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1AA4CE5A-37F1-334D-85C0-31B19F06EA8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D78D7976-EBFF-EE44-A5E4-2DEC7D0AE8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CCEC870-9401-FC40-B720-62519F5D6B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ED6563-65C9-8240-8E68-4263741DAD0F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52225" name="Text Box 1">
            <a:extLst>
              <a:ext uri="{FF2B5EF4-FFF2-40B4-BE49-F238E27FC236}">
                <a16:creationId xmlns:a16="http://schemas.microsoft.com/office/drawing/2014/main" id="{1B93B7E8-D1BC-0747-A684-7A40A31BB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864F37C-AFD5-3343-8D0C-8FCF19565CEA}" type="slidenum">
              <a:rPr lang="fr-FR" altLang="fr-FR" sz="1200"/>
              <a:pPr algn="r">
                <a:buClrTx/>
                <a:buFontTx/>
                <a:buNone/>
              </a:pPr>
              <a:t>23</a:t>
            </a:fld>
            <a:endParaRPr lang="fr-FR" altLang="fr-FR" sz="1200"/>
          </a:p>
        </p:txBody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F57341A0-5DE4-8243-AA8C-B5F51210591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012247DC-D9C4-234A-B5AF-308E3CCF68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26BA7A-1342-E542-850F-82A055EF255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B66E6E-91B8-EF44-B69E-810FD3F091C2}" type="slidenum">
              <a:rPr lang="fr-FR" altLang="fr-FR"/>
              <a:pPr/>
              <a:t>24</a:t>
            </a:fld>
            <a:endParaRPr lang="fr-FR" altLang="fr-FR"/>
          </a:p>
        </p:txBody>
      </p:sp>
      <p:sp>
        <p:nvSpPr>
          <p:cNvPr id="53249" name="Text Box 1">
            <a:extLst>
              <a:ext uri="{FF2B5EF4-FFF2-40B4-BE49-F238E27FC236}">
                <a16:creationId xmlns:a16="http://schemas.microsoft.com/office/drawing/2014/main" id="{2CF7C6A4-E21F-CF4A-95FC-1EE664FFF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E103E95F-A1AD-2B48-B14F-B7D2C91004EC}" type="slidenum">
              <a:rPr lang="fr-FR" altLang="fr-FR" sz="1200"/>
              <a:pPr algn="r">
                <a:buClrTx/>
                <a:buFontTx/>
                <a:buNone/>
              </a:pPr>
              <a:t>24</a:t>
            </a:fld>
            <a:endParaRPr lang="fr-FR" altLang="fr-FR" sz="1200"/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7D46FB69-FB9C-E943-9B2F-AB86EDFB14B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8B345983-6E13-714D-AB08-9AE52186A5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27E669C-308F-8A46-A044-EE41CCB2C2C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409499-DE73-0548-BEA9-14C67D5F702C}" type="slidenum">
              <a:rPr lang="fr-FR" altLang="fr-FR"/>
              <a:pPr/>
              <a:t>26</a:t>
            </a:fld>
            <a:endParaRPr lang="fr-FR" altLang="fr-FR"/>
          </a:p>
        </p:txBody>
      </p:sp>
      <p:sp>
        <p:nvSpPr>
          <p:cNvPr id="54273" name="Text Box 1">
            <a:extLst>
              <a:ext uri="{FF2B5EF4-FFF2-40B4-BE49-F238E27FC236}">
                <a16:creationId xmlns:a16="http://schemas.microsoft.com/office/drawing/2014/main" id="{B3C191A6-2A73-CF4C-9968-097E08D1E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8193CE7-4076-3942-A89A-037AD680C8A0}" type="slidenum">
              <a:rPr lang="fr-FR" altLang="fr-FR" sz="1200"/>
              <a:pPr algn="r">
                <a:buClrTx/>
                <a:buFontTx/>
                <a:buNone/>
              </a:pPr>
              <a:t>26</a:t>
            </a:fld>
            <a:endParaRPr lang="fr-FR" altLang="fr-FR" sz="1200"/>
          </a:p>
        </p:txBody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356E5534-6647-6946-A2DE-B469ACC3694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C77CDDBE-C641-8D45-82E5-09344E7C89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41E5E0-EE44-D445-8751-008005E37F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CDB214-834E-5D49-AC96-873680FC7BBB}" type="slidenum">
              <a:rPr lang="fr-FR" altLang="fr-FR"/>
              <a:pPr/>
              <a:t>27</a:t>
            </a:fld>
            <a:endParaRPr lang="fr-FR" altLang="fr-FR"/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B9FB044D-4347-9B41-92CD-F5FD2C2B3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0EC5491-7807-B84D-B394-9BE0F3FB0D58}" type="slidenum">
              <a:rPr lang="fr-FR" altLang="fr-FR" sz="1200"/>
              <a:pPr algn="r">
                <a:buClrTx/>
                <a:buFontTx/>
                <a:buNone/>
              </a:pPr>
              <a:t>27</a:t>
            </a:fld>
            <a:endParaRPr lang="fr-FR" altLang="fr-FR" sz="1200"/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A18848A8-3D3D-7D49-9BE2-1F7C8CDBCDF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B3FF9DB2-DE73-CE45-9437-7058118BD4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B50E6C-A24D-8B48-BF80-119CE2FC3F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C07821-019E-4B4E-B612-57FED7A04430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6F7AFB53-A876-6D4F-882C-78B8CE093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8EB4580C-AD37-2A4C-A953-485DCB2EE734}" type="slidenum">
              <a:rPr lang="fr-FR" altLang="fr-FR" sz="1200"/>
              <a:pPr algn="r">
                <a:buClrTx/>
                <a:buFontTx/>
                <a:buNone/>
              </a:pPr>
              <a:t>28</a:t>
            </a:fld>
            <a:endParaRPr lang="fr-FR" altLang="fr-FR" sz="1200"/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EE4B0EF3-DF90-B947-87BD-47C85359BBA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621274A7-116F-E84A-ADB7-62825910D2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0C7EE78-E0BE-8042-A272-9C980A1E17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3AE73B-F063-014D-8B29-43AF2AC71029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33793" name="Text Box 1">
            <a:extLst>
              <a:ext uri="{FF2B5EF4-FFF2-40B4-BE49-F238E27FC236}">
                <a16:creationId xmlns:a16="http://schemas.microsoft.com/office/drawing/2014/main" id="{3541EA3A-B675-2248-BD09-28D02FC70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934545B8-8B98-9E4B-BB17-3AFEB265C0D2}" type="slidenum">
              <a:rPr lang="fr-FR" altLang="fr-FR" sz="1200"/>
              <a:pPr algn="r">
                <a:buClrTx/>
                <a:buFontTx/>
                <a:buNone/>
              </a:pPr>
              <a:t>5</a:t>
            </a:fld>
            <a:endParaRPr lang="fr-FR" altLang="fr-FR" sz="1200"/>
          </a:p>
        </p:txBody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B476D506-DB51-964C-BED0-2A217A1546B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5EE60149-8799-6D47-BB02-5271829309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FE9CEE0-4BE1-304D-9F63-D9EAA74BEE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AAB7D2-4B02-C547-8C93-7C3852E412E5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34817" name="Text Box 1">
            <a:extLst>
              <a:ext uri="{FF2B5EF4-FFF2-40B4-BE49-F238E27FC236}">
                <a16:creationId xmlns:a16="http://schemas.microsoft.com/office/drawing/2014/main" id="{7FD8E248-3CE9-7143-94A1-E50839BD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9DC97FEB-74FE-A14B-BD35-D6245448AB16}" type="slidenum">
              <a:rPr lang="fr-FR" altLang="fr-FR" sz="1200"/>
              <a:pPr algn="r">
                <a:buClrTx/>
                <a:buFontTx/>
                <a:buNone/>
              </a:pPr>
              <a:t>6</a:t>
            </a:fld>
            <a:endParaRPr lang="fr-FR" altLang="fr-FR" sz="1200"/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1BB2F4C8-1194-AA45-944E-948896D0DC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BA6CD33A-3EE2-914B-B752-0E25EC0723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026168B-5467-BE44-8152-AB193625DE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1CADFD-E270-C64B-B451-D4C4B246A2C4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35841" name="Text Box 1">
            <a:extLst>
              <a:ext uri="{FF2B5EF4-FFF2-40B4-BE49-F238E27FC236}">
                <a16:creationId xmlns:a16="http://schemas.microsoft.com/office/drawing/2014/main" id="{3BF121FE-B96B-9047-92B3-0344148FB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82467BD4-77DA-BE4B-A695-2E3CCEC1B8B7}" type="slidenum">
              <a:rPr lang="fr-FR" altLang="fr-FR" sz="1200"/>
              <a:pPr algn="r">
                <a:buClrTx/>
                <a:buFontTx/>
                <a:buNone/>
              </a:pPr>
              <a:t>7</a:t>
            </a:fld>
            <a:endParaRPr lang="fr-FR" altLang="fr-FR" sz="1200"/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3EC0B3B1-D1A7-6B49-A22B-324570C8B73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DDE234E9-C8BA-3B43-AFA0-6C7079383C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D9F4E4-18AD-E44E-A5AD-7315785C65B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1FCF62-BAAF-1F4A-99A0-975F2FF86CBB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36865" name="Text Box 1">
            <a:extLst>
              <a:ext uri="{FF2B5EF4-FFF2-40B4-BE49-F238E27FC236}">
                <a16:creationId xmlns:a16="http://schemas.microsoft.com/office/drawing/2014/main" id="{2925C262-1943-1746-A951-A739C9531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77C06B1-757A-B143-A439-D22F58808C96}" type="slidenum">
              <a:rPr lang="fr-FR" altLang="fr-FR" sz="1200"/>
              <a:pPr algn="r">
                <a:buClrTx/>
                <a:buFontTx/>
                <a:buNone/>
              </a:pPr>
              <a:t>8</a:t>
            </a:fld>
            <a:endParaRPr lang="fr-FR" altLang="fr-FR" sz="1200"/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1AA7F96A-DEB5-0B48-A855-F6D40F5B36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81B8A4BF-507F-3D49-8EF6-4690B55304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483D0E-D76E-6C4C-B89A-02A30E49F6D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F4DF7D-8401-0C41-9B46-E1D6F75FCCFC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7C7906E4-0BC0-104D-9F02-3913A248D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76835C40-67B1-9A43-B529-810A2017919A}" type="slidenum">
              <a:rPr lang="fr-FR" altLang="fr-FR" sz="1200"/>
              <a:pPr algn="r">
                <a:buClrTx/>
                <a:buFontTx/>
                <a:buNone/>
              </a:pPr>
              <a:t>9</a:t>
            </a:fld>
            <a:endParaRPr lang="fr-FR" altLang="fr-FR" sz="1200"/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85BED2B5-0473-4440-9213-A0F8BA84F83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BAD6149F-004A-A94A-B957-F4C7B52BC4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0B1EA1F-425C-664C-9DB6-DF72424AECF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A48817-C771-514B-8048-27D9CD5EFCE7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38913" name="Text Box 1">
            <a:extLst>
              <a:ext uri="{FF2B5EF4-FFF2-40B4-BE49-F238E27FC236}">
                <a16:creationId xmlns:a16="http://schemas.microsoft.com/office/drawing/2014/main" id="{0B362D41-6119-DA41-B768-6272C355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06249C91-2314-AE47-9829-91800BEF70AA}" type="slidenum">
              <a:rPr lang="fr-FR" altLang="fr-FR" sz="1200"/>
              <a:pPr algn="r">
                <a:buClrTx/>
                <a:buFontTx/>
                <a:buNone/>
              </a:pPr>
              <a:t>10</a:t>
            </a:fld>
            <a:endParaRPr lang="fr-FR" altLang="fr-FR" sz="1200"/>
          </a:p>
        </p:txBody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CB462558-A60A-7A43-9B0C-A79185518F0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DDB3C9E5-24CF-3042-85D3-77F0DB6D37F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573FB8-5A2C-9141-8BF9-F25AB33544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7BF264-7936-1B45-9F47-8EBE86924033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39937" name="Text Box 1">
            <a:extLst>
              <a:ext uri="{FF2B5EF4-FFF2-40B4-BE49-F238E27FC236}">
                <a16:creationId xmlns:a16="http://schemas.microsoft.com/office/drawing/2014/main" id="{6586BA84-C1F9-9544-B948-76DCFCC0F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01D481BE-D4D3-5349-8E61-63CBD082410B}" type="slidenum">
              <a:rPr lang="fr-FR" altLang="fr-FR" sz="1200"/>
              <a:pPr algn="r">
                <a:buClrTx/>
                <a:buFontTx/>
                <a:buNone/>
              </a:pPr>
              <a:t>11</a:t>
            </a:fld>
            <a:endParaRPr lang="fr-FR" altLang="fr-FR" sz="1200"/>
          </a:p>
        </p:txBody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AD0D3869-D86C-7B4D-9CF0-347F0F45DC1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3952CA11-E601-594D-A276-64D380BEBF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04BF1F-7A43-BD4F-8D70-B81F630D6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0136D8-BACB-3446-B902-23FA47999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5B5D7B-E946-C944-80D5-61B76C6F284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21D8E6-A910-F54D-B32A-230BFA5921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627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C60E9-619A-8248-9685-51F50071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A489F0-D3DC-F94E-9A01-7CF5BF48E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075802-CFF6-3146-952E-6D5405A0359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1EA9AB-EE7C-0743-9356-BD8AC24D871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630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72F2BF-230B-F445-886D-11EB02C87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895217-1EA3-9543-860B-1DF989816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08382-6380-2745-8F55-8CFBDBFA617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EB370C-FA77-6C46-8EFE-5887265238D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090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6D4EF-7A4F-8E41-9D2F-9E8D8F574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229D5E-16A6-2146-8D85-379CF6208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4BD1C5-8696-A74E-A934-8EFD4160573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CDCD46-39F5-8446-9986-1077E4BDDFC6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16485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CCD03F-2EA6-254B-A74A-53161344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AD97C5-21E0-7C49-9EF9-DA59B297E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998769-436E-7D40-ABE3-AC13B8BFD03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788AE0-52C5-1949-A701-5E66F9882BE1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324491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47045-4F6C-EC4E-9F0F-A0E6E69E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BB2790-0531-C94B-AD71-6B0FE5591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D9A4E6-1768-534F-AC97-B9C2176F1E3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D00421-FFB2-F74F-A9DC-FC64198492C2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259368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2F3E3-2A21-8044-A2D4-2F2A77B2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7A7667-DF0A-2247-B96D-9B2194D2F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746E80-655A-C344-8321-A2766E3B5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A84704-33C0-1A47-BF36-42C59E598C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42AB61-521E-E247-9CE4-8EC3BCD53CCA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67106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C65208-3C69-EA41-8196-CA5061EA6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BDB943-C672-F847-968C-CE1867C72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78E67C-C6B7-824B-834C-42B10BF58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DBEC0A-CCEA-9C49-B98F-924230300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5641ADB-985E-F24C-81B1-1149677A5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1DB98E-154E-D641-9CBF-EB0BD64DC70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1E3506-02FA-F246-BD47-CF764F8768DA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89947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5DAF2B-9504-9942-9EEF-FD835D04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DEAE76-E20C-4247-B3A6-63E4275A4DC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CF8EE1-D901-BB42-B051-88AB7245AE37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284781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BEA52D-32DA-EB45-ABAC-89D83739B4C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B5AEEA-7513-E348-B986-93F287AC0EDE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460560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17E2F-EC6D-2E4F-9930-5A3DD178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4E6D3F-BF0E-A441-995A-BF433B995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7969FC-3A09-DC43-84A1-AC52741F1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55D336-3F25-0143-9520-54C9CDF652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AACEA9-22E5-8D46-9680-8A771F2C8175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26584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6F50E-A433-D147-8A3D-6BCAC09E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057D5A-B453-EB4D-981A-E06F74C48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109407-ADB6-CA42-9A20-A0AB92E672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A109EB-FF97-BE41-9E9F-69B001E16EE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1383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1A1A4-6637-724E-8D01-2722BAB5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D69B34-72A5-4C46-9A22-51249E94A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7A0206-6B7B-4540-BE22-8E2279218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C91C6F-D749-A544-9388-F15003E666E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77A938-7073-D748-8F75-058C10D2852F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838196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74291A-9B36-C141-B8F3-4DF94CC1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EE22B7-449E-8542-87DB-A24698C61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70C86F-02CE-C54B-820D-AC673B314F1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37AE02-BCDC-7548-958F-958E03DFBEAF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4106591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1087B2-98E6-174C-937B-F6D09B60E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4542A5-1FC6-F240-A27D-54A08DA6D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69BC09-F944-A14E-8AB1-AF376A05BF8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0BFACE-F6EF-3F49-AA04-F9430842F6CE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73526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24039-29F6-BC4A-89EB-7F5BD92F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AA5BD5-7479-2C40-A9BF-A0E1EEC94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68EF50-5076-BD47-BCA3-43D4D9468D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92477A-9D9B-E647-8351-CEBA7C5EF6B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527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FC385-9D14-2E4C-B15E-653E8AB1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77203D-BF1C-864C-B952-13DFCC70C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AE4EBD-5232-E04C-8D09-3544EABAB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628BF0-3F36-B244-8B27-0EB664C93B4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F3B5BE-F646-C240-AD85-363D2C86DB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296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DEFC2-1921-5F47-AB62-16A7F4BE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777F33-3612-644D-9B2A-F47D608E3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467C19-1971-924D-B451-B49125C35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7A6B40-151D-8D41-A706-2651CC787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F4910A-64DA-934C-82A0-14F9FCE13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777799-7198-FB49-A21F-251406697E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6FB21B-F045-C44B-93ED-5C3A38AF369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28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74C75-4322-8C48-B321-B027D0E7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D6EEC6-679A-8347-8031-F277A4903F6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D6F3CC-7BD7-584E-BC1C-F1E4C4F0B01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284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374B849-C892-5449-891F-84897017F5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FDC24C-325E-524A-898D-756C456BB3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90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52FF9-C63E-5241-A557-0E2C4EE3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460902-A7B2-CE4C-AD3E-AABB9FA2D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8BD033-08A7-2943-A8F4-26771DCBC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34E899-DD01-A441-AE9A-6630F7C6EB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B38493-3536-084E-BD6A-2783D91893D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09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669791-FA9A-7F43-BA4B-EEB26DFF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C70184-A723-8D4E-9511-C6F7E1AD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6BE774-9645-DC45-ACE2-8A353272B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06368C-01C7-7444-BA08-0FD79A518B5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EBE483-8304-0F41-B3EC-9F91C823880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07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650348BD-6360-2F4D-8135-D038D37EE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246E58CC-34D8-C645-B099-CC4368704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C10711-72C7-064F-A9BC-E302AF2C6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25C4DBA7-CBC8-3146-904F-651C870B8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499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B2337768-8E4B-BA4C-9D25-DE8914720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149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704D47-30F9-C14D-932E-09C4714091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149975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DE7F9B9B-6988-5A40-8176-5E6389B28CE7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EE1A9E56-6645-A04E-A4CD-BFC0B300B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04975"/>
            <a:ext cx="669766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212164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21216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212164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212164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212164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2121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>
            <a:extLst>
              <a:ext uri="{FF2B5EF4-FFF2-40B4-BE49-F238E27FC236}">
                <a16:creationId xmlns:a16="http://schemas.microsoft.com/office/drawing/2014/main" id="{BBA7696F-14E1-3147-9253-CD93899B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8FF5FDE-3D0E-7C47-97D6-9A8E47AB4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54594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79CA6E0D-CEFF-0848-BE6C-B9CB90864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46C5DFB-36E8-E44C-A58A-AF40B7697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5DE429F5-5C53-6F4C-A51A-F0B2BE6D2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A8DB5114-BC89-2349-9C12-EB8C9BCFE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B8546964-4D12-A548-B6F1-550A6EE8701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622405"/>
                </a:solidFill>
                <a:latin typeface="Times New Roman" panose="02020603050405020304" pitchFamily="18" charset="0"/>
              </a:defRPr>
            </a:lvl1pPr>
          </a:lstStyle>
          <a:p>
            <a:fld id="{3BE43054-D2BA-D94D-B0E4-423A37A9F8E1}" type="slidenum">
              <a:rPr lang="de-DE" altLang="fr-FR"/>
              <a:pPr/>
              <a:t>‹N°›</a:t>
            </a:fld>
            <a:endParaRPr lang="de-D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212164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12164"/>
          </a:solidFill>
          <a:latin typeface="Arial" panose="020B0604020202020204" pitchFamily="34" charset="0"/>
          <a:ea typeface="Osaka" charset="0"/>
          <a:cs typeface="Osaka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21216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212164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212164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212164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2121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8A3107-FB58-EFCF-6284-D449F4707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674" y="836712"/>
            <a:ext cx="9220674" cy="55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974056DC-DA70-8244-92D0-0D42512C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II) Le choc révolutionnaire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7A27046D-8B76-2B49-AFCF-3E381293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/>
              <a:t>2.2. Les proclamations de la Révolution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DCD10B52-733E-D743-8614-73A33862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05435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4AC6025E-240F-3D4E-990F-1F9D87DE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52700"/>
            <a:ext cx="241617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2469487F-AB9E-A148-A788-B8F40B611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38800"/>
            <a:ext cx="352616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b="1" dirty="0">
                <a:solidFill>
                  <a:srgbClr val="0432FF"/>
                </a:solidFill>
              </a:rPr>
              <a:t>Condorcet (1743-1794)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9D3DE16F-B1D8-C34B-A7BB-848AA2FEA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124200"/>
            <a:ext cx="2514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dirty="0"/>
              <a:t>« </a:t>
            </a:r>
            <a:r>
              <a:rPr lang="fr-FR" altLang="fr-FR" i="1" dirty="0"/>
              <a:t>Après le pain, l’éducation est le premier besoin d’un peuple</a:t>
            </a:r>
            <a:r>
              <a:rPr lang="fr-FR" altLang="fr-FR" dirty="0"/>
              <a:t> »</a:t>
            </a:r>
          </a:p>
          <a:p>
            <a:pPr>
              <a:buClrTx/>
              <a:buFontTx/>
              <a:buNone/>
            </a:pPr>
            <a:r>
              <a:rPr lang="fr-FR" altLang="fr-FR" dirty="0"/>
              <a:t>Danton, 11 août 1793.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06FB2241-40EC-2146-8847-6C835F620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II) Le choc révolutionnaire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DA9EF43B-F3B1-0B4D-9462-4521443BF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2.3. Des réalisations limitées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7FCC1682-F4C9-A84B-B104-BA64F7359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1393825"/>
            <a:ext cx="3116262" cy="54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4511C6C9-8D09-C743-B0F6-1200DACA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9375"/>
            <a:ext cx="30575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04A1D0D-361D-FA41-8DC9-5416FE1D6400}"/>
              </a:ext>
            </a:extLst>
          </p:cNvPr>
          <p:cNvSpPr txBox="1"/>
          <p:nvPr/>
        </p:nvSpPr>
        <p:spPr>
          <a:xfrm>
            <a:off x="3347864" y="2564904"/>
            <a:ext cx="2808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1795</a:t>
            </a:r>
            <a:r>
              <a:rPr lang="fr-FR" dirty="0">
                <a:solidFill>
                  <a:schemeClr val="tx1"/>
                </a:solidFill>
              </a:rPr>
              <a:t> : les </a:t>
            </a:r>
            <a:r>
              <a:rPr lang="fr-FR" dirty="0">
                <a:solidFill>
                  <a:srgbClr val="0432FF"/>
                </a:solidFill>
              </a:rPr>
              <a:t>écoles centrales publiques et laïques </a:t>
            </a:r>
            <a:r>
              <a:rPr lang="fr-FR" dirty="0">
                <a:solidFill>
                  <a:schemeClr val="tx1"/>
                </a:solidFill>
              </a:rPr>
              <a:t>(ancêtres des lycées)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41753E-1866-054F-AF4F-A0C639FD4958}"/>
              </a:ext>
            </a:extLst>
          </p:cNvPr>
          <p:cNvSpPr txBox="1"/>
          <p:nvPr/>
        </p:nvSpPr>
        <p:spPr>
          <a:xfrm>
            <a:off x="3347864" y="4653136"/>
            <a:ext cx="2808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1801-</a:t>
            </a:r>
            <a:r>
              <a:rPr lang="fr-FR" dirty="0">
                <a:solidFill>
                  <a:srgbClr val="0432FF"/>
                </a:solidFill>
              </a:rPr>
              <a:t>1802</a:t>
            </a:r>
            <a:r>
              <a:rPr lang="fr-FR" dirty="0">
                <a:solidFill>
                  <a:schemeClr val="tx1"/>
                </a:solidFill>
              </a:rPr>
              <a:t> : Concordat de Bonaparte </a:t>
            </a:r>
          </a:p>
          <a:p>
            <a:r>
              <a:rPr lang="fr-FR" dirty="0">
                <a:solidFill>
                  <a:schemeClr val="tx1"/>
                </a:solidFill>
              </a:rPr>
              <a:t>(+ </a:t>
            </a:r>
            <a:r>
              <a:rPr lang="fr-FR" dirty="0">
                <a:solidFill>
                  <a:srgbClr val="0432FF"/>
                </a:solidFill>
              </a:rPr>
              <a:t>lycées ex-écoles centrales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01C96B56-C987-A744-8968-45344508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III) L</a:t>
            </a:r>
            <a:r>
              <a:rPr lang="ja-JP" altLang="fr-FR" sz="4400" b="1"/>
              <a:t>’</a:t>
            </a:r>
            <a:r>
              <a:rPr lang="fr-FR" altLang="fr-FR" sz="4400" b="1"/>
              <a:t>affrontement entre l</a:t>
            </a:r>
            <a:r>
              <a:rPr lang="ja-JP" altLang="fr-FR" sz="4400" b="1"/>
              <a:t>’</a:t>
            </a:r>
            <a:r>
              <a:rPr lang="fr-FR" altLang="fr-FR" sz="4400" b="1"/>
              <a:t>Eglise et la République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5F861B51-D28C-3144-A8AF-DEA1A1FAA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133600"/>
            <a:ext cx="864096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3.1. Le retour en force de l</a:t>
            </a:r>
            <a:r>
              <a:rPr lang="ja-JP" altLang="fr-FR" sz="3200"/>
              <a:t>’</a:t>
            </a:r>
            <a:r>
              <a:rPr lang="fr-FR" altLang="fr-FR" sz="3200" dirty="0"/>
              <a:t>Eglise (au XIXe)</a:t>
            </a:r>
          </a:p>
          <a:p>
            <a:pPr marL="341313" indent="-339725" eaLnBrk="1" hangingPunct="1">
              <a:spcBef>
                <a:spcPts val="800"/>
              </a:spcBef>
              <a:buClr>
                <a:srgbClr val="212164"/>
              </a:buClr>
              <a:buFont typeface="Arial" panose="020B0604020202020204" pitchFamily="34" charset="0"/>
              <a:buChar char="-"/>
            </a:pPr>
            <a:r>
              <a:rPr lang="fr-FR" altLang="fr-FR" sz="3200" dirty="0"/>
              <a:t>Écoles privées / écoles publiques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1829 : </a:t>
            </a:r>
            <a:r>
              <a:rPr lang="fr-FR" altLang="fr-FR" sz="2800" dirty="0"/>
              <a:t>(1</a:t>
            </a:r>
            <a:r>
              <a:rPr lang="fr-FR" altLang="fr-FR" sz="2800" baseline="30000" dirty="0"/>
              <a:t>er</a:t>
            </a:r>
            <a:r>
              <a:rPr lang="fr-FR" altLang="fr-FR" sz="2800" dirty="0"/>
              <a:t>) </a:t>
            </a:r>
            <a:r>
              <a:rPr lang="fr-FR" altLang="fr-FR" sz="2800" b="1" dirty="0"/>
              <a:t>ministère de l’instruction publique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</a:t>
            </a:r>
            <a:r>
              <a:rPr lang="fr-FR" altLang="fr-FR" sz="3200" b="1" dirty="0">
                <a:solidFill>
                  <a:srgbClr val="0432FF"/>
                </a:solidFill>
              </a:rPr>
              <a:t>1833 : la loi Guizot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(au moins une école primaire de garçons dans communes &gt; 500 </a:t>
            </a:r>
            <a:r>
              <a:rPr lang="fr-FR" altLang="fr-FR" sz="2800" dirty="0" err="1"/>
              <a:t>hab</a:t>
            </a:r>
            <a:r>
              <a:rPr lang="fr-FR" altLang="fr-FR" sz="2800" dirty="0"/>
              <a:t> + création d’une EN/départ.)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</a:t>
            </a:r>
            <a:r>
              <a:rPr lang="fr-FR" altLang="fr-FR" sz="3200" b="1" dirty="0"/>
              <a:t>1850 : la loi Falloux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(école primaire de filles dans communes &gt; 800 </a:t>
            </a:r>
            <a:r>
              <a:rPr lang="fr-FR" altLang="fr-FR" sz="2800" dirty="0" err="1"/>
              <a:t>hab</a:t>
            </a:r>
            <a:r>
              <a:rPr lang="fr-FR" altLang="fr-FR" sz="2800" dirty="0"/>
              <a:t>)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340F7845-66CA-7E47-AE65-461D1F158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1534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FE2416DC-EF27-8D42-9FA7-0ACD215E6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49275"/>
            <a:ext cx="6696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212164"/>
              </a:buClr>
              <a:buFont typeface="Arial" panose="020B0604020202020204" pitchFamily="34" charset="0"/>
              <a:buChar char="-"/>
            </a:pPr>
            <a:r>
              <a:rPr lang="fr-FR" altLang="fr-FR"/>
              <a:t>Le magister religieux : un enjeu politique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847AECCB-20FA-024F-8E13-5C641CDD6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" y="58086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B780CD0D-B2BE-674C-8E01-772E0182E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0"/>
            <a:ext cx="7207250" cy="55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0A8E11BD-EC27-3646-8F60-7F1269BEB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5562600"/>
            <a:ext cx="829468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3000" dirty="0"/>
              <a:t>La poussée de l</a:t>
            </a:r>
            <a:r>
              <a:rPr lang="ja-JP" altLang="fr-FR" sz="3000"/>
              <a:t>’</a:t>
            </a:r>
            <a:r>
              <a:rPr lang="fr-FR" altLang="fr-FR" sz="3000" dirty="0"/>
              <a:t>alphabétisation : </a:t>
            </a:r>
            <a:r>
              <a:rPr lang="fr-FR" altLang="fr-FR" sz="3000" dirty="0">
                <a:solidFill>
                  <a:srgbClr val="0432FF"/>
                </a:solidFill>
              </a:rPr>
              <a:t>en 1880, une population majoritairement alphabétisée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38BBD0EE-29CE-C24D-986B-E2994DED2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III) L</a:t>
            </a:r>
            <a:r>
              <a:rPr lang="ja-JP" altLang="fr-FR" sz="4400" b="1"/>
              <a:t>’</a:t>
            </a:r>
            <a:r>
              <a:rPr lang="fr-FR" altLang="fr-FR" sz="4400" b="1"/>
              <a:t>affrontement entre l</a:t>
            </a:r>
            <a:r>
              <a:rPr lang="ja-JP" altLang="fr-FR" sz="4400" b="1"/>
              <a:t>’</a:t>
            </a:r>
            <a:r>
              <a:rPr lang="fr-FR" altLang="fr-FR" sz="4400" b="1"/>
              <a:t>Eglise et la République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100AE15F-4BED-D644-83BF-8F7BD2963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8840"/>
            <a:ext cx="5638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3.2. La victoire des Républicains : les lois Ferry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• 1880 </a:t>
            </a:r>
            <a:r>
              <a:rPr lang="fr-FR" altLang="fr-FR" sz="2000" dirty="0"/>
              <a:t>loi Camille Sée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/>
              <a:t>Lycée de jeunes filles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• </a:t>
            </a:r>
            <a:r>
              <a:rPr lang="fr-FR" altLang="fr-FR" sz="2800" b="1" dirty="0">
                <a:solidFill>
                  <a:srgbClr val="0432FF"/>
                </a:solidFill>
              </a:rPr>
              <a:t>1881 </a:t>
            </a:r>
            <a:r>
              <a:rPr lang="fr-FR" altLang="fr-FR" sz="2000" b="1" dirty="0">
                <a:solidFill>
                  <a:srgbClr val="0432FF"/>
                </a:solidFill>
              </a:rPr>
              <a:t>1</a:t>
            </a:r>
            <a:r>
              <a:rPr lang="fr-FR" altLang="fr-FR" sz="2000" b="1" baseline="30000" dirty="0">
                <a:solidFill>
                  <a:srgbClr val="0432FF"/>
                </a:solidFill>
              </a:rPr>
              <a:t>ère</a:t>
            </a:r>
            <a:r>
              <a:rPr lang="fr-FR" altLang="fr-FR" sz="2000" b="1" dirty="0">
                <a:solidFill>
                  <a:srgbClr val="0432FF"/>
                </a:solidFill>
              </a:rPr>
              <a:t> loi Ferry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/>
              <a:t>École primaire publique </a:t>
            </a:r>
            <a:r>
              <a:rPr lang="fr-FR" altLang="fr-FR" sz="2000" dirty="0">
                <a:solidFill>
                  <a:srgbClr val="0070C0"/>
                </a:solidFill>
              </a:rPr>
              <a:t>gratuite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• </a:t>
            </a:r>
            <a:r>
              <a:rPr lang="fr-FR" altLang="fr-FR" sz="2800" b="1" dirty="0">
                <a:solidFill>
                  <a:srgbClr val="0432FF"/>
                </a:solidFill>
              </a:rPr>
              <a:t>1882 </a:t>
            </a:r>
            <a:r>
              <a:rPr lang="fr-FR" altLang="fr-FR" sz="2000" b="1" dirty="0">
                <a:solidFill>
                  <a:srgbClr val="0432FF"/>
                </a:solidFill>
              </a:rPr>
              <a:t>2</a:t>
            </a:r>
            <a:r>
              <a:rPr lang="fr-FR" altLang="fr-FR" sz="2000" b="1" baseline="30000" dirty="0">
                <a:solidFill>
                  <a:srgbClr val="0432FF"/>
                </a:solidFill>
              </a:rPr>
              <a:t>ème</a:t>
            </a:r>
            <a:r>
              <a:rPr lang="fr-FR" altLang="fr-FR" sz="2000" b="1" dirty="0">
                <a:solidFill>
                  <a:srgbClr val="0432FF"/>
                </a:solidFill>
              </a:rPr>
              <a:t> loi Ferry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>
                <a:solidFill>
                  <a:srgbClr val="0070C0"/>
                </a:solidFill>
              </a:rPr>
              <a:t>Obligation scolaire </a:t>
            </a:r>
            <a:r>
              <a:rPr lang="fr-FR" altLang="fr-FR" sz="2000" dirty="0"/>
              <a:t>(6-13 ans)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/>
              <a:t>École primaire publique </a:t>
            </a:r>
            <a:r>
              <a:rPr lang="fr-FR" altLang="fr-FR" sz="2000" dirty="0">
                <a:solidFill>
                  <a:srgbClr val="0070C0"/>
                </a:solidFill>
              </a:rPr>
              <a:t>laïque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</a:rPr>
              <a:t>Programmes scolaires laïcs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fr-FR" altLang="fr-FR" sz="2800" dirty="0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23047A69-13E3-934C-900F-2ED06D9D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1676400"/>
            <a:ext cx="332581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7200DDE4-AE5B-D043-B50D-A466123D0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21" y="4745923"/>
            <a:ext cx="2027130" cy="208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A2D9439A-E058-5640-999A-16C2600F3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III) L</a:t>
            </a:r>
            <a:r>
              <a:rPr lang="ja-JP" altLang="fr-FR" sz="4400" b="1"/>
              <a:t>’</a:t>
            </a:r>
            <a:r>
              <a:rPr lang="fr-FR" altLang="fr-FR" sz="4400" b="1"/>
              <a:t>affrontement entre l</a:t>
            </a:r>
            <a:r>
              <a:rPr lang="ja-JP" altLang="fr-FR" sz="4400" b="1"/>
              <a:t>’</a:t>
            </a:r>
            <a:r>
              <a:rPr lang="fr-FR" altLang="fr-FR" sz="4400" b="1"/>
              <a:t>Eglise et la République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217A7874-D37A-2740-B5FB-E63C2E839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16" y="2097360"/>
            <a:ext cx="837165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3.3. La laïcisation de l’Ecole (jusqu’en 1905)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rgbClr val="0432FF"/>
                </a:solidFill>
              </a:rPr>
              <a:t>1886 </a:t>
            </a:r>
            <a:r>
              <a:rPr lang="fr-FR" altLang="fr-FR" sz="2000" b="1" dirty="0">
                <a:solidFill>
                  <a:srgbClr val="0432FF"/>
                </a:solidFill>
              </a:rPr>
              <a:t>Personnel enseignant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b="1" dirty="0">
                <a:solidFill>
                  <a:srgbClr val="0432FF"/>
                </a:solidFill>
              </a:rPr>
              <a:t>laïc dans les écoles publiques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1889 </a:t>
            </a:r>
            <a:r>
              <a:rPr lang="fr-FR" altLang="fr-FR" sz="2000" dirty="0"/>
              <a:t>Enseignants dans la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/>
              <a:t>fonction publique d’’Etat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1901 </a:t>
            </a:r>
            <a:r>
              <a:rPr lang="fr-FR" altLang="fr-FR" sz="2000" dirty="0"/>
              <a:t>Loi sur les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dirty="0"/>
              <a:t>associations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rgbClr val="0432FF"/>
                </a:solidFill>
              </a:rPr>
              <a:t>1905 </a:t>
            </a:r>
            <a:r>
              <a:rPr lang="fr-FR" altLang="fr-FR" sz="2000" b="1" dirty="0">
                <a:solidFill>
                  <a:srgbClr val="0432FF"/>
                </a:solidFill>
              </a:rPr>
              <a:t>Loi de séparation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des Églises</a:t>
            </a:r>
            <a:r>
              <a:rPr lang="fr-FR" altLang="fr-FR" sz="2000" b="1" dirty="0"/>
              <a:t> </a:t>
            </a:r>
            <a:r>
              <a:rPr lang="fr-FR" altLang="fr-FR" sz="2000" b="1" dirty="0">
                <a:solidFill>
                  <a:srgbClr val="0432FF"/>
                </a:solidFill>
              </a:rPr>
              <a:t>et de l’Etat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fr-FR" altLang="fr-FR" sz="2800" dirty="0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FBC1CC02-6222-EB45-9F1C-4FEE682FB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08920"/>
            <a:ext cx="4759616" cy="35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A3B967C9-3767-B94A-BB4D-F52EA9A0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6072763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1AA896D6-F6C4-9147-A0C2-1FDAA9B77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5897563"/>
            <a:ext cx="743355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3200" dirty="0"/>
              <a:t>-&gt; L’Ecole républicaine : une </a:t>
            </a:r>
            <a:r>
              <a:rPr lang="fr-FR" altLang="fr-FR" sz="3200" b="1" dirty="0">
                <a:solidFill>
                  <a:srgbClr val="0432FF"/>
                </a:solidFill>
              </a:rPr>
              <a:t>institution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EF2760B-4CC6-8724-3598-769102A876AF}"/>
              </a:ext>
            </a:extLst>
          </p:cNvPr>
          <p:cNvSpPr txBox="1"/>
          <p:nvPr/>
        </p:nvSpPr>
        <p:spPr>
          <a:xfrm>
            <a:off x="6588224" y="2636912"/>
            <a:ext cx="2255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1879-1889</a:t>
            </a:r>
          </a:p>
          <a:p>
            <a:r>
              <a:rPr lang="fr-FR" dirty="0">
                <a:solidFill>
                  <a:schemeClr val="tx1"/>
                </a:solidFill>
              </a:rPr>
              <a:t>Le budget de l’instruction publique est multiplié par 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F5A15C8-FC83-D728-DB64-6079EA3A4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21" y="290645"/>
            <a:ext cx="8553991" cy="54317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D8D25DD8-6509-C343-8671-7E7E3023F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86C653D5-41D1-5849-B0B1-F2B833075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0638"/>
            <a:ext cx="89408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4133659C-327D-6342-9152-FE5369CA3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490AAE41-9A92-2E4F-9E39-1D51EE617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0"/>
            <a:ext cx="5302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745D0FAD-E6C9-A848-9A31-2C323FF05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33067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fr-FR" altLang="fr-FR"/>
              <a:t>Couverture de </a:t>
            </a:r>
            <a:r>
              <a:rPr lang="fr-FR" altLang="fr-FR" i="1"/>
              <a:t>l’Assiette au beurre</a:t>
            </a:r>
            <a:r>
              <a:rPr lang="fr-FR" altLang="fr-FR"/>
              <a:t>, </a:t>
            </a:r>
          </a:p>
          <a:p>
            <a:pPr algn="r">
              <a:buClrTx/>
              <a:buFontTx/>
              <a:buNone/>
            </a:pPr>
            <a:r>
              <a:rPr lang="fr-FR" altLang="fr-FR"/>
              <a:t>19 octobre 1907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B53BFF0A-EFD7-4B42-8AE7-6D986FA93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88840"/>
            <a:ext cx="81724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b="1" dirty="0">
                <a:solidFill>
                  <a:srgbClr val="622405"/>
                </a:solidFill>
              </a:rPr>
              <a:t>L</a:t>
            </a:r>
            <a:r>
              <a:rPr lang="ja-JP" altLang="fr-FR" sz="3200" b="1">
                <a:solidFill>
                  <a:srgbClr val="622405"/>
                </a:solidFill>
              </a:rPr>
              <a:t>’</a:t>
            </a:r>
            <a:r>
              <a:rPr lang="fr-FR" altLang="fr-FR" sz="3200" b="1" dirty="0">
                <a:solidFill>
                  <a:srgbClr val="622405"/>
                </a:solidFill>
              </a:rPr>
              <a:t>Ecole, </a:t>
            </a:r>
          </a:p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b="1" dirty="0">
                <a:solidFill>
                  <a:srgbClr val="622405"/>
                </a:solidFill>
              </a:rPr>
              <a:t>un enjeu idéologique et politique : </a:t>
            </a:r>
          </a:p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b="1" dirty="0">
                <a:solidFill>
                  <a:srgbClr val="622405"/>
                </a:solidFill>
              </a:rPr>
              <a:t>la naissance d’une </a:t>
            </a:r>
            <a:r>
              <a:rPr lang="fr-FR" altLang="fr-FR" sz="3200" b="1" dirty="0">
                <a:solidFill>
                  <a:schemeClr val="tx1"/>
                </a:solidFill>
              </a:rPr>
              <a:t>institution</a:t>
            </a:r>
            <a:r>
              <a:rPr lang="fr-FR" altLang="fr-FR" sz="3200" b="1" dirty="0">
                <a:solidFill>
                  <a:srgbClr val="622405"/>
                </a:solidFill>
              </a:rPr>
              <a:t> sous la forme d’une </a:t>
            </a:r>
            <a:r>
              <a:rPr lang="fr-FR" altLang="fr-FR" sz="3200" b="1" dirty="0">
                <a:solidFill>
                  <a:schemeClr val="tx1"/>
                </a:solidFill>
              </a:rPr>
              <a:t>école (publique) laïque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A0DEA228-C7D9-1349-8C24-FF772F18F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IV) Les ordres scolaires dans la République (1905-1945)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7FCB655B-7D10-F44E-A29B-7058F1A7F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8153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u="sng" dirty="0"/>
              <a:t>4.1. Des « ordres scolaires » distincts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b="1" dirty="0">
                <a:solidFill>
                  <a:srgbClr val="0432FF"/>
                </a:solidFill>
              </a:rPr>
              <a:t>• L’ordre primaire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5 millions d’élèves en 1930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b="1" dirty="0">
                <a:solidFill>
                  <a:srgbClr val="0432FF"/>
                </a:solidFill>
              </a:rPr>
              <a:t>• L’ordre secondaire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300000 élèves en 1930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>
                <a:latin typeface="Wingdings" pitchFamily="2" charset="2"/>
              </a:rPr>
              <a:t></a:t>
            </a:r>
            <a:r>
              <a:rPr lang="fr-FR" altLang="fr-FR" sz="3200" dirty="0"/>
              <a:t> Poursuite possible dans </a:t>
            </a:r>
            <a:r>
              <a:rPr lang="fr-FR" altLang="fr-FR" sz="3200" dirty="0">
                <a:solidFill>
                  <a:srgbClr val="0432FF"/>
                </a:solidFill>
              </a:rPr>
              <a:t>l’enseignement supérieur</a:t>
            </a:r>
            <a:r>
              <a:rPr lang="fr-FR" altLang="fr-FR" sz="3200" dirty="0">
                <a:solidFill>
                  <a:srgbClr val="0070C0"/>
                </a:solidFill>
              </a:rPr>
              <a:t> </a:t>
            </a:r>
            <a:r>
              <a:rPr lang="fr-FR" altLang="fr-FR" sz="3200" dirty="0"/>
              <a:t>(70000 en 1930)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CB6A08B5-8F7A-BC48-8BC2-9507DE9D1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432675" cy="57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43EF7A97-36E5-B947-8D01-20DC103C9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88" y="6045616"/>
            <a:ext cx="742733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dirty="0">
                <a:solidFill>
                  <a:srgbClr val="0432FF"/>
                </a:solidFill>
              </a:rPr>
              <a:t>L</a:t>
            </a:r>
            <a:r>
              <a:rPr lang="ja-JP" altLang="fr-FR">
                <a:solidFill>
                  <a:srgbClr val="0432FF"/>
                </a:solidFill>
              </a:rPr>
              <a:t>’</a:t>
            </a:r>
            <a:r>
              <a:rPr lang="fr-FR" altLang="fr-FR" dirty="0">
                <a:solidFill>
                  <a:srgbClr val="0432FF"/>
                </a:solidFill>
              </a:rPr>
              <a:t>ordre primaire (élèves d</a:t>
            </a:r>
            <a:r>
              <a:rPr lang="ja-JP" altLang="fr-FR">
                <a:solidFill>
                  <a:srgbClr val="0432FF"/>
                </a:solidFill>
              </a:rPr>
              <a:t>’</a:t>
            </a:r>
            <a:r>
              <a:rPr lang="fr-FR" altLang="fr-FR" dirty="0">
                <a:solidFill>
                  <a:srgbClr val="0432FF"/>
                </a:solidFill>
              </a:rPr>
              <a:t>une école primaire rurale)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EC2529CA-DD21-4347-BCC1-6B528A57B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543800" cy="577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Text Box 2">
            <a:extLst>
              <a:ext uri="{FF2B5EF4-FFF2-40B4-BE49-F238E27FC236}">
                <a16:creationId xmlns:a16="http://schemas.microsoft.com/office/drawing/2014/main" id="{4FCF433A-8D66-1648-B6E0-4992F68B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0"/>
            <a:ext cx="658735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dirty="0">
                <a:solidFill>
                  <a:srgbClr val="0432FF"/>
                </a:solidFill>
              </a:rPr>
              <a:t>L</a:t>
            </a:r>
            <a:r>
              <a:rPr lang="ja-JP" altLang="fr-FR">
                <a:solidFill>
                  <a:srgbClr val="0432FF"/>
                </a:solidFill>
              </a:rPr>
              <a:t>’</a:t>
            </a:r>
            <a:r>
              <a:rPr lang="fr-FR" altLang="fr-FR" dirty="0">
                <a:solidFill>
                  <a:srgbClr val="0432FF"/>
                </a:solidFill>
              </a:rPr>
              <a:t>ordre secondaire (sortie d</a:t>
            </a:r>
            <a:r>
              <a:rPr lang="ja-JP" altLang="fr-FR">
                <a:solidFill>
                  <a:srgbClr val="0432FF"/>
                </a:solidFill>
              </a:rPr>
              <a:t>’</a:t>
            </a:r>
            <a:r>
              <a:rPr lang="fr-FR" altLang="fr-FR" dirty="0">
                <a:solidFill>
                  <a:srgbClr val="0432FF"/>
                </a:solidFill>
              </a:rPr>
              <a:t>un lycée parisien</a:t>
            </a:r>
            <a:r>
              <a:rPr lang="fr-FR" altLang="fr-FR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C49DC572-ED94-BD47-96FD-CFA5790B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1755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EC216EC3-CF27-DD43-8959-3C42EA532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6000"/>
            <a:ext cx="25974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dirty="0">
                <a:solidFill>
                  <a:srgbClr val="0432FF"/>
                </a:solidFill>
              </a:rPr>
              <a:t>L</a:t>
            </a:r>
            <a:r>
              <a:rPr lang="ja-JP" altLang="fr-FR">
                <a:solidFill>
                  <a:srgbClr val="0432FF"/>
                </a:solidFill>
              </a:rPr>
              <a:t>’</a:t>
            </a:r>
            <a:r>
              <a:rPr lang="fr-FR" altLang="fr-FR" dirty="0">
                <a:solidFill>
                  <a:srgbClr val="0432FF"/>
                </a:solidFill>
              </a:rPr>
              <a:t>ordre supérieur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9E9F126A-EF15-E040-A770-A649770F6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IV) Les ordres scolaires dans la République (1905-1945)</a:t>
            </a: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F5EEE115-588F-8D4A-B47E-93D43817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3" y="1844824"/>
            <a:ext cx="865981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fr-FR" altLang="fr-FR" sz="3200" u="sng" dirty="0"/>
              <a:t>4.2. Les tensions de l</a:t>
            </a:r>
            <a:r>
              <a:rPr lang="ja-JP" altLang="fr-FR" sz="3200" u="sng" dirty="0"/>
              <a:t>’</a:t>
            </a:r>
            <a:r>
              <a:rPr lang="fr-FR" altLang="fr-FR" sz="3200" u="sng" dirty="0"/>
              <a:t>entre-deux-guerres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fr-FR" altLang="fr-FR" sz="3200" dirty="0"/>
              <a:t>• </a:t>
            </a:r>
            <a:r>
              <a:rPr lang="fr-FR" altLang="fr-FR" sz="2800" dirty="0">
                <a:solidFill>
                  <a:srgbClr val="0432FF"/>
                </a:solidFill>
              </a:rPr>
              <a:t>l</a:t>
            </a:r>
            <a:r>
              <a:rPr lang="ja-JP" altLang="fr-FR" sz="2800" dirty="0">
                <a:solidFill>
                  <a:srgbClr val="0432FF"/>
                </a:solidFill>
              </a:rPr>
              <a:t>’</a:t>
            </a:r>
            <a:r>
              <a:rPr lang="fr-FR" altLang="fr-FR" sz="2800" dirty="0">
                <a:solidFill>
                  <a:srgbClr val="0432FF"/>
                </a:solidFill>
              </a:rPr>
              <a:t>exception alsacienne (1919)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fr-FR" altLang="fr-FR" sz="2800" dirty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• des mesures pour développer                                la la scolarité (Jean Zay)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fr-FR" altLang="fr-FR" sz="2800" i="1" dirty="0">
                <a:solidFill>
                  <a:srgbClr val="0432FF"/>
                </a:solidFill>
              </a:rPr>
              <a:t>1928 : gratuité </a:t>
            </a:r>
            <a:r>
              <a:rPr lang="fr-FR" altLang="fr-FR" sz="2800" i="1" dirty="0" err="1">
                <a:solidFill>
                  <a:srgbClr val="0432FF"/>
                </a:solidFill>
              </a:rPr>
              <a:t>ens</a:t>
            </a:r>
            <a:r>
              <a:rPr lang="fr-FR" altLang="fr-FR" sz="2800" i="1" dirty="0">
                <a:solidFill>
                  <a:srgbClr val="0432FF"/>
                </a:solidFill>
              </a:rPr>
              <a:t>. second. </a:t>
            </a:r>
            <a:r>
              <a:rPr lang="fr-FR" altLang="fr-FR" sz="2800" i="1" dirty="0" err="1">
                <a:solidFill>
                  <a:srgbClr val="0432FF"/>
                </a:solidFill>
              </a:rPr>
              <a:t>publ</a:t>
            </a:r>
            <a:r>
              <a:rPr lang="fr-FR" altLang="fr-FR" sz="2800" i="1" dirty="0">
                <a:solidFill>
                  <a:srgbClr val="0432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>
                <a:solidFill>
                  <a:srgbClr val="0432FF"/>
                </a:solidFill>
              </a:rPr>
              <a:t>1937 : obligation sc. jusqu’à 14 ans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fr-FR" altLang="fr-FR" sz="2800" dirty="0"/>
              <a:t>« premier et second degrés »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fr-FR" altLang="fr-FR" sz="2800" dirty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</a:pPr>
            <a:r>
              <a:rPr lang="fr-FR" altLang="fr-FR" sz="2800" dirty="0"/>
              <a:t>• le débat sur l</a:t>
            </a:r>
            <a:r>
              <a:rPr lang="ja-JP" altLang="fr-FR" sz="2800" dirty="0"/>
              <a:t>’</a:t>
            </a:r>
            <a:r>
              <a:rPr lang="fr-FR" altLang="fr-FR" sz="2800" dirty="0"/>
              <a:t>Ecole Unique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fr-FR" altLang="fr-FR" sz="2800" dirty="0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AC403F1E-9B26-124A-88B5-CABA03D85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2667000"/>
            <a:ext cx="307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702762" y="6019800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Jean Zay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ermadirasNadia_BecanEcoleUnique3-18.jpg">
            <a:extLst>
              <a:ext uri="{FF2B5EF4-FFF2-40B4-BE49-F238E27FC236}">
                <a16:creationId xmlns:a16="http://schemas.microsoft.com/office/drawing/2014/main" id="{E3C7EAE4-0836-4C4E-8AFF-61E1620E81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0"/>
            <a:ext cx="5219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DDC85A7-CE63-E13C-9FE5-DC9E744E6707}"/>
              </a:ext>
            </a:extLst>
          </p:cNvPr>
          <p:cNvSpPr txBox="1"/>
          <p:nvPr/>
        </p:nvSpPr>
        <p:spPr>
          <a:xfrm>
            <a:off x="6359703" y="2465798"/>
            <a:ext cx="2244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La gauche laïque pousse à la réalisation de « l’école unique »</a:t>
            </a:r>
          </a:p>
        </p:txBody>
      </p:sp>
    </p:spTree>
    <p:extLst>
      <p:ext uri="{BB962C8B-B14F-4D97-AF65-F5344CB8AC3E}">
        <p14:creationId xmlns:p14="http://schemas.microsoft.com/office/powerpoint/2010/main" val="1133507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A8994B05-21DD-3044-B59C-A698EDC2A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87617" cy="57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3C94293-9EF4-165D-C662-4FFC3E57FD17}"/>
              </a:ext>
            </a:extLst>
          </p:cNvPr>
          <p:cNvSpPr txBox="1"/>
          <p:nvPr/>
        </p:nvSpPr>
        <p:spPr>
          <a:xfrm>
            <a:off x="937351" y="5990489"/>
            <a:ext cx="7124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La droite cléricale dénonce le projet d’école unique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D0BC64B4-16D4-D54A-B752-0EEA0DB2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32656"/>
            <a:ext cx="9099550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67D8138-892B-79C5-CF96-BBA20EA4F3CA}"/>
              </a:ext>
            </a:extLst>
          </p:cNvPr>
          <p:cNvSpPr txBox="1"/>
          <p:nvPr/>
        </p:nvSpPr>
        <p:spPr>
          <a:xfrm>
            <a:off x="5220072" y="6063679"/>
            <a:ext cx="376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La critique des instituteurs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35DD2AA-A053-7A94-56EA-DA4E7119101A}"/>
              </a:ext>
            </a:extLst>
          </p:cNvPr>
          <p:cNvSpPr txBox="1"/>
          <p:nvPr/>
        </p:nvSpPr>
        <p:spPr>
          <a:xfrm>
            <a:off x="3707904" y="5572001"/>
            <a:ext cx="429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Revue </a:t>
            </a:r>
            <a:r>
              <a:rPr lang="fr-FR" i="1" dirty="0">
                <a:solidFill>
                  <a:schemeClr val="tx1"/>
                </a:solidFill>
              </a:rPr>
              <a:t>l’Espoir Français</a:t>
            </a:r>
            <a:r>
              <a:rPr lang="fr-FR" dirty="0">
                <a:solidFill>
                  <a:schemeClr val="tx1"/>
                </a:solidFill>
              </a:rPr>
              <a:t>, 1936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ED6D86EA-3F65-B54E-B909-AD37ECBD3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 dirty="0"/>
              <a:t>IV) Les ordres scolaires dans la République (1905-1945)</a:t>
            </a: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79AC20C5-87BB-EA4F-BBBD-287B05BBA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8153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u="sng" dirty="0"/>
              <a:t>4.3. La situation en 1945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L’épisode Pétain et ses conséquences</a:t>
            </a:r>
          </a:p>
          <a:p>
            <a:pPr marL="344487" indent="-342900" eaLnBrk="1" hangingPunct="1">
              <a:spcBef>
                <a:spcPts val="800"/>
              </a:spcBef>
              <a:buClrTx/>
              <a:buFont typeface="Wingdings" pitchFamily="2" charset="2"/>
              <a:buChar char="à"/>
            </a:pPr>
            <a:r>
              <a:rPr lang="fr-FR" altLang="fr-FR" sz="2000" dirty="0">
                <a:sym typeface="Wingdings" pitchFamily="2" charset="2"/>
              </a:rPr>
              <a:t>retour du crucifix dans les classes des écoles publiques</a:t>
            </a:r>
          </a:p>
          <a:p>
            <a:pPr marL="344487" indent="-342900" eaLnBrk="1" hangingPunct="1">
              <a:spcBef>
                <a:spcPts val="800"/>
              </a:spcBef>
              <a:buClrTx/>
              <a:buFont typeface="Wingdings" pitchFamily="2" charset="2"/>
              <a:buChar char="à"/>
            </a:pPr>
            <a:r>
              <a:rPr lang="fr-FR" altLang="fr-FR" sz="2000" dirty="0">
                <a:sym typeface="Wingdings" pitchFamily="2" charset="2"/>
              </a:rPr>
              <a:t>subvention aux écoles chrétiennes (privées)</a:t>
            </a:r>
            <a:endParaRPr lang="fr-FR" altLang="fr-FR" sz="20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Les catholiques ralliés à la République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2000" dirty="0"/>
              <a:t>(ce qui oblige à ménager les écoles religieuses privées à la Libération)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• La commission Langevin-Wallon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(1944-1947)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D0FD0E-83BA-F44F-8B08-BE5DCA9A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881" y="2492896"/>
            <a:ext cx="8172400" cy="1141413"/>
          </a:xfrm>
        </p:spPr>
        <p:txBody>
          <a:bodyPr/>
          <a:lstStyle/>
          <a:p>
            <a:r>
              <a:rPr lang="fr-FR" dirty="0"/>
              <a:t>Comment est née l’École (publique laïque) en France ?</a:t>
            </a:r>
          </a:p>
        </p:txBody>
      </p:sp>
    </p:spTree>
    <p:extLst>
      <p:ext uri="{BB962C8B-B14F-4D97-AF65-F5344CB8AC3E}">
        <p14:creationId xmlns:p14="http://schemas.microsoft.com/office/powerpoint/2010/main" val="47846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A1EA3A86-E917-FD44-8ADC-93AF97928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Introduction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74CB93CD-EBD5-E945-B604-511B318C7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16832"/>
            <a:ext cx="7772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212164"/>
              </a:buClr>
              <a:buFont typeface="Arial" panose="020B0604020202020204" pitchFamily="34" charset="0"/>
              <a:buChar char="•"/>
            </a:pPr>
            <a:r>
              <a:rPr lang="fr-FR" altLang="fr-FR" sz="3200" dirty="0"/>
              <a:t>Des propos centrés sur la France </a:t>
            </a:r>
          </a:p>
          <a:p>
            <a:pPr eaLnBrk="1" hangingPunct="1">
              <a:spcBef>
                <a:spcPts val="800"/>
              </a:spcBef>
              <a:buClr>
                <a:srgbClr val="212164"/>
              </a:buClr>
              <a:buFont typeface="Arial" panose="020B0604020202020204" pitchFamily="34" charset="0"/>
              <a:buChar char="•"/>
            </a:pPr>
            <a:r>
              <a:rPr lang="fr-FR" altLang="fr-FR" sz="3200" dirty="0"/>
              <a:t>L</a:t>
            </a:r>
            <a:r>
              <a:rPr lang="ja-JP" altLang="fr-FR" sz="3200"/>
              <a:t>’</a:t>
            </a:r>
            <a:r>
              <a:rPr lang="fr-FR" altLang="fr-FR" sz="3200" dirty="0"/>
              <a:t>invention de l’école dans l</a:t>
            </a:r>
            <a:r>
              <a:rPr lang="ja-JP" altLang="fr-FR" sz="3200"/>
              <a:t>’</a:t>
            </a:r>
            <a:r>
              <a:rPr lang="fr-FR" altLang="fr-FR" sz="3200" dirty="0"/>
              <a:t>Antiquité</a:t>
            </a:r>
          </a:p>
          <a:p>
            <a:pPr marL="342900"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5FC286-9FF6-CD1F-1CF0-A86B0B29F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7059633" cy="315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9FB6E8-A358-1320-EE22-62D55D5F0C21}"/>
              </a:ext>
            </a:extLst>
          </p:cNvPr>
          <p:cNvSpPr txBox="1"/>
          <p:nvPr/>
        </p:nvSpPr>
        <p:spPr>
          <a:xfrm>
            <a:off x="2339752" y="6259928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tx1"/>
                </a:solidFill>
              </a:rPr>
              <a:t>Bas-relief gallo-romain, IIème siècle </a:t>
            </a:r>
            <a:r>
              <a:rPr lang="fr-FR" sz="1800" dirty="0" err="1">
                <a:solidFill>
                  <a:schemeClr val="tx1"/>
                </a:solidFill>
              </a:rPr>
              <a:t>ap</a:t>
            </a:r>
            <a:r>
              <a:rPr lang="fr-FR" sz="1800" dirty="0">
                <a:solidFill>
                  <a:schemeClr val="tx1"/>
                </a:solidFill>
              </a:rPr>
              <a:t>. J-C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24D859F6-F17B-7B46-94A7-2A039A857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71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 dirty="0"/>
              <a:t>I) Les écoles sous le contrôle (direct) de l</a:t>
            </a:r>
            <a:r>
              <a:rPr lang="ja-JP" altLang="fr-FR" sz="4400" b="1"/>
              <a:t>’</a:t>
            </a:r>
            <a:r>
              <a:rPr lang="fr-FR" altLang="fr-FR" sz="4400" b="1" dirty="0"/>
              <a:t>Eglise 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DF608D67-D6E8-FF43-B28B-D21F350F9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574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1.1. Les écoles, le pouvoir et l</a:t>
            </a:r>
            <a:r>
              <a:rPr lang="ja-JP" altLang="fr-FR" sz="3200"/>
              <a:t>’</a:t>
            </a:r>
            <a:r>
              <a:rPr lang="fr-FR" altLang="fr-FR" sz="3200" dirty="0"/>
              <a:t>Eglise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						• Charlemagne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 dirty="0"/>
              <a:t>						• Les universités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3A556CA1-DCBC-944C-96FE-805E9813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41116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283B8739-626B-5F40-A236-9793E7FDC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 dirty="0"/>
              <a:t>I) Les écoles sous le contrôle (direct) de l</a:t>
            </a:r>
            <a:r>
              <a:rPr lang="ja-JP" altLang="fr-FR" sz="4400" b="1"/>
              <a:t>’</a:t>
            </a:r>
            <a:r>
              <a:rPr lang="fr-FR" altLang="fr-FR" sz="4400" b="1" dirty="0"/>
              <a:t>Eglise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36DC39F0-1A97-7647-808E-59BAA4CCF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5715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/>
              <a:t>1.2. La diversification scolaire sous l</a:t>
            </a:r>
            <a:r>
              <a:rPr lang="ja-JP" altLang="fr-FR" sz="3200"/>
              <a:t>’</a:t>
            </a:r>
            <a:r>
              <a:rPr lang="fr-FR" altLang="fr-FR" sz="3200"/>
              <a:t>Ancien Régime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D4CA2ABB-31BF-3C4A-B490-CEDA5B72B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286000"/>
            <a:ext cx="27527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742394CF-DDDB-CC42-8628-B6B12CC8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70200"/>
            <a:ext cx="55626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FF68CA47-8378-C448-8080-9C6EEBFE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772400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>
            <a:extLst>
              <a:ext uri="{FF2B5EF4-FFF2-40B4-BE49-F238E27FC236}">
                <a16:creationId xmlns:a16="http://schemas.microsoft.com/office/drawing/2014/main" id="{7ED9E60C-909F-8E4A-B1F7-01CB1F603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45125"/>
            <a:ext cx="79930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/>
              <a:t>Jean-Baptiste de la Salle (1651-1719) fondateur de la congrégation des Frères des écoles chrétiennes (1684).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6DCA0103-2C87-5C4C-A735-050EFCF5C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 dirty="0"/>
              <a:t>I) Les écoles sous le contrôle (direct) de l</a:t>
            </a:r>
            <a:r>
              <a:rPr lang="ja-JP" altLang="fr-FR" sz="4400" b="1"/>
              <a:t>’</a:t>
            </a:r>
            <a:r>
              <a:rPr lang="fr-FR" altLang="fr-FR" sz="4400" b="1" dirty="0"/>
              <a:t>Eglise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D653E6F7-414F-F84D-BDF5-16E50592D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/>
              <a:t>1.3. Les transformations de la pratique scolaire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F2D13537-172E-F846-94DE-15631C54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5638800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0476A84A-E855-B044-8283-24415A374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48400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/>
              <a:t>Collège des Jésuites de La Flèche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92E52EA1-4794-1D46-9D81-2563F9B76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24200"/>
            <a:ext cx="3276600" cy="314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200" dirty="0"/>
              <a:t>Le « ratio </a:t>
            </a:r>
            <a:r>
              <a:rPr lang="fr-FR" altLang="fr-FR" sz="2200" dirty="0" err="1"/>
              <a:t>studiorum</a:t>
            </a:r>
            <a:r>
              <a:rPr lang="fr-FR" altLang="fr-FR" sz="2200" dirty="0"/>
              <a:t> » (plan des études) des Jésuites : </a:t>
            </a:r>
            <a:r>
              <a:rPr lang="fr-FR" altLang="fr-FR" sz="2200" dirty="0">
                <a:solidFill>
                  <a:srgbClr val="0432FF"/>
                </a:solidFill>
              </a:rPr>
              <a:t>cours, horaires, matières, pédagogie : </a:t>
            </a:r>
            <a:r>
              <a:rPr lang="fr-FR" altLang="fr-FR" sz="2200" dirty="0" err="1">
                <a:solidFill>
                  <a:srgbClr val="0432FF"/>
                </a:solidFill>
              </a:rPr>
              <a:t>prélecture</a:t>
            </a:r>
            <a:r>
              <a:rPr lang="fr-FR" altLang="fr-FR" sz="2200" dirty="0">
                <a:solidFill>
                  <a:srgbClr val="0432FF"/>
                </a:solidFill>
              </a:rPr>
              <a:t>, lecture, répétitions discussions, compositions écrites et exercices…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56C484E7-EC7A-3E45-A6A0-9AF5DCDDF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 b="1"/>
              <a:t>II) Le choc révolutionnaire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CFC179AA-5FF9-B645-98E7-D259EE185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21216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fr-FR" altLang="fr-FR" sz="3200"/>
              <a:t>2.1. Le discours des Lumières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fr-FR" altLang="fr-FR" sz="3200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94004A68-C642-764C-899C-9F07A2F0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71750"/>
            <a:ext cx="2868613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793</Words>
  <Application>Microsoft Macintosh PowerPoint</Application>
  <PresentationFormat>Affichage à l'écran (4:3)</PresentationFormat>
  <Paragraphs>154</Paragraphs>
  <Slides>28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Times New Roman</vt:lpstr>
      <vt:lpstr>Wingdings</vt:lpstr>
      <vt:lpstr>Thème Office</vt:lpstr>
      <vt:lpstr>Thème Office</vt:lpstr>
      <vt:lpstr>Présentation PowerPoint</vt:lpstr>
      <vt:lpstr>Présentation PowerPoint</vt:lpstr>
      <vt:lpstr>Comment est née l’École (publique laïque) en France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 l’éducation</dc:title>
  <dc:creator>Jean-Louis Laubry</dc:creator>
  <cp:lastModifiedBy>Laubry Jean-Louis</cp:lastModifiedBy>
  <cp:revision>142</cp:revision>
  <cp:lastPrinted>1601-01-01T00:00:00Z</cp:lastPrinted>
  <dcterms:created xsi:type="dcterms:W3CDTF">2020-09-08T16:18:07Z</dcterms:created>
  <dcterms:modified xsi:type="dcterms:W3CDTF">2024-09-17T14:49:08Z</dcterms:modified>
</cp:coreProperties>
</file>