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9" r:id="rId4"/>
    <p:sldId id="273" r:id="rId5"/>
    <p:sldId id="271" r:id="rId6"/>
    <p:sldId id="264" r:id="rId7"/>
    <p:sldId id="265" r:id="rId8"/>
    <p:sldId id="277" r:id="rId9"/>
    <p:sldId id="272" r:id="rId10"/>
    <p:sldId id="278" r:id="rId11"/>
    <p:sldId id="267" r:id="rId12"/>
    <p:sldId id="259" r:id="rId13"/>
    <p:sldId id="263" r:id="rId14"/>
    <p:sldId id="279" r:id="rId15"/>
    <p:sldId id="274" r:id="rId16"/>
    <p:sldId id="280" r:id="rId17"/>
    <p:sldId id="275" r:id="rId18"/>
    <p:sldId id="28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7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339230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158750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08684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1202037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3345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2518425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3417221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248537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832430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85D4925-5FE3-4F33-978C-9134C2BD79A0}" type="datetimeFigureOut">
              <a:rPr lang="fr-FR" smtClean="0"/>
              <a:t>22/09/2023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100310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85D4925-5FE3-4F33-978C-9134C2BD79A0}" type="datetimeFigureOut">
              <a:rPr lang="fr-FR" smtClean="0"/>
              <a:t>22/09/2023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116561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85D4925-5FE3-4F33-978C-9134C2BD79A0}" type="datetimeFigureOut">
              <a:rPr lang="fr-FR" smtClean="0"/>
              <a:t>22/09/2023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289663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85D4925-5FE3-4F33-978C-9134C2BD79A0}" type="datetimeFigureOut">
              <a:rPr lang="fr-FR" smtClean="0"/>
              <a:t>22/09/2023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273867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D4925-5FE3-4F33-978C-9134C2BD79A0}" type="datetimeFigureOut">
              <a:rPr lang="fr-FR" smtClean="0"/>
              <a:t>22/09/2023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50082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85D4925-5FE3-4F33-978C-9134C2BD79A0}" type="datetimeFigureOut">
              <a:rPr lang="fr-FR" smtClean="0"/>
              <a:t>22/09/2023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214338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85D4925-5FE3-4F33-978C-9134C2BD79A0}" type="datetimeFigureOut">
              <a:rPr lang="fr-FR" smtClean="0"/>
              <a:t>22/09/2023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9403DA-FA53-4973-82AD-E62D2BE84957}" type="slidenum">
              <a:rPr lang="fr-FR" smtClean="0"/>
              <a:t>‹N°›</a:t>
            </a:fld>
            <a:endParaRPr lang="fr-FR"/>
          </a:p>
        </p:txBody>
      </p:sp>
    </p:spTree>
    <p:extLst>
      <p:ext uri="{BB962C8B-B14F-4D97-AF65-F5344CB8AC3E}">
        <p14:creationId xmlns:p14="http://schemas.microsoft.com/office/powerpoint/2010/main" val="234746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5D4925-5FE3-4F33-978C-9134C2BD79A0}" type="datetimeFigureOut">
              <a:rPr lang="fr-FR" smtClean="0"/>
              <a:t>22/09/2023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9403DA-FA53-4973-82AD-E62D2BE84957}" type="slidenum">
              <a:rPr lang="fr-FR" smtClean="0"/>
              <a:t>‹N°›</a:t>
            </a:fld>
            <a:endParaRPr lang="fr-FR"/>
          </a:p>
        </p:txBody>
      </p:sp>
    </p:spTree>
    <p:extLst>
      <p:ext uri="{BB962C8B-B14F-4D97-AF65-F5344CB8AC3E}">
        <p14:creationId xmlns:p14="http://schemas.microsoft.com/office/powerpoint/2010/main" val="273555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La reproduction des êtres vivants</a:t>
            </a:r>
          </a:p>
        </p:txBody>
      </p:sp>
      <p:sp>
        <p:nvSpPr>
          <p:cNvPr id="3" name="Sous-titre 2"/>
          <p:cNvSpPr>
            <a:spLocks noGrp="1"/>
          </p:cNvSpPr>
          <p:nvPr>
            <p:ph type="subTitle" idx="1"/>
          </p:nvPr>
        </p:nvSpPr>
        <p:spPr/>
        <p:txBody>
          <a:bodyPr/>
          <a:lstStyle/>
          <a:p>
            <a:r>
              <a:rPr lang="fr-FR" dirty="0"/>
              <a:t>S. Bourget</a:t>
            </a:r>
          </a:p>
        </p:txBody>
      </p:sp>
    </p:spTree>
    <p:extLst>
      <p:ext uri="{BB962C8B-B14F-4D97-AF65-F5344CB8AC3E}">
        <p14:creationId xmlns:p14="http://schemas.microsoft.com/office/powerpoint/2010/main" val="168407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3533C5-BB75-4B32-B1AA-F354C74C656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CB87F35-B9D8-4921-A4B0-086318AB453B}"/>
              </a:ext>
            </a:extLst>
          </p:cNvPr>
          <p:cNvSpPr>
            <a:spLocks noGrp="1"/>
          </p:cNvSpPr>
          <p:nvPr>
            <p:ph idx="1"/>
          </p:nvPr>
        </p:nvSpPr>
        <p:spPr/>
        <p:txBody>
          <a:bodyPr/>
          <a:lstStyle/>
          <a:p>
            <a:endParaRPr lang="fr-FR"/>
          </a:p>
        </p:txBody>
      </p:sp>
      <p:sp>
        <p:nvSpPr>
          <p:cNvPr id="4" name="Rectangle : coins arrondis 3">
            <a:extLst>
              <a:ext uri="{FF2B5EF4-FFF2-40B4-BE49-F238E27FC236}">
                <a16:creationId xmlns:a16="http://schemas.microsoft.com/office/drawing/2014/main" id="{BFA6E45D-6A55-4AF1-B746-EB87AD458BC5}"/>
              </a:ext>
            </a:extLst>
          </p:cNvPr>
          <p:cNvSpPr/>
          <p:nvPr/>
        </p:nvSpPr>
        <p:spPr>
          <a:xfrm>
            <a:off x="1103586" y="2160589"/>
            <a:ext cx="8292662" cy="368841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L’ovoviviparité est un mode de reproduction particulier, où l’individu femelle conserve les petits durant le développement embryonnaire, mais il n’y a pas d’échanges nutritifs entre l’organisme femelle et les jeunes</a:t>
            </a:r>
            <a:r>
              <a:rPr lang="fr-FR" dirty="0"/>
              <a:t>.</a:t>
            </a:r>
          </a:p>
        </p:txBody>
      </p:sp>
    </p:spTree>
    <p:extLst>
      <p:ext uri="{BB962C8B-B14F-4D97-AF65-F5344CB8AC3E}">
        <p14:creationId xmlns:p14="http://schemas.microsoft.com/office/powerpoint/2010/main" val="329151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56164-2CC1-4DD5-A5D9-0A20679EEF85}"/>
              </a:ext>
            </a:extLst>
          </p:cNvPr>
          <p:cNvSpPr>
            <a:spLocks noGrp="1"/>
          </p:cNvSpPr>
          <p:nvPr>
            <p:ph type="title"/>
          </p:nvPr>
        </p:nvSpPr>
        <p:spPr/>
        <p:txBody>
          <a:bodyPr/>
          <a:lstStyle/>
          <a:p>
            <a:r>
              <a:rPr lang="fr-FR" dirty="0"/>
              <a:t>Question 4</a:t>
            </a:r>
          </a:p>
        </p:txBody>
      </p:sp>
      <p:sp>
        <p:nvSpPr>
          <p:cNvPr id="3" name="Espace réservé du contenu 2">
            <a:extLst>
              <a:ext uri="{FF2B5EF4-FFF2-40B4-BE49-F238E27FC236}">
                <a16:creationId xmlns:a16="http://schemas.microsoft.com/office/drawing/2014/main" id="{8F5A7219-4049-433D-83EB-DB2AC450CAE5}"/>
              </a:ext>
            </a:extLst>
          </p:cNvPr>
          <p:cNvSpPr>
            <a:spLocks noGrp="1"/>
          </p:cNvSpPr>
          <p:nvPr>
            <p:ph idx="1"/>
          </p:nvPr>
        </p:nvSpPr>
        <p:spPr/>
        <p:txBody>
          <a:bodyPr/>
          <a:lstStyle/>
          <a:p>
            <a:pPr marL="0" indent="0">
              <a:buNone/>
            </a:pPr>
            <a:r>
              <a:rPr lang="fr-FR" dirty="0"/>
              <a:t>Quelle définition pour la puberté?</a:t>
            </a:r>
          </a:p>
          <a:p>
            <a:pPr marL="0" indent="0">
              <a:buNone/>
            </a:pPr>
            <a:endParaRPr lang="fr-FR" dirty="0"/>
          </a:p>
          <a:p>
            <a:pPr marL="0" indent="0">
              <a:buNone/>
            </a:pPr>
            <a:r>
              <a:rPr lang="fr-FR" dirty="0"/>
              <a:t>1.  Elle se définit par une période où les jeunes subissent des modifications morphologiques. </a:t>
            </a:r>
          </a:p>
          <a:p>
            <a:pPr marL="0" indent="0">
              <a:buNone/>
            </a:pPr>
            <a:endParaRPr lang="fr-FR" dirty="0"/>
          </a:p>
          <a:p>
            <a:pPr marL="0" indent="0">
              <a:buNone/>
            </a:pPr>
            <a:r>
              <a:rPr lang="fr-FR" dirty="0"/>
              <a:t>2. Elle se définit par la capacité à se reproduire par le début du fonctionnement des appareils génitaux accompagné par des modifications morphologiques et anatomiques.</a:t>
            </a:r>
          </a:p>
          <a:p>
            <a:pPr marL="0" indent="0">
              <a:buNone/>
            </a:pPr>
            <a:endParaRPr lang="fr-FR" dirty="0"/>
          </a:p>
          <a:p>
            <a:pPr marL="0" indent="0">
              <a:buNone/>
            </a:pPr>
            <a:r>
              <a:rPr lang="fr-FR" dirty="0"/>
              <a:t>3.Elle marque la phase adulte</a:t>
            </a:r>
          </a:p>
          <a:p>
            <a:pPr>
              <a:buAutoNum type="arabicPeriod"/>
            </a:pPr>
            <a:endParaRPr lang="fr-FR" dirty="0"/>
          </a:p>
        </p:txBody>
      </p:sp>
      <p:sp>
        <p:nvSpPr>
          <p:cNvPr id="4" name="Ellipse 3">
            <a:extLst>
              <a:ext uri="{FF2B5EF4-FFF2-40B4-BE49-F238E27FC236}">
                <a16:creationId xmlns:a16="http://schemas.microsoft.com/office/drawing/2014/main" id="{6BEF7CC1-0AE7-49EE-9A65-C68B3D60C86A}"/>
              </a:ext>
            </a:extLst>
          </p:cNvPr>
          <p:cNvSpPr/>
          <p:nvPr/>
        </p:nvSpPr>
        <p:spPr>
          <a:xfrm>
            <a:off x="519095" y="4088188"/>
            <a:ext cx="504497"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6C17EA43-DE71-46E7-91BD-83E79E53A9BE}"/>
              </a:ext>
            </a:extLst>
          </p:cNvPr>
          <p:cNvSpPr/>
          <p:nvPr/>
        </p:nvSpPr>
        <p:spPr>
          <a:xfrm>
            <a:off x="551210" y="5372726"/>
            <a:ext cx="504497"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32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5</a:t>
            </a:r>
          </a:p>
        </p:txBody>
      </p:sp>
      <p:sp>
        <p:nvSpPr>
          <p:cNvPr id="3" name="Espace réservé du contenu 2"/>
          <p:cNvSpPr>
            <a:spLocks noGrp="1"/>
          </p:cNvSpPr>
          <p:nvPr>
            <p:ph idx="1"/>
          </p:nvPr>
        </p:nvSpPr>
        <p:spPr>
          <a:xfrm>
            <a:off x="565367" y="3448449"/>
            <a:ext cx="8596668" cy="3880773"/>
          </a:xfrm>
        </p:spPr>
        <p:txBody>
          <a:bodyPr/>
          <a:lstStyle/>
          <a:p>
            <a:pPr marL="514350" indent="-514350">
              <a:buAutoNum type="arabicPeriod"/>
            </a:pPr>
            <a:r>
              <a:rPr lang="fr-FR" dirty="0"/>
              <a:t>Un produit sucré</a:t>
            </a:r>
          </a:p>
          <a:p>
            <a:pPr marL="514350" indent="-514350">
              <a:buAutoNum type="arabicPeriod"/>
            </a:pPr>
            <a:r>
              <a:rPr lang="fr-FR" dirty="0"/>
              <a:t>Il est issu de la transformation du pistil lorsque la fleur est fécondée</a:t>
            </a:r>
          </a:p>
          <a:p>
            <a:pPr marL="514350" indent="-514350">
              <a:buAutoNum type="arabicPeriod"/>
            </a:pPr>
            <a:r>
              <a:rPr lang="fr-FR" dirty="0"/>
              <a:t>Il est issu de la transformation de la graine lorsque la fleur est fécondée</a:t>
            </a:r>
          </a:p>
          <a:p>
            <a:pPr marL="514350" indent="-514350">
              <a:buAutoNum type="arabicPeriod"/>
            </a:pPr>
            <a:r>
              <a:rPr lang="fr-FR" dirty="0"/>
              <a:t>Il sert à la dissémination des graines.</a:t>
            </a:r>
          </a:p>
        </p:txBody>
      </p:sp>
      <p:sp>
        <p:nvSpPr>
          <p:cNvPr id="8" name="ZoneTexte 7">
            <a:extLst>
              <a:ext uri="{FF2B5EF4-FFF2-40B4-BE49-F238E27FC236}">
                <a16:creationId xmlns:a16="http://schemas.microsoft.com/office/drawing/2014/main" id="{A7A3F1CB-B507-C172-18C3-0CC762D944BC}"/>
              </a:ext>
            </a:extLst>
          </p:cNvPr>
          <p:cNvSpPr txBox="1"/>
          <p:nvPr/>
        </p:nvSpPr>
        <p:spPr>
          <a:xfrm>
            <a:off x="565367" y="2528594"/>
            <a:ext cx="7310604" cy="369332"/>
          </a:xfrm>
          <a:prstGeom prst="rect">
            <a:avLst/>
          </a:prstGeom>
          <a:noFill/>
        </p:spPr>
        <p:txBody>
          <a:bodyPr wrap="square" rtlCol="0">
            <a:spAutoFit/>
          </a:bodyPr>
          <a:lstStyle/>
          <a:p>
            <a:r>
              <a:rPr lang="fr-FR" dirty="0"/>
              <a:t>Qu’est ce qu’un fruit?</a:t>
            </a:r>
          </a:p>
        </p:txBody>
      </p:sp>
      <p:sp>
        <p:nvSpPr>
          <p:cNvPr id="5" name="Ellipse 4">
            <a:extLst>
              <a:ext uri="{FF2B5EF4-FFF2-40B4-BE49-F238E27FC236}">
                <a16:creationId xmlns:a16="http://schemas.microsoft.com/office/drawing/2014/main" id="{97BDA5AF-B936-43A5-9767-72EEB7AA6A22}"/>
              </a:ext>
            </a:extLst>
          </p:cNvPr>
          <p:cNvSpPr/>
          <p:nvPr/>
        </p:nvSpPr>
        <p:spPr>
          <a:xfrm>
            <a:off x="425085" y="3898643"/>
            <a:ext cx="504497"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FEA1E37E-A1E9-49F7-9931-4BEF4ED68EF5}"/>
              </a:ext>
            </a:extLst>
          </p:cNvPr>
          <p:cNvSpPr/>
          <p:nvPr/>
        </p:nvSpPr>
        <p:spPr>
          <a:xfrm>
            <a:off x="425085" y="4677766"/>
            <a:ext cx="504497"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02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celene.univ-orleans.fr/draftfile.php/74356/user/draft/964043834/image%20%281%29.png">
            <a:extLst>
              <a:ext uri="{FF2B5EF4-FFF2-40B4-BE49-F238E27FC236}">
                <a16:creationId xmlns:a16="http://schemas.microsoft.com/office/drawing/2014/main" id="{B9744104-BD8B-413C-9E7C-546902CAE202}"/>
              </a:ext>
            </a:extLst>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fr-FR" dirty="0"/>
              <a:t>Question 6</a:t>
            </a:r>
          </a:p>
        </p:txBody>
      </p:sp>
      <p:pic>
        <p:nvPicPr>
          <p:cNvPr id="2" name="Image 1">
            <a:extLst>
              <a:ext uri="{FF2B5EF4-FFF2-40B4-BE49-F238E27FC236}">
                <a16:creationId xmlns:a16="http://schemas.microsoft.com/office/drawing/2014/main" id="{88808D67-863C-9587-E0DB-AD4E98427C9F}"/>
              </a:ext>
            </a:extLst>
          </p:cNvPr>
          <p:cNvPicPr>
            <a:picLocks noChangeAspect="1"/>
          </p:cNvPicPr>
          <p:nvPr/>
        </p:nvPicPr>
        <p:blipFill>
          <a:blip r:embed="rId2"/>
          <a:stretch>
            <a:fillRect/>
          </a:stretch>
        </p:blipFill>
        <p:spPr>
          <a:xfrm>
            <a:off x="3417783" y="1569152"/>
            <a:ext cx="6243801" cy="3973328"/>
          </a:xfrm>
          <a:prstGeom prst="rect">
            <a:avLst/>
          </a:prstGeom>
        </p:spPr>
      </p:pic>
      <p:sp>
        <p:nvSpPr>
          <p:cNvPr id="7" name="Rectangle 6">
            <a:extLst>
              <a:ext uri="{FF2B5EF4-FFF2-40B4-BE49-F238E27FC236}">
                <a16:creationId xmlns:a16="http://schemas.microsoft.com/office/drawing/2014/main" id="{6689D288-7EFB-9304-B15F-4EAF79983353}"/>
              </a:ext>
            </a:extLst>
          </p:cNvPr>
          <p:cNvSpPr/>
          <p:nvPr/>
        </p:nvSpPr>
        <p:spPr>
          <a:xfrm>
            <a:off x="957533" y="4410973"/>
            <a:ext cx="4735901" cy="18374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Question:</a:t>
            </a:r>
          </a:p>
          <a:p>
            <a:endParaRPr lang="fr-FR" dirty="0">
              <a:solidFill>
                <a:schemeClr val="tx1"/>
              </a:solidFill>
            </a:endParaRPr>
          </a:p>
          <a:p>
            <a:r>
              <a:rPr lang="fr-FR" dirty="0">
                <a:solidFill>
                  <a:schemeClr val="tx1"/>
                </a:solidFill>
              </a:rPr>
              <a:t>Quel est le mode de fécondation chez l’oignon, fécondation croisée ou autofécondation?</a:t>
            </a:r>
          </a:p>
          <a:p>
            <a:endParaRPr lang="fr-FR" i="1" dirty="0">
              <a:solidFill>
                <a:schemeClr val="tx1"/>
              </a:solidFill>
            </a:endParaRPr>
          </a:p>
          <a:p>
            <a:r>
              <a:rPr lang="fr-FR" i="1" dirty="0">
                <a:solidFill>
                  <a:schemeClr val="tx1"/>
                </a:solidFill>
              </a:rPr>
              <a:t>Vous justifierez votre réponse à partir de l’analyse du document ci contre.</a:t>
            </a:r>
          </a:p>
        </p:txBody>
      </p:sp>
    </p:spTree>
    <p:extLst>
      <p:ext uri="{BB962C8B-B14F-4D97-AF65-F5344CB8AC3E}">
        <p14:creationId xmlns:p14="http://schemas.microsoft.com/office/powerpoint/2010/main" val="345189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0153F-D66A-42FF-B778-69E79321B05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E24A60-6502-4555-B33A-D94164C3D7D5}"/>
              </a:ext>
            </a:extLst>
          </p:cNvPr>
          <p:cNvSpPr>
            <a:spLocks noGrp="1"/>
          </p:cNvSpPr>
          <p:nvPr>
            <p:ph idx="1"/>
          </p:nvPr>
        </p:nvSpPr>
        <p:spPr/>
        <p:txBody>
          <a:bodyPr/>
          <a:lstStyle/>
          <a:p>
            <a:endParaRPr lang="fr-FR"/>
          </a:p>
        </p:txBody>
      </p:sp>
      <p:sp>
        <p:nvSpPr>
          <p:cNvPr id="4" name="Rectangle : coins arrondis 3">
            <a:extLst>
              <a:ext uri="{FF2B5EF4-FFF2-40B4-BE49-F238E27FC236}">
                <a16:creationId xmlns:a16="http://schemas.microsoft.com/office/drawing/2014/main" id="{F568234A-5D74-4BB1-BA38-8A9FDFEC9FC3}"/>
              </a:ext>
            </a:extLst>
          </p:cNvPr>
          <p:cNvSpPr/>
          <p:nvPr/>
        </p:nvSpPr>
        <p:spPr>
          <a:xfrm>
            <a:off x="551793" y="2160589"/>
            <a:ext cx="9238593" cy="388077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Lorsqu’on couvre la fleur d’oignon pour empêcher la pollinisation on obtient néanmoins 17% de fleurs fécondées donc on peut en déduire que l’autofécondation est possible.</a:t>
            </a:r>
          </a:p>
          <a:p>
            <a:r>
              <a:rPr lang="fr-FR" dirty="0">
                <a:solidFill>
                  <a:schemeClr val="tx1"/>
                </a:solidFill>
              </a:rPr>
              <a:t>Or si on laisse la fleur à l’air libre, on obtient 70,6% de fleurs fécondées. </a:t>
            </a:r>
          </a:p>
          <a:p>
            <a:r>
              <a:rPr lang="fr-FR" dirty="0">
                <a:solidFill>
                  <a:schemeClr val="tx1"/>
                </a:solidFill>
              </a:rPr>
              <a:t>On peut donc en déduire que les deux modes de fécondation sont possibles mais que la fécondation croisée permet une production plus importante de graines.</a:t>
            </a:r>
          </a:p>
        </p:txBody>
      </p:sp>
    </p:spTree>
    <p:extLst>
      <p:ext uri="{BB962C8B-B14F-4D97-AF65-F5344CB8AC3E}">
        <p14:creationId xmlns:p14="http://schemas.microsoft.com/office/powerpoint/2010/main" val="350758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19E426-36F1-0B18-DEFF-6BE1DBCA88BC}"/>
              </a:ext>
            </a:extLst>
          </p:cNvPr>
          <p:cNvSpPr>
            <a:spLocks noGrp="1"/>
          </p:cNvSpPr>
          <p:nvPr>
            <p:ph type="title"/>
          </p:nvPr>
        </p:nvSpPr>
        <p:spPr/>
        <p:txBody>
          <a:bodyPr/>
          <a:lstStyle/>
          <a:p>
            <a:r>
              <a:rPr lang="fr-FR" dirty="0"/>
              <a:t>Question 7</a:t>
            </a:r>
          </a:p>
        </p:txBody>
      </p:sp>
      <p:sp>
        <p:nvSpPr>
          <p:cNvPr id="3" name="Espace réservé du contenu 2">
            <a:extLst>
              <a:ext uri="{FF2B5EF4-FFF2-40B4-BE49-F238E27FC236}">
                <a16:creationId xmlns:a16="http://schemas.microsoft.com/office/drawing/2014/main" id="{A87EE295-EE58-31A8-2BEA-7E39038653CA}"/>
              </a:ext>
            </a:extLst>
          </p:cNvPr>
          <p:cNvSpPr>
            <a:spLocks noGrp="1"/>
          </p:cNvSpPr>
          <p:nvPr>
            <p:ph idx="1"/>
          </p:nvPr>
        </p:nvSpPr>
        <p:spPr>
          <a:xfrm>
            <a:off x="677334" y="1420678"/>
            <a:ext cx="8596668" cy="3880773"/>
          </a:xfrm>
        </p:spPr>
        <p:txBody>
          <a:bodyPr/>
          <a:lstStyle/>
          <a:p>
            <a:pPr marL="0" indent="0">
              <a:buNone/>
            </a:pPr>
            <a:r>
              <a:rPr lang="fr-FR" dirty="0"/>
              <a:t>Au printemps, les élèves d’une classe de CM1 ont semé des petits pois. Mais les élèves sont très impatients de les voir pousser. En attendant ils ont réalisé des dessins représentant ce que vont devenir ces petits pois.</a:t>
            </a:r>
          </a:p>
          <a:p>
            <a:pPr marL="0" indent="0">
              <a:buNone/>
            </a:pPr>
            <a:endParaRPr lang="fr-FR" dirty="0"/>
          </a:p>
        </p:txBody>
      </p:sp>
      <p:pic>
        <p:nvPicPr>
          <p:cNvPr id="4" name="Image 3">
            <a:extLst>
              <a:ext uri="{FF2B5EF4-FFF2-40B4-BE49-F238E27FC236}">
                <a16:creationId xmlns:a16="http://schemas.microsoft.com/office/drawing/2014/main" id="{19ADB3CE-1788-AEB1-3892-A1F2991896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188" y="2428336"/>
            <a:ext cx="6184960" cy="2665155"/>
          </a:xfrm>
          <a:prstGeom prst="rect">
            <a:avLst/>
          </a:prstGeom>
          <a:noFill/>
          <a:ln>
            <a:noFill/>
          </a:ln>
        </p:spPr>
      </p:pic>
      <p:sp>
        <p:nvSpPr>
          <p:cNvPr id="6" name="ZoneTexte 5">
            <a:extLst>
              <a:ext uri="{FF2B5EF4-FFF2-40B4-BE49-F238E27FC236}">
                <a16:creationId xmlns:a16="http://schemas.microsoft.com/office/drawing/2014/main" id="{DD25019B-3B98-CE82-CA34-AFB00C6520FA}"/>
              </a:ext>
            </a:extLst>
          </p:cNvPr>
          <p:cNvSpPr txBox="1"/>
          <p:nvPr/>
        </p:nvSpPr>
        <p:spPr>
          <a:xfrm>
            <a:off x="418540" y="5144251"/>
            <a:ext cx="10450741" cy="968278"/>
          </a:xfrm>
          <a:prstGeom prst="rect">
            <a:avLst/>
          </a:prstGeom>
          <a:noFill/>
        </p:spPr>
        <p:txBody>
          <a:bodyPr wrap="square">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Question 2 :</a:t>
            </a:r>
            <a:r>
              <a:rPr lang="fr-FR" sz="1800" dirty="0">
                <a:effectLst/>
                <a:latin typeface="Calibri" panose="020F0502020204030204" pitchFamily="34" charset="0"/>
                <a:ea typeface="Calibri" panose="020F0502020204030204" pitchFamily="34" charset="0"/>
                <a:cs typeface="Times New Roman" panose="02020603050405020304" pitchFamily="18" charset="0"/>
              </a:rPr>
              <a:t> A partir de l’analyse des dessins, identifiez les représentations initiales des élèves pouvant faire obstacle à la construction des connaissances visées au cycle 3 puis représentez par un schéma le cycle de vie du petit-pois.</a:t>
            </a:r>
          </a:p>
        </p:txBody>
      </p:sp>
    </p:spTree>
    <p:extLst>
      <p:ext uri="{BB962C8B-B14F-4D97-AF65-F5344CB8AC3E}">
        <p14:creationId xmlns:p14="http://schemas.microsoft.com/office/powerpoint/2010/main" val="234419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A26C9-CCD0-45E6-A834-04CFE199F7E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1471984-02F6-4D60-9B6E-F619478D0759}"/>
              </a:ext>
            </a:extLst>
          </p:cNvPr>
          <p:cNvSpPr>
            <a:spLocks noGrp="1"/>
          </p:cNvSpPr>
          <p:nvPr>
            <p:ph idx="1"/>
          </p:nvPr>
        </p:nvSpPr>
        <p:spPr/>
        <p:txBody>
          <a:bodyPr/>
          <a:lstStyle/>
          <a:p>
            <a:endParaRPr lang="fr-FR"/>
          </a:p>
        </p:txBody>
      </p:sp>
      <p:sp>
        <p:nvSpPr>
          <p:cNvPr id="4" name="Rectangle : coins arrondis 3">
            <a:extLst>
              <a:ext uri="{FF2B5EF4-FFF2-40B4-BE49-F238E27FC236}">
                <a16:creationId xmlns:a16="http://schemas.microsoft.com/office/drawing/2014/main" id="{D699054C-5153-450D-97A7-2229E5A8660A}"/>
              </a:ext>
            </a:extLst>
          </p:cNvPr>
          <p:cNvSpPr/>
          <p:nvPr/>
        </p:nvSpPr>
        <p:spPr>
          <a:xfrm>
            <a:off x="677334" y="1686910"/>
            <a:ext cx="9522956" cy="435445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Dessin 1: l’élève n’a pas pris en compte le fait que la plante pouvait se reproduire et donner à nouveaux des graines, il a dessiné uniquement une plante feuillée.</a:t>
            </a:r>
          </a:p>
          <a:p>
            <a:endParaRPr lang="fr-FR" dirty="0">
              <a:solidFill>
                <a:schemeClr val="tx1"/>
              </a:solidFill>
            </a:endParaRPr>
          </a:p>
          <a:p>
            <a:r>
              <a:rPr lang="fr-FR" dirty="0">
                <a:solidFill>
                  <a:schemeClr val="tx1"/>
                </a:solidFill>
              </a:rPr>
              <a:t>Dessin 2: il n’y a pas de fruits ni de fleurs, la plante semble former des petits pois à partir des feuilles. Il n’y a pas l’idée de la transformation de la fleur en fruit contenant des graines</a:t>
            </a:r>
          </a:p>
          <a:p>
            <a:endParaRPr lang="fr-FR" dirty="0">
              <a:solidFill>
                <a:schemeClr val="tx1"/>
              </a:solidFill>
            </a:endParaRPr>
          </a:p>
          <a:p>
            <a:r>
              <a:rPr lang="fr-FR" dirty="0">
                <a:solidFill>
                  <a:schemeClr val="tx1"/>
                </a:solidFill>
              </a:rPr>
              <a:t>Dessin 3: l’élève a bien dessiné le fruit contenant les graines, mais il n’a pas identifié le fait que ce fruit provenait de la transformation de la fleur après pollinisation et fécondation. Le fruit semble se former directement sur </a:t>
            </a:r>
            <a:r>
              <a:rPr lang="fr-FR">
                <a:solidFill>
                  <a:schemeClr val="tx1"/>
                </a:solidFill>
              </a:rPr>
              <a:t>la plante.</a:t>
            </a:r>
            <a:endParaRPr lang="fr-FR" dirty="0">
              <a:solidFill>
                <a:schemeClr val="tx1"/>
              </a:solidFill>
            </a:endParaRPr>
          </a:p>
        </p:txBody>
      </p:sp>
    </p:spTree>
    <p:extLst>
      <p:ext uri="{BB962C8B-B14F-4D97-AF65-F5344CB8AC3E}">
        <p14:creationId xmlns:p14="http://schemas.microsoft.com/office/powerpoint/2010/main" val="129389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8B007-9359-3067-52E1-DEF18E19BA85}"/>
              </a:ext>
            </a:extLst>
          </p:cNvPr>
          <p:cNvSpPr>
            <a:spLocks noGrp="1"/>
          </p:cNvSpPr>
          <p:nvPr>
            <p:ph type="title"/>
          </p:nvPr>
        </p:nvSpPr>
        <p:spPr/>
        <p:txBody>
          <a:bodyPr/>
          <a:lstStyle/>
          <a:p>
            <a:r>
              <a:rPr lang="fr-FR" dirty="0"/>
              <a:t>Question 8</a:t>
            </a:r>
          </a:p>
        </p:txBody>
      </p:sp>
      <p:sp>
        <p:nvSpPr>
          <p:cNvPr id="4" name="Rectangle 2">
            <a:extLst>
              <a:ext uri="{FF2B5EF4-FFF2-40B4-BE49-F238E27FC236}">
                <a16:creationId xmlns:a16="http://schemas.microsoft.com/office/drawing/2014/main" id="{E0583D83-5292-BDCB-7507-7A8FFCC43763}"/>
              </a:ext>
            </a:extLst>
          </p:cNvPr>
          <p:cNvSpPr>
            <a:spLocks noChangeArrowheads="1"/>
          </p:cNvSpPr>
          <p:nvPr/>
        </p:nvSpPr>
        <p:spPr bwMode="auto">
          <a:xfrm>
            <a:off x="517585" y="1214049"/>
            <a:ext cx="404578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fr-FR" altLang="fr-FR"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 courgettes toutes rabougries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élèves ont  planté un plant de courgette dans le jardin de l’école. Ils ont pris soin de l’arroser et pour le protéger de le recouvrir d’un tunnel en plastique</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Après avoir grandi, il a fleuri et de petites courgettes sont apparues à la base de certaines fleurs mais au lieu de grossir, elles ont commencé à jaunir puis se sont détachées.</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5" name="Image 2">
            <a:extLst>
              <a:ext uri="{FF2B5EF4-FFF2-40B4-BE49-F238E27FC236}">
                <a16:creationId xmlns:a16="http://schemas.microsoft.com/office/drawing/2014/main" id="{03205B03-449F-4328-EA2B-D9F1E0699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49" y="2541350"/>
            <a:ext cx="3390900" cy="336232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C46B83B-7334-F472-5B9F-304D98262767}"/>
              </a:ext>
            </a:extLst>
          </p:cNvPr>
          <p:cNvSpPr txBox="1"/>
          <p:nvPr/>
        </p:nvSpPr>
        <p:spPr>
          <a:xfrm>
            <a:off x="5633049" y="2579297"/>
            <a:ext cx="4899804" cy="2862322"/>
          </a:xfrm>
          <a:prstGeom prst="rect">
            <a:avLst/>
          </a:prstGeom>
          <a:noFill/>
        </p:spPr>
        <p:txBody>
          <a:bodyPr wrap="square" rtlCol="0">
            <a:spAutoFit/>
          </a:bodyPr>
          <a:lstStyle/>
          <a:p>
            <a:r>
              <a:rPr lang="fr-FR" dirty="0"/>
              <a:t>Questions:</a:t>
            </a:r>
          </a:p>
          <a:p>
            <a:endParaRPr lang="fr-FR" dirty="0"/>
          </a:p>
          <a:p>
            <a:r>
              <a:rPr lang="fr-FR" dirty="0"/>
              <a:t>8.1 légendez le dessin en indiquant les différents organes visibles</a:t>
            </a:r>
          </a:p>
          <a:p>
            <a:endParaRPr lang="fr-FR" dirty="0"/>
          </a:p>
          <a:p>
            <a:r>
              <a:rPr lang="fr-FR" dirty="0"/>
              <a:t>8.2 proposer une hypothèse expliquant ce qui est arrivé au plan de courgette</a:t>
            </a:r>
          </a:p>
          <a:p>
            <a:endParaRPr lang="fr-FR" dirty="0"/>
          </a:p>
          <a:p>
            <a:r>
              <a:rPr lang="fr-FR" dirty="0"/>
              <a:t>8.3 proposer un protocole pour vérifier cette hypothèse</a:t>
            </a:r>
          </a:p>
        </p:txBody>
      </p:sp>
      <p:sp>
        <p:nvSpPr>
          <p:cNvPr id="6" name="Ellipse 5">
            <a:extLst>
              <a:ext uri="{FF2B5EF4-FFF2-40B4-BE49-F238E27FC236}">
                <a16:creationId xmlns:a16="http://schemas.microsoft.com/office/drawing/2014/main" id="{406288A8-58C2-D29F-FEC6-526A90A162AE}"/>
              </a:ext>
            </a:extLst>
          </p:cNvPr>
          <p:cNvSpPr/>
          <p:nvPr/>
        </p:nvSpPr>
        <p:spPr>
          <a:xfrm>
            <a:off x="517585" y="3033056"/>
            <a:ext cx="396815" cy="3579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7" name="Ellipse 6">
            <a:extLst>
              <a:ext uri="{FF2B5EF4-FFF2-40B4-BE49-F238E27FC236}">
                <a16:creationId xmlns:a16="http://schemas.microsoft.com/office/drawing/2014/main" id="{3165AA6D-3A88-EC71-D9B2-046C2ED7C2C1}"/>
              </a:ext>
            </a:extLst>
          </p:cNvPr>
          <p:cNvSpPr/>
          <p:nvPr/>
        </p:nvSpPr>
        <p:spPr>
          <a:xfrm>
            <a:off x="782128" y="4423795"/>
            <a:ext cx="396815" cy="3579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8" name="Ellipse 7">
            <a:extLst>
              <a:ext uri="{FF2B5EF4-FFF2-40B4-BE49-F238E27FC236}">
                <a16:creationId xmlns:a16="http://schemas.microsoft.com/office/drawing/2014/main" id="{2B75FA16-A276-5673-BB64-C4543FEA5524}"/>
              </a:ext>
            </a:extLst>
          </p:cNvPr>
          <p:cNvSpPr/>
          <p:nvPr/>
        </p:nvSpPr>
        <p:spPr>
          <a:xfrm>
            <a:off x="3462067" y="3408035"/>
            <a:ext cx="396815" cy="3579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9" name="Ellipse 8">
            <a:extLst>
              <a:ext uri="{FF2B5EF4-FFF2-40B4-BE49-F238E27FC236}">
                <a16:creationId xmlns:a16="http://schemas.microsoft.com/office/drawing/2014/main" id="{65DA0647-25A2-6B32-B3D3-B4A8008F98B1}"/>
              </a:ext>
            </a:extLst>
          </p:cNvPr>
          <p:cNvSpPr/>
          <p:nvPr/>
        </p:nvSpPr>
        <p:spPr>
          <a:xfrm>
            <a:off x="3462067" y="3864516"/>
            <a:ext cx="396815" cy="3579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0" name="Ellipse 9">
            <a:extLst>
              <a:ext uri="{FF2B5EF4-FFF2-40B4-BE49-F238E27FC236}">
                <a16:creationId xmlns:a16="http://schemas.microsoft.com/office/drawing/2014/main" id="{842AD68C-49E4-6290-337E-C3458706203F}"/>
              </a:ext>
            </a:extLst>
          </p:cNvPr>
          <p:cNvSpPr/>
          <p:nvPr/>
        </p:nvSpPr>
        <p:spPr>
          <a:xfrm>
            <a:off x="3462066" y="4564047"/>
            <a:ext cx="396815" cy="3579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5</a:t>
            </a:r>
          </a:p>
        </p:txBody>
      </p:sp>
    </p:spTree>
    <p:extLst>
      <p:ext uri="{BB962C8B-B14F-4D97-AF65-F5344CB8AC3E}">
        <p14:creationId xmlns:p14="http://schemas.microsoft.com/office/powerpoint/2010/main" val="354128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70D60-F63E-4152-9041-6223E4CF301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B042C7-D024-42F2-9BBE-FE01A035022C}"/>
              </a:ext>
            </a:extLst>
          </p:cNvPr>
          <p:cNvSpPr>
            <a:spLocks noGrp="1"/>
          </p:cNvSpPr>
          <p:nvPr>
            <p:ph idx="1"/>
          </p:nvPr>
        </p:nvSpPr>
        <p:spPr/>
        <p:txBody>
          <a:bodyPr/>
          <a:lstStyle/>
          <a:p>
            <a:endParaRPr lang="fr-FR"/>
          </a:p>
        </p:txBody>
      </p:sp>
      <p:sp>
        <p:nvSpPr>
          <p:cNvPr id="4" name="Rectangle : coins arrondis 3">
            <a:extLst>
              <a:ext uri="{FF2B5EF4-FFF2-40B4-BE49-F238E27FC236}">
                <a16:creationId xmlns:a16="http://schemas.microsoft.com/office/drawing/2014/main" id="{C8BA8C5B-A84E-4062-8D55-B04ECEEAE018}"/>
              </a:ext>
            </a:extLst>
          </p:cNvPr>
          <p:cNvSpPr/>
          <p:nvPr/>
        </p:nvSpPr>
        <p:spPr>
          <a:xfrm>
            <a:off x="504497" y="1930400"/>
            <a:ext cx="10089931" cy="41109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fr-FR" dirty="0">
                <a:solidFill>
                  <a:schemeClr val="tx1"/>
                </a:solidFill>
              </a:rPr>
              <a:t>pétales/ 2.pédoncule / 3.pistil / 4.sépale  / 5 ovaire  / 6.étamines</a:t>
            </a:r>
          </a:p>
          <a:p>
            <a:endParaRPr lang="fr-FR" dirty="0">
              <a:solidFill>
                <a:schemeClr val="tx1"/>
              </a:solidFill>
            </a:endParaRPr>
          </a:p>
          <a:p>
            <a:pPr marL="342900" indent="-342900">
              <a:buAutoNum type="arabicPeriod"/>
            </a:pPr>
            <a:r>
              <a:rPr lang="fr-FR" dirty="0">
                <a:solidFill>
                  <a:schemeClr val="tx1"/>
                </a:solidFill>
              </a:rPr>
              <a:t>Il n’y a pas eu de fécondation possible car les fleurs sont sous serre et donc la pollinisation n’est pas possible.</a:t>
            </a:r>
          </a:p>
          <a:p>
            <a:endParaRPr lang="fr-FR" dirty="0">
              <a:solidFill>
                <a:schemeClr val="tx1"/>
              </a:solidFill>
            </a:endParaRPr>
          </a:p>
          <a:p>
            <a:pPr marL="342900" indent="-342900">
              <a:buAutoNum type="arabicPeriod"/>
            </a:pPr>
            <a:r>
              <a:rPr lang="fr-FR" dirty="0">
                <a:solidFill>
                  <a:schemeClr val="tx1"/>
                </a:solidFill>
              </a:rPr>
              <a:t>On peut planter des fleurs hors de la serre pour vérifier si c’est bien la serre qui empêche la fécondation des fleurs</a:t>
            </a:r>
          </a:p>
          <a:p>
            <a:pPr algn="ctr"/>
            <a:endParaRPr lang="fr-FR" dirty="0">
              <a:solidFill>
                <a:schemeClr val="tx1"/>
              </a:solidFill>
            </a:endParaRPr>
          </a:p>
          <a:p>
            <a:pPr marL="342900" indent="-342900" algn="ctr">
              <a:buAutoNum type="arabicPeriod"/>
            </a:pPr>
            <a:endParaRPr lang="fr-FR" dirty="0">
              <a:solidFill>
                <a:schemeClr val="tx1"/>
              </a:solidFill>
            </a:endParaRPr>
          </a:p>
        </p:txBody>
      </p:sp>
    </p:spTree>
    <p:extLst>
      <p:ext uri="{BB962C8B-B14F-4D97-AF65-F5344CB8AC3E}">
        <p14:creationId xmlns:p14="http://schemas.microsoft.com/office/powerpoint/2010/main" val="245929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487C2-F6C9-45E6-8B80-DC7467E152E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D407E96-72FE-4FD6-8F5B-111EE651C29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88953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F517F-940F-EA55-13D7-944CB9588BC5}"/>
              </a:ext>
            </a:extLst>
          </p:cNvPr>
          <p:cNvSpPr>
            <a:spLocks noGrp="1"/>
          </p:cNvSpPr>
          <p:nvPr>
            <p:ph type="title"/>
          </p:nvPr>
        </p:nvSpPr>
        <p:spPr>
          <a:xfrm>
            <a:off x="677334" y="609600"/>
            <a:ext cx="8596668" cy="771331"/>
          </a:xfrm>
        </p:spPr>
        <p:txBody>
          <a:bodyPr/>
          <a:lstStyle/>
          <a:p>
            <a:r>
              <a:rPr lang="fr-FR" dirty="0"/>
              <a:t>Questions de connaissances</a:t>
            </a:r>
          </a:p>
        </p:txBody>
      </p:sp>
      <p:sp>
        <p:nvSpPr>
          <p:cNvPr id="3" name="Espace réservé du contenu 2">
            <a:extLst>
              <a:ext uri="{FF2B5EF4-FFF2-40B4-BE49-F238E27FC236}">
                <a16:creationId xmlns:a16="http://schemas.microsoft.com/office/drawing/2014/main" id="{7677C022-FDF8-8699-16AD-B1B53D6AE6B8}"/>
              </a:ext>
            </a:extLst>
          </p:cNvPr>
          <p:cNvSpPr>
            <a:spLocks noGrp="1"/>
          </p:cNvSpPr>
          <p:nvPr>
            <p:ph idx="1"/>
          </p:nvPr>
        </p:nvSpPr>
        <p:spPr>
          <a:xfrm>
            <a:off x="673533" y="1675397"/>
            <a:ext cx="8596668" cy="3880773"/>
          </a:xfrm>
        </p:spPr>
        <p:txBody>
          <a:bodyPr/>
          <a:lstStyle/>
          <a:p>
            <a:pPr marL="0" indent="0">
              <a:buNone/>
            </a:pPr>
            <a:r>
              <a:rPr lang="fr-FR" dirty="0"/>
              <a:t>Qu’est ce que la reproduction sexuée et la reproduction asexuée?</a:t>
            </a:r>
          </a:p>
          <a:p>
            <a:pPr marL="0" indent="0">
              <a:buNone/>
            </a:pPr>
            <a:endParaRPr lang="fr-FR" dirty="0"/>
          </a:p>
          <a:p>
            <a:pPr marL="0" indent="0">
              <a:buNone/>
            </a:pPr>
            <a:endParaRPr lang="fr-FR" dirty="0"/>
          </a:p>
        </p:txBody>
      </p:sp>
      <p:sp>
        <p:nvSpPr>
          <p:cNvPr id="4" name="Rectangle : coins arrondis 3">
            <a:extLst>
              <a:ext uri="{FF2B5EF4-FFF2-40B4-BE49-F238E27FC236}">
                <a16:creationId xmlns:a16="http://schemas.microsoft.com/office/drawing/2014/main" id="{B92C075D-3489-BE07-5D06-A434848C6710}"/>
              </a:ext>
            </a:extLst>
          </p:cNvPr>
          <p:cNvSpPr/>
          <p:nvPr/>
        </p:nvSpPr>
        <p:spPr>
          <a:xfrm>
            <a:off x="765110" y="2174033"/>
            <a:ext cx="8948057" cy="437605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Réponse:</a:t>
            </a:r>
          </a:p>
          <a:p>
            <a:pPr algn="ctr"/>
            <a:endParaRPr lang="fr-FR" dirty="0"/>
          </a:p>
          <a:p>
            <a:pPr marL="342900" lvl="0" indent="-342900">
              <a:lnSpc>
                <a:spcPct val="107000"/>
              </a:lnSpc>
              <a:buFont typeface="Symbol" panose="05050102010706020507" pitchFamily="18" charset="2"/>
              <a:buChar char=""/>
            </a:pP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a:t>
            </a: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reproduction asexuée</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un individu donne naissance à un individu strictement identique génétiquement à partir d’un fragment . C’est un mode de reproduction fréquent dans le monde végétal avec des structures telles que les tubercules, les rhizomes, les stolons ou les bulbes qui seront à l’origine d’un nouvel individu.</a:t>
            </a:r>
          </a:p>
          <a:p>
            <a:pPr lvl="0">
              <a:lnSpc>
                <a:spcPct val="107000"/>
              </a:lnSpc>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 de fécondation, individu identique, reproduction rapide</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a:t>
            </a: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reproduction sexuée</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elle nécessite deux individus de sexes différents produisant des cellules reproductrices ou </a:t>
            </a: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gamètes</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L’union des gamètes ou </a:t>
            </a:r>
            <a:r>
              <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fécondation</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aboutit à une cellule œuf possédant la moitié des chromosomes de chaque parent et à l’origine du nouvel individu différent génétiquement des parents.</a:t>
            </a:r>
          </a:p>
          <a:p>
            <a:pPr>
              <a:lnSpc>
                <a:spcPct val="107000"/>
              </a:lnSpc>
              <a:spcAft>
                <a:spcPts val="800"/>
              </a:spcAft>
            </a:pPr>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 </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fécondation, individu unique, reproduction moins rapide</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fr-FR" dirty="0">
              <a:solidFill>
                <a:schemeClr val="tx1"/>
              </a:solidFill>
            </a:endParaRPr>
          </a:p>
          <a:p>
            <a:pPr algn="ctr"/>
            <a:endParaRPr lang="fr-FR" dirty="0"/>
          </a:p>
        </p:txBody>
      </p:sp>
    </p:spTree>
    <p:extLst>
      <p:ext uri="{BB962C8B-B14F-4D97-AF65-F5344CB8AC3E}">
        <p14:creationId xmlns:p14="http://schemas.microsoft.com/office/powerpoint/2010/main" val="24678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5FEB70-2F84-404A-C85B-B0608482464B}"/>
              </a:ext>
            </a:extLst>
          </p:cNvPr>
          <p:cNvSpPr>
            <a:spLocks noGrp="1"/>
          </p:cNvSpPr>
          <p:nvPr>
            <p:ph type="title"/>
          </p:nvPr>
        </p:nvSpPr>
        <p:spPr/>
        <p:txBody>
          <a:bodyPr/>
          <a:lstStyle/>
          <a:p>
            <a:r>
              <a:rPr lang="fr-FR" dirty="0"/>
              <a:t>Questions de connaissances</a:t>
            </a:r>
          </a:p>
        </p:txBody>
      </p:sp>
      <p:sp>
        <p:nvSpPr>
          <p:cNvPr id="3" name="Espace réservé du contenu 2">
            <a:extLst>
              <a:ext uri="{FF2B5EF4-FFF2-40B4-BE49-F238E27FC236}">
                <a16:creationId xmlns:a16="http://schemas.microsoft.com/office/drawing/2014/main" id="{14A15EBE-0C02-B0B2-2097-7E2F8E6314C7}"/>
              </a:ext>
            </a:extLst>
          </p:cNvPr>
          <p:cNvSpPr>
            <a:spLocks noGrp="1"/>
          </p:cNvSpPr>
          <p:nvPr>
            <p:ph idx="1"/>
          </p:nvPr>
        </p:nvSpPr>
        <p:spPr/>
        <p:txBody>
          <a:bodyPr/>
          <a:lstStyle/>
          <a:p>
            <a:r>
              <a:rPr lang="fr-FR" dirty="0"/>
              <a:t>D’où provient la graine?</a:t>
            </a:r>
          </a:p>
        </p:txBody>
      </p:sp>
      <p:pic>
        <p:nvPicPr>
          <p:cNvPr id="6" name="Image 5">
            <a:extLst>
              <a:ext uri="{FF2B5EF4-FFF2-40B4-BE49-F238E27FC236}">
                <a16:creationId xmlns:a16="http://schemas.microsoft.com/office/drawing/2014/main" id="{1006800D-D27B-B46F-C21D-C4307AB61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89" y="3252069"/>
            <a:ext cx="8083785" cy="2609132"/>
          </a:xfrm>
          <a:prstGeom prst="rect">
            <a:avLst/>
          </a:prstGeom>
        </p:spPr>
      </p:pic>
      <p:cxnSp>
        <p:nvCxnSpPr>
          <p:cNvPr id="10" name="Connecteur droit avec flèche 9">
            <a:extLst>
              <a:ext uri="{FF2B5EF4-FFF2-40B4-BE49-F238E27FC236}">
                <a16:creationId xmlns:a16="http://schemas.microsoft.com/office/drawing/2014/main" id="{FD0AA2ED-9E3C-9E9F-FD90-55492B47B1DB}"/>
              </a:ext>
            </a:extLst>
          </p:cNvPr>
          <p:cNvCxnSpPr/>
          <p:nvPr/>
        </p:nvCxnSpPr>
        <p:spPr>
          <a:xfrm flipV="1">
            <a:off x="1673222" y="4988802"/>
            <a:ext cx="724619" cy="50895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616865BE-D37C-75B7-FD7C-E07B006DB13D}"/>
              </a:ext>
            </a:extLst>
          </p:cNvPr>
          <p:cNvSpPr txBox="1"/>
          <p:nvPr/>
        </p:nvSpPr>
        <p:spPr>
          <a:xfrm>
            <a:off x="847355" y="5218510"/>
            <a:ext cx="825867" cy="369332"/>
          </a:xfrm>
          <a:prstGeom prst="rect">
            <a:avLst/>
          </a:prstGeom>
          <a:noFill/>
        </p:spPr>
        <p:txBody>
          <a:bodyPr wrap="none" rtlCol="0">
            <a:spAutoFit/>
          </a:bodyPr>
          <a:lstStyle/>
          <a:p>
            <a:r>
              <a:rPr lang="fr-FR" dirty="0"/>
              <a:t>ovaire</a:t>
            </a:r>
          </a:p>
        </p:txBody>
      </p:sp>
      <p:cxnSp>
        <p:nvCxnSpPr>
          <p:cNvPr id="12" name="Connecteur droit avec flèche 11">
            <a:extLst>
              <a:ext uri="{FF2B5EF4-FFF2-40B4-BE49-F238E27FC236}">
                <a16:creationId xmlns:a16="http://schemas.microsoft.com/office/drawing/2014/main" id="{20FE7CF5-5EC2-EC45-06D7-AEFE396EF9D4}"/>
              </a:ext>
            </a:extLst>
          </p:cNvPr>
          <p:cNvCxnSpPr>
            <a:cxnSpLocks/>
          </p:cNvCxnSpPr>
          <p:nvPr/>
        </p:nvCxnSpPr>
        <p:spPr>
          <a:xfrm flipV="1">
            <a:off x="1811850" y="4917057"/>
            <a:ext cx="793933" cy="9274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9D3B2A28-08D1-3A9C-CA45-72A14652C5D5}"/>
              </a:ext>
            </a:extLst>
          </p:cNvPr>
          <p:cNvSpPr txBox="1"/>
          <p:nvPr/>
        </p:nvSpPr>
        <p:spPr>
          <a:xfrm>
            <a:off x="1037439" y="5684886"/>
            <a:ext cx="742511" cy="369332"/>
          </a:xfrm>
          <a:prstGeom prst="rect">
            <a:avLst/>
          </a:prstGeom>
          <a:noFill/>
        </p:spPr>
        <p:txBody>
          <a:bodyPr wrap="none" rtlCol="0">
            <a:spAutoFit/>
          </a:bodyPr>
          <a:lstStyle/>
          <a:p>
            <a:r>
              <a:rPr lang="fr-FR" dirty="0"/>
              <a:t>ovule</a:t>
            </a:r>
          </a:p>
        </p:txBody>
      </p:sp>
    </p:spTree>
    <p:extLst>
      <p:ext uri="{BB962C8B-B14F-4D97-AF65-F5344CB8AC3E}">
        <p14:creationId xmlns:p14="http://schemas.microsoft.com/office/powerpoint/2010/main" val="390347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09FB20-B858-C8E2-5AEE-51E353600D3B}"/>
              </a:ext>
            </a:extLst>
          </p:cNvPr>
          <p:cNvSpPr>
            <a:spLocks noGrp="1"/>
          </p:cNvSpPr>
          <p:nvPr>
            <p:ph idx="1"/>
          </p:nvPr>
        </p:nvSpPr>
        <p:spPr/>
        <p:txBody>
          <a:bodyPr/>
          <a:lstStyle/>
          <a:p>
            <a:r>
              <a:rPr lang="fr-FR" dirty="0"/>
              <a:t>D’où provient une graine? </a:t>
            </a:r>
          </a:p>
          <a:p>
            <a:endParaRPr lang="fr-FR" dirty="0"/>
          </a:p>
          <a:p>
            <a:r>
              <a:rPr lang="fr-FR" dirty="0"/>
              <a:t>Schéma de la transformation de la fleur en fruit.</a:t>
            </a:r>
          </a:p>
          <a:p>
            <a:endParaRPr lang="fr-FR" dirty="0"/>
          </a:p>
          <a:p>
            <a:endParaRPr lang="fr-FR" dirty="0"/>
          </a:p>
          <a:p>
            <a:endParaRPr lang="fr-FR" dirty="0"/>
          </a:p>
          <a:p>
            <a:endParaRPr lang="fr-FR" dirty="0"/>
          </a:p>
          <a:p>
            <a:endParaRPr lang="fr-FR" dirty="0"/>
          </a:p>
        </p:txBody>
      </p:sp>
      <p:sp>
        <p:nvSpPr>
          <p:cNvPr id="4" name="Rectangle : coins arrondis 3">
            <a:extLst>
              <a:ext uri="{FF2B5EF4-FFF2-40B4-BE49-F238E27FC236}">
                <a16:creationId xmlns:a16="http://schemas.microsoft.com/office/drawing/2014/main" id="{C13FA8D9-4A1B-E841-D873-1C8A0AB826B1}"/>
              </a:ext>
            </a:extLst>
          </p:cNvPr>
          <p:cNvSpPr/>
          <p:nvPr/>
        </p:nvSpPr>
        <p:spPr>
          <a:xfrm>
            <a:off x="1875453" y="4778740"/>
            <a:ext cx="8808098" cy="190790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graine provient de la fécondation de l’ovule par les cellules reproductrices présentes dans le pollen. Cette graine est toujours contenue dans un fruit, issu du développement de l’ovaire de la fleur.</a:t>
            </a:r>
          </a:p>
          <a:p>
            <a:pPr algn="ctr"/>
            <a:r>
              <a:rPr lang="fr-FR" dirty="0">
                <a:solidFill>
                  <a:schemeClr val="tx1"/>
                </a:solidFill>
              </a:rPr>
              <a:t>La graine permet la reproduction de la plante et aussi sa dissémination.</a:t>
            </a:r>
          </a:p>
          <a:p>
            <a:pPr algn="ctr"/>
            <a:endParaRPr lang="fr-FR" dirty="0"/>
          </a:p>
        </p:txBody>
      </p:sp>
      <p:pic>
        <p:nvPicPr>
          <p:cNvPr id="5" name="Espace réservé du contenu 7">
            <a:extLst>
              <a:ext uri="{FF2B5EF4-FFF2-40B4-BE49-F238E27FC236}">
                <a16:creationId xmlns:a16="http://schemas.microsoft.com/office/drawing/2014/main" id="{BDDA0399-F108-9A38-40A4-F8AF7E6F2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11" y="609600"/>
            <a:ext cx="4991878" cy="3910959"/>
          </a:xfrm>
          <a:prstGeom prst="rect">
            <a:avLst/>
          </a:prstGeom>
        </p:spPr>
      </p:pic>
      <p:pic>
        <p:nvPicPr>
          <p:cNvPr id="6" name="Espace réservé du contenu 4">
            <a:extLst>
              <a:ext uri="{FF2B5EF4-FFF2-40B4-BE49-F238E27FC236}">
                <a16:creationId xmlns:a16="http://schemas.microsoft.com/office/drawing/2014/main" id="{518798D7-3F87-464D-F6C4-9485417DFC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708" y="-306477"/>
            <a:ext cx="2846462" cy="2846462"/>
          </a:xfrm>
          <a:prstGeom prst="rect">
            <a:avLst/>
          </a:prstGeom>
        </p:spPr>
      </p:pic>
    </p:spTree>
    <p:extLst>
      <p:ext uri="{BB962C8B-B14F-4D97-AF65-F5344CB8AC3E}">
        <p14:creationId xmlns:p14="http://schemas.microsoft.com/office/powerpoint/2010/main" val="61501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67CFE-05DC-4E4C-B2BB-CA716F7428D0}"/>
              </a:ext>
            </a:extLst>
          </p:cNvPr>
          <p:cNvSpPr>
            <a:spLocks noGrp="1"/>
          </p:cNvSpPr>
          <p:nvPr>
            <p:ph type="title"/>
          </p:nvPr>
        </p:nvSpPr>
        <p:spPr/>
        <p:txBody>
          <a:bodyPr/>
          <a:lstStyle/>
          <a:p>
            <a:r>
              <a:rPr lang="fr-FR" dirty="0"/>
              <a:t>Question 1</a:t>
            </a:r>
          </a:p>
        </p:txBody>
      </p:sp>
      <p:sp>
        <p:nvSpPr>
          <p:cNvPr id="4" name="AutoShape 2" descr="https://celene.univ-orleans.fr/draftfile.php/74356/user/draft/964043834/image%20%281%29.png">
            <a:extLst>
              <a:ext uri="{FF2B5EF4-FFF2-40B4-BE49-F238E27FC236}">
                <a16:creationId xmlns:a16="http://schemas.microsoft.com/office/drawing/2014/main" id="{9B372905-F737-449C-84A5-4CCE1CCF6012}"/>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fr-FR" dirty="0"/>
              <a:t>La grenouille est un animal qui pond des œufs qui vont donner après éclosion de petits têtards noirs ressemblant cruellement à de petits spermatozoïdes!</a:t>
            </a:r>
          </a:p>
          <a:p>
            <a:pPr marL="0" indent="0">
              <a:buNone/>
            </a:pPr>
            <a:endParaRPr lang="fr-FR" dirty="0"/>
          </a:p>
          <a:p>
            <a:pPr marL="0" indent="0">
              <a:buNone/>
            </a:pPr>
            <a:r>
              <a:rPr lang="fr-FR" dirty="0"/>
              <a:t>Comment pourrait on qualifier le développement et la croissance de la grenouille? </a:t>
            </a:r>
          </a:p>
        </p:txBody>
      </p:sp>
      <p:sp>
        <p:nvSpPr>
          <p:cNvPr id="5" name="Rectangle : coins arrondis 4">
            <a:extLst>
              <a:ext uri="{FF2B5EF4-FFF2-40B4-BE49-F238E27FC236}">
                <a16:creationId xmlns:a16="http://schemas.microsoft.com/office/drawing/2014/main" id="{F2C27C6C-1121-4086-8D0F-E71E8A0422D5}"/>
              </a:ext>
            </a:extLst>
          </p:cNvPr>
          <p:cNvSpPr/>
          <p:nvPr/>
        </p:nvSpPr>
        <p:spPr>
          <a:xfrm>
            <a:off x="1008993" y="4193626"/>
            <a:ext cx="9096704" cy="2490951"/>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Le développement est indirect puisque le jeune doit subir une métamorphose pour devenir adulte.</a:t>
            </a:r>
          </a:p>
          <a:p>
            <a:r>
              <a:rPr lang="fr-FR" dirty="0">
                <a:solidFill>
                  <a:schemeClr val="tx1"/>
                </a:solidFill>
              </a:rPr>
              <a:t>Par contre la croissance est continue car la grenouille croit progressivement, elle n’a pas d’exosquelette </a:t>
            </a:r>
          </a:p>
        </p:txBody>
      </p:sp>
    </p:spTree>
    <p:extLst>
      <p:ext uri="{BB962C8B-B14F-4D97-AF65-F5344CB8AC3E}">
        <p14:creationId xmlns:p14="http://schemas.microsoft.com/office/powerpoint/2010/main" val="17684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BF316-62ED-4F6D-96DA-C35E62987482}"/>
              </a:ext>
            </a:extLst>
          </p:cNvPr>
          <p:cNvSpPr>
            <a:spLocks noGrp="1"/>
          </p:cNvSpPr>
          <p:nvPr>
            <p:ph type="title"/>
          </p:nvPr>
        </p:nvSpPr>
        <p:spPr/>
        <p:txBody>
          <a:bodyPr/>
          <a:lstStyle/>
          <a:p>
            <a:r>
              <a:rPr lang="fr-FR" dirty="0"/>
              <a:t>Question 2</a:t>
            </a:r>
          </a:p>
        </p:txBody>
      </p:sp>
      <p:pic>
        <p:nvPicPr>
          <p:cNvPr id="5" name="Espace réservé du contenu 4">
            <a:extLst>
              <a:ext uri="{FF2B5EF4-FFF2-40B4-BE49-F238E27FC236}">
                <a16:creationId xmlns:a16="http://schemas.microsoft.com/office/drawing/2014/main" id="{5454C126-08D1-47F1-9A60-5BA6C69C6B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304" y="1681506"/>
            <a:ext cx="7991048" cy="4604217"/>
          </a:xfrm>
        </p:spPr>
      </p:pic>
      <p:sp>
        <p:nvSpPr>
          <p:cNvPr id="3" name="ZoneTexte 2">
            <a:extLst>
              <a:ext uri="{FF2B5EF4-FFF2-40B4-BE49-F238E27FC236}">
                <a16:creationId xmlns:a16="http://schemas.microsoft.com/office/drawing/2014/main" id="{8C6E341F-38B1-39D1-355D-882E086FC2FD}"/>
              </a:ext>
            </a:extLst>
          </p:cNvPr>
          <p:cNvSpPr txBox="1"/>
          <p:nvPr/>
        </p:nvSpPr>
        <p:spPr>
          <a:xfrm rot="10800000" flipH="1" flipV="1">
            <a:off x="8377957" y="2065279"/>
            <a:ext cx="3294640" cy="2862322"/>
          </a:xfrm>
          <a:prstGeom prst="rect">
            <a:avLst/>
          </a:prstGeom>
          <a:noFill/>
        </p:spPr>
        <p:txBody>
          <a:bodyPr wrap="square" rtlCol="0">
            <a:spAutoFit/>
          </a:bodyPr>
          <a:lstStyle/>
          <a:p>
            <a:r>
              <a:rPr lang="fr-FR" dirty="0"/>
              <a:t>Question</a:t>
            </a:r>
          </a:p>
          <a:p>
            <a:endParaRPr lang="fr-FR" dirty="0"/>
          </a:p>
          <a:p>
            <a:pPr marL="342900" indent="-342900">
              <a:buAutoNum type="arabicParenR"/>
            </a:pPr>
            <a:r>
              <a:rPr lang="fr-FR" dirty="0"/>
              <a:t>Quelle est l’hypothèse que Spallanzani veut vérifier?</a:t>
            </a:r>
          </a:p>
          <a:p>
            <a:pPr marL="342900" indent="-342900">
              <a:buAutoNum type="arabicParenR"/>
            </a:pPr>
            <a:endParaRPr lang="fr-FR" dirty="0"/>
          </a:p>
          <a:p>
            <a:pPr marL="342900" indent="-342900">
              <a:buAutoNum type="arabicParenR"/>
            </a:pPr>
            <a:r>
              <a:rPr lang="fr-FR" dirty="0"/>
              <a:t>quels sont les résultats de son expérience?</a:t>
            </a:r>
          </a:p>
          <a:p>
            <a:pPr marL="342900" indent="-342900">
              <a:buAutoNum type="arabicParenR"/>
            </a:pPr>
            <a:endParaRPr lang="fr-FR" dirty="0"/>
          </a:p>
          <a:p>
            <a:pPr marL="342900" indent="-342900">
              <a:buAutoNum type="arabicParenR"/>
            </a:pPr>
            <a:r>
              <a:rPr lang="fr-FR" dirty="0"/>
              <a:t>Est-ce que son hypothèse est vérifiée?</a:t>
            </a:r>
          </a:p>
        </p:txBody>
      </p:sp>
    </p:spTree>
    <p:extLst>
      <p:ext uri="{BB962C8B-B14F-4D97-AF65-F5344CB8AC3E}">
        <p14:creationId xmlns:p14="http://schemas.microsoft.com/office/powerpoint/2010/main" val="177678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ACFE6-6BCD-403E-8094-70037AE68B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018C0E-2B47-4324-A075-8455EAED2AFB}"/>
              </a:ext>
            </a:extLst>
          </p:cNvPr>
          <p:cNvSpPr>
            <a:spLocks noGrp="1"/>
          </p:cNvSpPr>
          <p:nvPr>
            <p:ph idx="1"/>
          </p:nvPr>
        </p:nvSpPr>
        <p:spPr/>
        <p:txBody>
          <a:bodyPr/>
          <a:lstStyle/>
          <a:p>
            <a:endParaRPr lang="fr-FR"/>
          </a:p>
        </p:txBody>
      </p:sp>
      <p:sp>
        <p:nvSpPr>
          <p:cNvPr id="4" name="Rectangle : coins arrondis 3">
            <a:extLst>
              <a:ext uri="{FF2B5EF4-FFF2-40B4-BE49-F238E27FC236}">
                <a16:creationId xmlns:a16="http://schemas.microsoft.com/office/drawing/2014/main" id="{D9549148-ED29-4E13-997E-B055A3CE0D86}"/>
              </a:ext>
            </a:extLst>
          </p:cNvPr>
          <p:cNvSpPr/>
          <p:nvPr/>
        </p:nvSpPr>
        <p:spPr>
          <a:xfrm>
            <a:off x="677334" y="2160589"/>
            <a:ext cx="10011687" cy="388077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fr-FR" dirty="0">
                <a:solidFill>
                  <a:schemeClr val="tx1"/>
                </a:solidFill>
              </a:rPr>
              <a:t>Spallanzani veut démontrer que l’ovule contenait le nouvel individu en devenir.</a:t>
            </a:r>
          </a:p>
          <a:p>
            <a:pPr marL="342900" indent="-342900">
              <a:buAutoNum type="arabicPeriod"/>
            </a:pPr>
            <a:r>
              <a:rPr lang="fr-FR" dirty="0">
                <a:solidFill>
                  <a:schemeClr val="tx1"/>
                </a:solidFill>
              </a:rPr>
              <a:t>  Son expérience démontre qu’il faut qu’il y ait l’intervention du mâle pour obtenir des têtards. Le male produit un liquide doit être mis en contact avec les ovules pour qu’il y ait fécondation.</a:t>
            </a:r>
          </a:p>
          <a:p>
            <a:pPr marL="342900" indent="-342900">
              <a:buAutoNum type="arabicPeriod"/>
            </a:pPr>
            <a:r>
              <a:rPr lang="fr-FR" dirty="0">
                <a:solidFill>
                  <a:schemeClr val="tx1"/>
                </a:solidFill>
              </a:rPr>
              <a:t>Il a pu en déduire qu’il était nécessaire d’avoir des spermatozoïdes et des ovules pour qu’il y ait fécondation, mais il n’a pas vérifié l’idée que le nouvel individu était contenu dans l’ovule.</a:t>
            </a:r>
          </a:p>
          <a:p>
            <a:pPr marL="342900" indent="-342900" algn="ctr">
              <a:buAutoNum type="arabicPeriod"/>
            </a:pPr>
            <a:endParaRPr lang="fr-FR" dirty="0">
              <a:solidFill>
                <a:schemeClr val="tx1"/>
              </a:solidFill>
            </a:endParaRPr>
          </a:p>
        </p:txBody>
      </p:sp>
    </p:spTree>
    <p:extLst>
      <p:ext uri="{BB962C8B-B14F-4D97-AF65-F5344CB8AC3E}">
        <p14:creationId xmlns:p14="http://schemas.microsoft.com/office/powerpoint/2010/main" val="423727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A080F-BB3D-BD0E-B252-9485652B6EF0}"/>
              </a:ext>
            </a:extLst>
          </p:cNvPr>
          <p:cNvSpPr>
            <a:spLocks noGrp="1"/>
          </p:cNvSpPr>
          <p:nvPr>
            <p:ph type="title"/>
          </p:nvPr>
        </p:nvSpPr>
        <p:spPr/>
        <p:txBody>
          <a:bodyPr/>
          <a:lstStyle/>
          <a:p>
            <a:r>
              <a:rPr lang="fr-FR" dirty="0"/>
              <a:t>Question 3</a:t>
            </a:r>
          </a:p>
        </p:txBody>
      </p:sp>
      <p:sp>
        <p:nvSpPr>
          <p:cNvPr id="3" name="Espace réservé du contenu 2">
            <a:extLst>
              <a:ext uri="{FF2B5EF4-FFF2-40B4-BE49-F238E27FC236}">
                <a16:creationId xmlns:a16="http://schemas.microsoft.com/office/drawing/2014/main" id="{2B69ACF4-1CEF-77B1-B75C-D49AEC38B609}"/>
              </a:ext>
            </a:extLst>
          </p:cNvPr>
          <p:cNvSpPr>
            <a:spLocks noGrp="1"/>
          </p:cNvSpPr>
          <p:nvPr>
            <p:ph idx="1"/>
          </p:nvPr>
        </p:nvSpPr>
        <p:spPr>
          <a:xfrm>
            <a:off x="1151787" y="4033037"/>
            <a:ext cx="8596668" cy="2290125"/>
          </a:xfrm>
        </p:spPr>
        <p:txBody>
          <a:bodyPr>
            <a:normAutofit fontScale="85000" lnSpcReduction="10000"/>
          </a:bodyPr>
          <a:lstStyle/>
          <a:p>
            <a:pPr marL="0" indent="0">
              <a:buNone/>
            </a:pPr>
            <a:endParaRPr lang="fr-FR" dirty="0"/>
          </a:p>
          <a:p>
            <a:r>
              <a:rPr lang="fr-FR" dirty="0"/>
              <a:t>La viviparité est caractérisée par un développement embryonnaire au sein de l’utérus de l’individu femelle. Ce développement est assuré par les échanges nutritifs l’individu femelle qui fournit tous les éléments nécessaires à son développement et sa croissance.</a:t>
            </a:r>
          </a:p>
          <a:p>
            <a:endParaRPr lang="fr-FR" dirty="0"/>
          </a:p>
          <a:p>
            <a:r>
              <a:rPr lang="fr-FR" dirty="0"/>
              <a:t>L’oviparité est caractérisée par le développement de l’embryon dans un œuf à l’extérieur de l’individu femelle. Le développement est assuré par les réserves contenues dans l’œuf. </a:t>
            </a:r>
          </a:p>
        </p:txBody>
      </p:sp>
      <p:pic>
        <p:nvPicPr>
          <p:cNvPr id="5" name="Image 4">
            <a:extLst>
              <a:ext uri="{FF2B5EF4-FFF2-40B4-BE49-F238E27FC236}">
                <a16:creationId xmlns:a16="http://schemas.microsoft.com/office/drawing/2014/main" id="{2A1D3CBA-8419-81B3-8022-395C4E4E2375}"/>
              </a:ext>
            </a:extLst>
          </p:cNvPr>
          <p:cNvPicPr>
            <a:picLocks noChangeAspect="1"/>
          </p:cNvPicPr>
          <p:nvPr/>
        </p:nvPicPr>
        <p:blipFill>
          <a:blip r:embed="rId2"/>
          <a:stretch>
            <a:fillRect/>
          </a:stretch>
        </p:blipFill>
        <p:spPr>
          <a:xfrm>
            <a:off x="3786997" y="129650"/>
            <a:ext cx="7189247" cy="3903387"/>
          </a:xfrm>
          <a:prstGeom prst="rect">
            <a:avLst/>
          </a:prstGeom>
        </p:spPr>
      </p:pic>
    </p:spTree>
    <p:extLst>
      <p:ext uri="{BB962C8B-B14F-4D97-AF65-F5344CB8AC3E}">
        <p14:creationId xmlns:p14="http://schemas.microsoft.com/office/powerpoint/2010/main" val="1081215316"/>
      </p:ext>
    </p:extLst>
  </p:cSld>
  <p:clrMapOvr>
    <a:masterClrMapping/>
  </p:clrMapOvr>
</p:sld>
</file>

<file path=ppt/theme/theme1.xml><?xml version="1.0" encoding="utf-8"?>
<a:theme xmlns:a="http://schemas.openxmlformats.org/drawingml/2006/main" name="Facette">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696</TotalTime>
  <Words>1084</Words>
  <Application>Microsoft Office PowerPoint</Application>
  <PresentationFormat>Grand écran</PresentationFormat>
  <Paragraphs>100</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Arial</vt:lpstr>
      <vt:lpstr>Calibri</vt:lpstr>
      <vt:lpstr>Symbol</vt:lpstr>
      <vt:lpstr>Times New Roman</vt:lpstr>
      <vt:lpstr>Trebuchet MS</vt:lpstr>
      <vt:lpstr>Wingdings 3</vt:lpstr>
      <vt:lpstr>Facette</vt:lpstr>
      <vt:lpstr>La reproduction des êtres vivants</vt:lpstr>
      <vt:lpstr>Présentation PowerPoint</vt:lpstr>
      <vt:lpstr>Questions de connaissances</vt:lpstr>
      <vt:lpstr>Questions de connaissances</vt:lpstr>
      <vt:lpstr>Présentation PowerPoint</vt:lpstr>
      <vt:lpstr>Question 1</vt:lpstr>
      <vt:lpstr>Question 2</vt:lpstr>
      <vt:lpstr>Présentation PowerPoint</vt:lpstr>
      <vt:lpstr>Question 3</vt:lpstr>
      <vt:lpstr>Présentation PowerPoint</vt:lpstr>
      <vt:lpstr>Question 4</vt:lpstr>
      <vt:lpstr>Question 5</vt:lpstr>
      <vt:lpstr>Question 6</vt:lpstr>
      <vt:lpstr>Présentation PowerPoint</vt:lpstr>
      <vt:lpstr>Question 7</vt:lpstr>
      <vt:lpstr>Présentation PowerPoint</vt:lpstr>
      <vt:lpstr>Question 8</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reproduction et les cycles de développement des êtres vivants</dc:title>
  <dc:creator>Sylvia Bourget</dc:creator>
  <cp:lastModifiedBy>install</cp:lastModifiedBy>
  <cp:revision>21</cp:revision>
  <dcterms:created xsi:type="dcterms:W3CDTF">2021-09-21T20:30:58Z</dcterms:created>
  <dcterms:modified xsi:type="dcterms:W3CDTF">2023-09-22T15:50:13Z</dcterms:modified>
</cp:coreProperties>
</file>