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9" r:id="rId1"/>
  </p:sldMasterIdLst>
  <p:sldIdLst>
    <p:sldId id="256" r:id="rId2"/>
    <p:sldId id="257" r:id="rId3"/>
    <p:sldId id="268" r:id="rId4"/>
    <p:sldId id="296" r:id="rId5"/>
    <p:sldId id="284" r:id="rId6"/>
    <p:sldId id="285" r:id="rId7"/>
    <p:sldId id="286" r:id="rId8"/>
    <p:sldId id="287" r:id="rId9"/>
    <p:sldId id="293" r:id="rId10"/>
    <p:sldId id="281" r:id="rId11"/>
    <p:sldId id="292" r:id="rId12"/>
    <p:sldId id="294" r:id="rId13"/>
    <p:sldId id="289" r:id="rId14"/>
    <p:sldId id="298" r:id="rId15"/>
    <p:sldId id="299" r:id="rId16"/>
    <p:sldId id="297" r:id="rId17"/>
    <p:sldId id="291" r:id="rId18"/>
    <p:sldId id="295" r:id="rId19"/>
    <p:sldId id="267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5CA6"/>
    <a:srgbClr val="FFFFFF"/>
    <a:srgbClr val="767375"/>
    <a:srgbClr val="F1F1F1"/>
    <a:srgbClr val="A9252B"/>
    <a:srgbClr val="B646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Notice_Simple_GBF_GF467F.pdf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04A199-DEB1-4573-BD5F-4721BE8C496E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95791109-3766-4F43-A566-DEB42C924C9A}">
      <dgm:prSet phldrT="[Texte]"/>
      <dgm:spPr/>
      <dgm:t>
        <a:bodyPr/>
        <a:lstStyle/>
        <a:p>
          <a:r>
            <a:rPr lang="fr-FR" dirty="0" smtClean="0"/>
            <a:t>Pourquoi des </a:t>
          </a:r>
          <a:r>
            <a:rPr lang="fr-FR" dirty="0" err="1" smtClean="0"/>
            <a:t>videos</a:t>
          </a:r>
          <a:r>
            <a:rPr lang="fr-FR" dirty="0" smtClean="0"/>
            <a:t> ?</a:t>
          </a:r>
          <a:endParaRPr lang="fr-FR" dirty="0"/>
        </a:p>
      </dgm:t>
    </dgm:pt>
    <dgm:pt modelId="{353F40FC-7D57-4979-90D7-22CDD03B0157}" type="parTrans" cxnId="{90B1B0FB-B643-4EBF-811D-30FEC387126C}">
      <dgm:prSet/>
      <dgm:spPr/>
      <dgm:t>
        <a:bodyPr/>
        <a:lstStyle/>
        <a:p>
          <a:endParaRPr lang="fr-FR"/>
        </a:p>
      </dgm:t>
    </dgm:pt>
    <dgm:pt modelId="{6D3DF57A-2AE2-45D5-A12E-6946E60FE761}" type="sibTrans" cxnId="{90B1B0FB-B643-4EBF-811D-30FEC387126C}">
      <dgm:prSet/>
      <dgm:spPr/>
      <dgm:t>
        <a:bodyPr/>
        <a:lstStyle/>
        <a:p>
          <a:endParaRPr lang="fr-FR"/>
        </a:p>
      </dgm:t>
    </dgm:pt>
    <dgm:pt modelId="{403AE54E-BF0B-410C-851D-461AE708C690}">
      <dgm:prSet phldrT="[Texte]"/>
      <dgm:spPr/>
      <dgm:t>
        <a:bodyPr/>
        <a:lstStyle/>
        <a:p>
          <a:r>
            <a:rPr lang="fr-FR" b="1" dirty="0" smtClean="0"/>
            <a:t>Média adapté pour décrire les installations</a:t>
          </a:r>
          <a:endParaRPr lang="fr-FR" b="1" dirty="0"/>
        </a:p>
      </dgm:t>
    </dgm:pt>
    <dgm:pt modelId="{9376018F-D8C2-489F-ADC3-13D0D809CCAE}" type="parTrans" cxnId="{6EC34A76-F372-4A59-B73A-CFB715DCCF24}">
      <dgm:prSet/>
      <dgm:spPr/>
      <dgm:t>
        <a:bodyPr/>
        <a:lstStyle/>
        <a:p>
          <a:endParaRPr lang="fr-FR"/>
        </a:p>
      </dgm:t>
    </dgm:pt>
    <dgm:pt modelId="{7B7DB013-5BDE-4BDD-8A81-A5F92023AE8B}" type="sibTrans" cxnId="{6EC34A76-F372-4A59-B73A-CFB715DCCF24}">
      <dgm:prSet/>
      <dgm:spPr/>
      <dgm:t>
        <a:bodyPr/>
        <a:lstStyle/>
        <a:p>
          <a:endParaRPr lang="fr-FR"/>
        </a:p>
      </dgm:t>
    </dgm:pt>
    <dgm:pt modelId="{8BD0F61D-69E7-40C1-9199-82A590093759}">
      <dgm:prSet phldrT="[Texte]"/>
      <dgm:spPr/>
      <dgm:t>
        <a:bodyPr/>
        <a:lstStyle/>
        <a:p>
          <a:r>
            <a:rPr lang="fr-FR" b="1" dirty="0" smtClean="0"/>
            <a:t>Réalisme de la description</a:t>
          </a:r>
          <a:endParaRPr lang="fr-FR" b="1" dirty="0"/>
        </a:p>
      </dgm:t>
    </dgm:pt>
    <dgm:pt modelId="{DCC6A278-5FEF-4986-9854-FEAFBBBBC6B3}" type="parTrans" cxnId="{30029669-B189-4358-B97D-821F37C154A6}">
      <dgm:prSet/>
      <dgm:spPr/>
      <dgm:t>
        <a:bodyPr/>
        <a:lstStyle/>
        <a:p>
          <a:endParaRPr lang="fr-FR"/>
        </a:p>
      </dgm:t>
    </dgm:pt>
    <dgm:pt modelId="{A35AFC22-1C73-475B-8468-4B6FAFFA4AAD}" type="sibTrans" cxnId="{30029669-B189-4358-B97D-821F37C154A6}">
      <dgm:prSet/>
      <dgm:spPr/>
      <dgm:t>
        <a:bodyPr/>
        <a:lstStyle/>
        <a:p>
          <a:endParaRPr lang="fr-FR"/>
        </a:p>
      </dgm:t>
    </dgm:pt>
    <dgm:pt modelId="{65DB2DE8-8183-47D9-8CCF-003B8A935859}">
      <dgm:prSet phldrT="[Texte]"/>
      <dgm:spPr/>
      <dgm:t>
        <a:bodyPr/>
        <a:lstStyle/>
        <a:p>
          <a:r>
            <a:rPr lang="fr-FR" b="1" dirty="0" smtClean="0"/>
            <a:t>Adaptation au public (</a:t>
          </a:r>
          <a:r>
            <a:rPr lang="fr-FR" b="1" dirty="0" smtClean="0">
              <a:hlinkClick xmlns:r="http://schemas.openxmlformats.org/officeDocument/2006/relationships" r:id="rId1" action="ppaction://hlinkfile"/>
            </a:rPr>
            <a:t>fiche</a:t>
          </a:r>
          <a:r>
            <a:rPr lang="fr-FR" b="1" dirty="0" smtClean="0"/>
            <a:t>) / génération </a:t>
          </a:r>
          <a:r>
            <a:rPr lang="fr-FR" b="1" dirty="0" err="1" smtClean="0"/>
            <a:t>YouTube</a:t>
          </a:r>
          <a:endParaRPr lang="fr-FR" b="1" dirty="0"/>
        </a:p>
      </dgm:t>
    </dgm:pt>
    <dgm:pt modelId="{A2C445DD-473B-488B-B3EB-06CE2F5C530F}" type="parTrans" cxnId="{06983178-F433-4CFD-A9EF-B480DC63C648}">
      <dgm:prSet/>
      <dgm:spPr/>
      <dgm:t>
        <a:bodyPr/>
        <a:lstStyle/>
        <a:p>
          <a:endParaRPr lang="fr-FR"/>
        </a:p>
      </dgm:t>
    </dgm:pt>
    <dgm:pt modelId="{D44287CB-D624-498D-8E6F-CE1B528C10F1}" type="sibTrans" cxnId="{06983178-F433-4CFD-A9EF-B480DC63C648}">
      <dgm:prSet/>
      <dgm:spPr/>
      <dgm:t>
        <a:bodyPr/>
        <a:lstStyle/>
        <a:p>
          <a:endParaRPr lang="fr-FR"/>
        </a:p>
      </dgm:t>
    </dgm:pt>
    <dgm:pt modelId="{13DB454A-27BF-464D-ABB7-3D28D667ECB9}">
      <dgm:prSet phldrT="[Texte]"/>
      <dgm:spPr/>
      <dgm:t>
        <a:bodyPr/>
        <a:lstStyle/>
        <a:p>
          <a:r>
            <a:rPr lang="fr-FR" b="1" dirty="0" smtClean="0"/>
            <a:t>Séquençage</a:t>
          </a:r>
          <a:r>
            <a:rPr lang="fr-FR" b="1" baseline="0" dirty="0" smtClean="0"/>
            <a:t> des opérations</a:t>
          </a:r>
          <a:endParaRPr lang="fr-FR" b="1" dirty="0"/>
        </a:p>
      </dgm:t>
    </dgm:pt>
    <dgm:pt modelId="{35614975-1AB5-4FD9-97D9-61D0A685D2D3}" type="parTrans" cxnId="{DA305AF4-AC8E-4C9B-9046-D7D1292B6C2F}">
      <dgm:prSet/>
      <dgm:spPr/>
      <dgm:t>
        <a:bodyPr/>
        <a:lstStyle/>
        <a:p>
          <a:endParaRPr lang="fr-FR"/>
        </a:p>
      </dgm:t>
    </dgm:pt>
    <dgm:pt modelId="{4B9FA263-2908-4586-B6B4-027DA8C8D6E4}" type="sibTrans" cxnId="{DA305AF4-AC8E-4C9B-9046-D7D1292B6C2F}">
      <dgm:prSet/>
      <dgm:spPr/>
      <dgm:t>
        <a:bodyPr/>
        <a:lstStyle/>
        <a:p>
          <a:endParaRPr lang="fr-FR"/>
        </a:p>
      </dgm:t>
    </dgm:pt>
    <dgm:pt modelId="{6321C6A6-FC03-4E70-9DDE-B33FD5C24465}" type="pres">
      <dgm:prSet presAssocID="{F704A199-DEB1-4573-BD5F-4721BE8C496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E4600CFA-6D4E-42B9-B523-3856CB43EDB4}" type="pres">
      <dgm:prSet presAssocID="{95791109-3766-4F43-A566-DEB42C924C9A}" presName="centerShape" presStyleLbl="node0" presStyleIdx="0" presStyleCnt="1"/>
      <dgm:spPr/>
      <dgm:t>
        <a:bodyPr/>
        <a:lstStyle/>
        <a:p>
          <a:endParaRPr lang="fr-FR"/>
        </a:p>
      </dgm:t>
    </dgm:pt>
    <dgm:pt modelId="{0253337A-79A0-4722-BA12-F855D3D3D761}" type="pres">
      <dgm:prSet presAssocID="{9376018F-D8C2-489F-ADC3-13D0D809CCAE}" presName="Name9" presStyleLbl="parChTrans1D2" presStyleIdx="0" presStyleCnt="4"/>
      <dgm:spPr/>
      <dgm:t>
        <a:bodyPr/>
        <a:lstStyle/>
        <a:p>
          <a:endParaRPr lang="fr-FR"/>
        </a:p>
      </dgm:t>
    </dgm:pt>
    <dgm:pt modelId="{C24963F9-84F2-45C3-8624-193B42441462}" type="pres">
      <dgm:prSet presAssocID="{9376018F-D8C2-489F-ADC3-13D0D809CCAE}" presName="connTx" presStyleLbl="parChTrans1D2" presStyleIdx="0" presStyleCnt="4"/>
      <dgm:spPr/>
      <dgm:t>
        <a:bodyPr/>
        <a:lstStyle/>
        <a:p>
          <a:endParaRPr lang="fr-FR"/>
        </a:p>
      </dgm:t>
    </dgm:pt>
    <dgm:pt modelId="{DA0FFFD7-E12C-4E20-877E-080C46ABC679}" type="pres">
      <dgm:prSet presAssocID="{403AE54E-BF0B-410C-851D-461AE708C69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EDA0763-464E-4D19-A0B3-084618CD7884}" type="pres">
      <dgm:prSet presAssocID="{DCC6A278-5FEF-4986-9854-FEAFBBBBC6B3}" presName="Name9" presStyleLbl="parChTrans1D2" presStyleIdx="1" presStyleCnt="4"/>
      <dgm:spPr/>
      <dgm:t>
        <a:bodyPr/>
        <a:lstStyle/>
        <a:p>
          <a:endParaRPr lang="fr-FR"/>
        </a:p>
      </dgm:t>
    </dgm:pt>
    <dgm:pt modelId="{92407C5C-3016-4342-93EA-FEE364902C67}" type="pres">
      <dgm:prSet presAssocID="{DCC6A278-5FEF-4986-9854-FEAFBBBBC6B3}" presName="connTx" presStyleLbl="parChTrans1D2" presStyleIdx="1" presStyleCnt="4"/>
      <dgm:spPr/>
      <dgm:t>
        <a:bodyPr/>
        <a:lstStyle/>
        <a:p>
          <a:endParaRPr lang="fr-FR"/>
        </a:p>
      </dgm:t>
    </dgm:pt>
    <dgm:pt modelId="{ADEFB3E6-497D-4659-8839-192A3ABF9A81}" type="pres">
      <dgm:prSet presAssocID="{8BD0F61D-69E7-40C1-9199-82A59009375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3E8FC00-B9CC-4129-8EA6-FC49A84D5F65}" type="pres">
      <dgm:prSet presAssocID="{A2C445DD-473B-488B-B3EB-06CE2F5C530F}" presName="Name9" presStyleLbl="parChTrans1D2" presStyleIdx="2" presStyleCnt="4"/>
      <dgm:spPr/>
      <dgm:t>
        <a:bodyPr/>
        <a:lstStyle/>
        <a:p>
          <a:endParaRPr lang="fr-FR"/>
        </a:p>
      </dgm:t>
    </dgm:pt>
    <dgm:pt modelId="{149816DE-FDE8-4227-8F42-D9D22F819693}" type="pres">
      <dgm:prSet presAssocID="{A2C445DD-473B-488B-B3EB-06CE2F5C530F}" presName="connTx" presStyleLbl="parChTrans1D2" presStyleIdx="2" presStyleCnt="4"/>
      <dgm:spPr/>
      <dgm:t>
        <a:bodyPr/>
        <a:lstStyle/>
        <a:p>
          <a:endParaRPr lang="fr-FR"/>
        </a:p>
      </dgm:t>
    </dgm:pt>
    <dgm:pt modelId="{792122EE-9756-4302-A0FC-42550DD8C757}" type="pres">
      <dgm:prSet presAssocID="{65DB2DE8-8183-47D9-8CCF-003B8A93585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412362D-A48E-414D-806C-F2403A972AFB}" type="pres">
      <dgm:prSet presAssocID="{35614975-1AB5-4FD9-97D9-61D0A685D2D3}" presName="Name9" presStyleLbl="parChTrans1D2" presStyleIdx="3" presStyleCnt="4"/>
      <dgm:spPr/>
      <dgm:t>
        <a:bodyPr/>
        <a:lstStyle/>
        <a:p>
          <a:endParaRPr lang="fr-FR"/>
        </a:p>
      </dgm:t>
    </dgm:pt>
    <dgm:pt modelId="{797F0DC6-21D9-408F-B50B-DE3132D5CF55}" type="pres">
      <dgm:prSet presAssocID="{35614975-1AB5-4FD9-97D9-61D0A685D2D3}" presName="connTx" presStyleLbl="parChTrans1D2" presStyleIdx="3" presStyleCnt="4"/>
      <dgm:spPr/>
      <dgm:t>
        <a:bodyPr/>
        <a:lstStyle/>
        <a:p>
          <a:endParaRPr lang="fr-FR"/>
        </a:p>
      </dgm:t>
    </dgm:pt>
    <dgm:pt modelId="{E169D892-7D05-4109-8EB7-02D3F1510298}" type="pres">
      <dgm:prSet presAssocID="{13DB454A-27BF-464D-ABB7-3D28D667ECB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817DAC3-2608-4D54-BCF1-598D3C40D1A0}" type="presOf" srcId="{8BD0F61D-69E7-40C1-9199-82A590093759}" destId="{ADEFB3E6-497D-4659-8839-192A3ABF9A81}" srcOrd="0" destOrd="0" presId="urn:microsoft.com/office/officeart/2005/8/layout/radial1"/>
    <dgm:cxn modelId="{B94A1319-B7A6-49E4-8A3B-53B5C2CE4140}" type="presOf" srcId="{A2C445DD-473B-488B-B3EB-06CE2F5C530F}" destId="{93E8FC00-B9CC-4129-8EA6-FC49A84D5F65}" srcOrd="0" destOrd="0" presId="urn:microsoft.com/office/officeart/2005/8/layout/radial1"/>
    <dgm:cxn modelId="{6839DE45-D5CC-4A68-B815-F8F09C57AC59}" type="presOf" srcId="{F704A199-DEB1-4573-BD5F-4721BE8C496E}" destId="{6321C6A6-FC03-4E70-9DDE-B33FD5C24465}" srcOrd="0" destOrd="0" presId="urn:microsoft.com/office/officeart/2005/8/layout/radial1"/>
    <dgm:cxn modelId="{F0467F63-0D80-4F67-B3B6-31F44D7CFA68}" type="presOf" srcId="{9376018F-D8C2-489F-ADC3-13D0D809CCAE}" destId="{0253337A-79A0-4722-BA12-F855D3D3D761}" srcOrd="0" destOrd="0" presId="urn:microsoft.com/office/officeart/2005/8/layout/radial1"/>
    <dgm:cxn modelId="{84FE17E4-76EE-4707-9B34-85EEEB56E6E2}" type="presOf" srcId="{A2C445DD-473B-488B-B3EB-06CE2F5C530F}" destId="{149816DE-FDE8-4227-8F42-D9D22F819693}" srcOrd="1" destOrd="0" presId="urn:microsoft.com/office/officeart/2005/8/layout/radial1"/>
    <dgm:cxn modelId="{4A6FA4BC-28BB-4739-95E2-A89CF9ADE4A2}" type="presOf" srcId="{DCC6A278-5FEF-4986-9854-FEAFBBBBC6B3}" destId="{92407C5C-3016-4342-93EA-FEE364902C67}" srcOrd="1" destOrd="0" presId="urn:microsoft.com/office/officeart/2005/8/layout/radial1"/>
    <dgm:cxn modelId="{90B1B0FB-B643-4EBF-811D-30FEC387126C}" srcId="{F704A199-DEB1-4573-BD5F-4721BE8C496E}" destId="{95791109-3766-4F43-A566-DEB42C924C9A}" srcOrd="0" destOrd="0" parTransId="{353F40FC-7D57-4979-90D7-22CDD03B0157}" sibTransId="{6D3DF57A-2AE2-45D5-A12E-6946E60FE761}"/>
    <dgm:cxn modelId="{DA305AF4-AC8E-4C9B-9046-D7D1292B6C2F}" srcId="{95791109-3766-4F43-A566-DEB42C924C9A}" destId="{13DB454A-27BF-464D-ABB7-3D28D667ECB9}" srcOrd="3" destOrd="0" parTransId="{35614975-1AB5-4FD9-97D9-61D0A685D2D3}" sibTransId="{4B9FA263-2908-4586-B6B4-027DA8C8D6E4}"/>
    <dgm:cxn modelId="{59B13177-99DB-4FBE-B874-62AB819A4032}" type="presOf" srcId="{35614975-1AB5-4FD9-97D9-61D0A685D2D3}" destId="{797F0DC6-21D9-408F-B50B-DE3132D5CF55}" srcOrd="1" destOrd="0" presId="urn:microsoft.com/office/officeart/2005/8/layout/radial1"/>
    <dgm:cxn modelId="{9904327B-F601-47B6-BE51-99DB4A22EBC6}" type="presOf" srcId="{403AE54E-BF0B-410C-851D-461AE708C690}" destId="{DA0FFFD7-E12C-4E20-877E-080C46ABC679}" srcOrd="0" destOrd="0" presId="urn:microsoft.com/office/officeart/2005/8/layout/radial1"/>
    <dgm:cxn modelId="{06983178-F433-4CFD-A9EF-B480DC63C648}" srcId="{95791109-3766-4F43-A566-DEB42C924C9A}" destId="{65DB2DE8-8183-47D9-8CCF-003B8A935859}" srcOrd="2" destOrd="0" parTransId="{A2C445DD-473B-488B-B3EB-06CE2F5C530F}" sibTransId="{D44287CB-D624-498D-8E6F-CE1B528C10F1}"/>
    <dgm:cxn modelId="{B55919B2-40B0-4E46-B4B2-B8803C4160C9}" type="presOf" srcId="{9376018F-D8C2-489F-ADC3-13D0D809CCAE}" destId="{C24963F9-84F2-45C3-8624-193B42441462}" srcOrd="1" destOrd="0" presId="urn:microsoft.com/office/officeart/2005/8/layout/radial1"/>
    <dgm:cxn modelId="{447BCAB8-37E7-4495-BAE0-9D1F70DB1132}" type="presOf" srcId="{13DB454A-27BF-464D-ABB7-3D28D667ECB9}" destId="{E169D892-7D05-4109-8EB7-02D3F1510298}" srcOrd="0" destOrd="0" presId="urn:microsoft.com/office/officeart/2005/8/layout/radial1"/>
    <dgm:cxn modelId="{30029669-B189-4358-B97D-821F37C154A6}" srcId="{95791109-3766-4F43-A566-DEB42C924C9A}" destId="{8BD0F61D-69E7-40C1-9199-82A590093759}" srcOrd="1" destOrd="0" parTransId="{DCC6A278-5FEF-4986-9854-FEAFBBBBC6B3}" sibTransId="{A35AFC22-1C73-475B-8468-4B6FAFFA4AAD}"/>
    <dgm:cxn modelId="{AD598E64-CEB9-46C9-B754-0CA5452FD7E3}" type="presOf" srcId="{35614975-1AB5-4FD9-97D9-61D0A685D2D3}" destId="{0412362D-A48E-414D-806C-F2403A972AFB}" srcOrd="0" destOrd="0" presId="urn:microsoft.com/office/officeart/2005/8/layout/radial1"/>
    <dgm:cxn modelId="{6644D669-228F-40CC-9063-6042120FE352}" type="presOf" srcId="{DCC6A278-5FEF-4986-9854-FEAFBBBBC6B3}" destId="{3EDA0763-464E-4D19-A0B3-084618CD7884}" srcOrd="0" destOrd="0" presId="urn:microsoft.com/office/officeart/2005/8/layout/radial1"/>
    <dgm:cxn modelId="{9B115D14-08C5-46BC-95F3-8103FCD55F7A}" type="presOf" srcId="{65DB2DE8-8183-47D9-8CCF-003B8A935859}" destId="{792122EE-9756-4302-A0FC-42550DD8C757}" srcOrd="0" destOrd="0" presId="urn:microsoft.com/office/officeart/2005/8/layout/radial1"/>
    <dgm:cxn modelId="{96F55E92-9F47-46AC-96E8-F64740FAB34E}" type="presOf" srcId="{95791109-3766-4F43-A566-DEB42C924C9A}" destId="{E4600CFA-6D4E-42B9-B523-3856CB43EDB4}" srcOrd="0" destOrd="0" presId="urn:microsoft.com/office/officeart/2005/8/layout/radial1"/>
    <dgm:cxn modelId="{6EC34A76-F372-4A59-B73A-CFB715DCCF24}" srcId="{95791109-3766-4F43-A566-DEB42C924C9A}" destId="{403AE54E-BF0B-410C-851D-461AE708C690}" srcOrd="0" destOrd="0" parTransId="{9376018F-D8C2-489F-ADC3-13D0D809CCAE}" sibTransId="{7B7DB013-5BDE-4BDD-8A81-A5F92023AE8B}"/>
    <dgm:cxn modelId="{0A3ABFB2-AF48-43A1-8136-A9663A1DFA09}" type="presParOf" srcId="{6321C6A6-FC03-4E70-9DDE-B33FD5C24465}" destId="{E4600CFA-6D4E-42B9-B523-3856CB43EDB4}" srcOrd="0" destOrd="0" presId="urn:microsoft.com/office/officeart/2005/8/layout/radial1"/>
    <dgm:cxn modelId="{B406C205-E73C-4302-8DDD-111B244C615C}" type="presParOf" srcId="{6321C6A6-FC03-4E70-9DDE-B33FD5C24465}" destId="{0253337A-79A0-4722-BA12-F855D3D3D761}" srcOrd="1" destOrd="0" presId="urn:microsoft.com/office/officeart/2005/8/layout/radial1"/>
    <dgm:cxn modelId="{7085A1F6-6419-4F1A-BD3D-67578F14B9FB}" type="presParOf" srcId="{0253337A-79A0-4722-BA12-F855D3D3D761}" destId="{C24963F9-84F2-45C3-8624-193B42441462}" srcOrd="0" destOrd="0" presId="urn:microsoft.com/office/officeart/2005/8/layout/radial1"/>
    <dgm:cxn modelId="{72797F9A-8172-4389-A1B1-D86019625C4C}" type="presParOf" srcId="{6321C6A6-FC03-4E70-9DDE-B33FD5C24465}" destId="{DA0FFFD7-E12C-4E20-877E-080C46ABC679}" srcOrd="2" destOrd="0" presId="urn:microsoft.com/office/officeart/2005/8/layout/radial1"/>
    <dgm:cxn modelId="{DFE0079B-1A03-4305-8A3E-D807247F91AD}" type="presParOf" srcId="{6321C6A6-FC03-4E70-9DDE-B33FD5C24465}" destId="{3EDA0763-464E-4D19-A0B3-084618CD7884}" srcOrd="3" destOrd="0" presId="urn:microsoft.com/office/officeart/2005/8/layout/radial1"/>
    <dgm:cxn modelId="{55842FDF-88DE-4211-8537-D27AA0581BAA}" type="presParOf" srcId="{3EDA0763-464E-4D19-A0B3-084618CD7884}" destId="{92407C5C-3016-4342-93EA-FEE364902C67}" srcOrd="0" destOrd="0" presId="urn:microsoft.com/office/officeart/2005/8/layout/radial1"/>
    <dgm:cxn modelId="{0EAC5DE1-DFF3-4AEF-8DDB-C6D17E916D8E}" type="presParOf" srcId="{6321C6A6-FC03-4E70-9DDE-B33FD5C24465}" destId="{ADEFB3E6-497D-4659-8839-192A3ABF9A81}" srcOrd="4" destOrd="0" presId="urn:microsoft.com/office/officeart/2005/8/layout/radial1"/>
    <dgm:cxn modelId="{291B92EF-8EB6-4327-A30D-FA637A742965}" type="presParOf" srcId="{6321C6A6-FC03-4E70-9DDE-B33FD5C24465}" destId="{93E8FC00-B9CC-4129-8EA6-FC49A84D5F65}" srcOrd="5" destOrd="0" presId="urn:microsoft.com/office/officeart/2005/8/layout/radial1"/>
    <dgm:cxn modelId="{54951EF2-DDA9-476C-A868-064B16305716}" type="presParOf" srcId="{93E8FC00-B9CC-4129-8EA6-FC49A84D5F65}" destId="{149816DE-FDE8-4227-8F42-D9D22F819693}" srcOrd="0" destOrd="0" presId="urn:microsoft.com/office/officeart/2005/8/layout/radial1"/>
    <dgm:cxn modelId="{ACB3C01E-478E-4120-B909-9062B7137FD1}" type="presParOf" srcId="{6321C6A6-FC03-4E70-9DDE-B33FD5C24465}" destId="{792122EE-9756-4302-A0FC-42550DD8C757}" srcOrd="6" destOrd="0" presId="urn:microsoft.com/office/officeart/2005/8/layout/radial1"/>
    <dgm:cxn modelId="{0E6953D7-FF33-493B-9764-E639822D1B81}" type="presParOf" srcId="{6321C6A6-FC03-4E70-9DDE-B33FD5C24465}" destId="{0412362D-A48E-414D-806C-F2403A972AFB}" srcOrd="7" destOrd="0" presId="urn:microsoft.com/office/officeart/2005/8/layout/radial1"/>
    <dgm:cxn modelId="{A84FCD8C-442F-4D55-89EF-892F60098D6D}" type="presParOf" srcId="{0412362D-A48E-414D-806C-F2403A972AFB}" destId="{797F0DC6-21D9-408F-B50B-DE3132D5CF55}" srcOrd="0" destOrd="0" presId="urn:microsoft.com/office/officeart/2005/8/layout/radial1"/>
    <dgm:cxn modelId="{39305E35-AFB8-484A-A943-71507163B48E}" type="presParOf" srcId="{6321C6A6-FC03-4E70-9DDE-B33FD5C24465}" destId="{E169D892-7D05-4109-8EB7-02D3F1510298}" srcOrd="8" destOrd="0" presId="urn:microsoft.com/office/officeart/2005/8/layout/radial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 userDrawn="1"/>
          </p:nvSpPr>
          <p:spPr>
            <a:xfrm>
              <a:off x="10692062" y="-8467"/>
              <a:ext cx="1496763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rgbClr val="325CA6"/>
                </a:solidFill>
              </a:defRPr>
            </a:lvl1pPr>
          </a:lstStyle>
          <a:p>
            <a:r>
              <a:rPr lang="fr-FR" dirty="0" smtClean="0"/>
              <a:t>Titre de votre présentation/cours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Sous-titre de votre cours ou votre nom, celui de vos collaborateurs, équipe pédagogique,…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18" name="Image 8" descr="Image 8"/>
          <p:cNvPicPr>
            <a:picLocks noChangeAspect="1"/>
          </p:cNvPicPr>
          <p:nvPr userDrawn="1"/>
        </p:nvPicPr>
        <p:blipFill rotWithShape="1">
          <a:blip r:embed="rId2" cstate="print">
            <a:extLst/>
          </a:blip>
          <a:srcRect b="14712"/>
          <a:stretch/>
        </p:blipFill>
        <p:spPr>
          <a:xfrm>
            <a:off x="-84970" y="116676"/>
            <a:ext cx="935659" cy="376905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Isosceles Triangle 27"/>
          <p:cNvSpPr/>
          <p:nvPr userDrawn="1"/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91536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9/9/2019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738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759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47828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145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81708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69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017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264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texte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4" y="609600"/>
            <a:ext cx="9915140" cy="1320800"/>
          </a:xfrm>
        </p:spPr>
        <p:txBody>
          <a:bodyPr/>
          <a:lstStyle>
            <a:lvl1pPr>
              <a:defRPr>
                <a:solidFill>
                  <a:srgbClr val="325CA6"/>
                </a:solidFill>
              </a:defRPr>
            </a:lvl1pPr>
          </a:lstStyle>
          <a:p>
            <a:r>
              <a:rPr lang="fr-FR" dirty="0" smtClean="0"/>
              <a:t>Titre de page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77333" y="2144390"/>
            <a:ext cx="9915141" cy="3574622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 baseline="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>
              <a:spcBef>
                <a:spcPts val="0"/>
              </a:spcBef>
              <a:buNone/>
            </a:pPr>
            <a:r>
              <a:rPr lang="en" dirty="0" smtClean="0"/>
              <a:t>Présentation de votre contenu sur l’ensemble de votre diapositive. </a:t>
            </a:r>
          </a:p>
          <a:p>
            <a:pPr lvl="0">
              <a:spcBef>
                <a:spcPts val="0"/>
              </a:spcBef>
              <a:buNone/>
            </a:pPr>
            <a:endParaRPr lang="en" dirty="0" smtClean="0"/>
          </a:p>
          <a:p>
            <a:pPr lvl="0">
              <a:spcBef>
                <a:spcPts val="0"/>
              </a:spcBef>
              <a:buNone/>
            </a:pPr>
            <a:r>
              <a:rPr lang="en" dirty="0" smtClean="0"/>
              <a:t>Pensez à ne pas écrire trop petit, votre présentation peut être projetée en amphi, vos apprenants doivent pouvoir la lire de loin.</a:t>
            </a:r>
          </a:p>
          <a:p>
            <a:pPr lvl="0">
              <a:spcBef>
                <a:spcPts val="0"/>
              </a:spcBef>
              <a:buNone/>
            </a:pPr>
            <a:endParaRPr lang="en" dirty="0" smtClean="0"/>
          </a:p>
          <a:p>
            <a:pPr lvl="0">
              <a:spcBef>
                <a:spcPts val="0"/>
              </a:spcBef>
              <a:buNone/>
            </a:pPr>
            <a:r>
              <a:rPr lang="en" dirty="0" smtClean="0"/>
              <a:t>La taille minimum de votre texte doit être comprise entre 18 et 32 avec ces 2 polices (titre et texte). N’en changez pas celles-ci sont facilement lisibles pour les personnes DYS.</a:t>
            </a:r>
          </a:p>
          <a:p>
            <a:pPr lvl="0">
              <a:spcBef>
                <a:spcPts val="0"/>
              </a:spcBef>
              <a:buNone/>
            </a:pPr>
            <a:endParaRPr lang="en" dirty="0" smtClean="0"/>
          </a:p>
          <a:p>
            <a:pPr lvl="0">
              <a:spcBef>
                <a:spcPts val="0"/>
              </a:spcBef>
              <a:buNone/>
            </a:pPr>
            <a:r>
              <a:rPr lang="en" dirty="0" smtClean="0"/>
              <a:t>S’il n’y a pas de taille maximum requise, pensez a aérer vos présentations c’est plus harmonieux.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843789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, chronolo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smtClean="0"/>
              <a:t>Ici un exemple de </a:t>
            </a:r>
            <a:r>
              <a:rPr lang="fr-FR" dirty="0" err="1" smtClean="0"/>
              <a:t>timeline</a:t>
            </a:r>
            <a:r>
              <a:rPr lang="fr-FR" dirty="0" smtClean="0"/>
              <a:t> pour illustrer vos propos, vos chronologies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328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25CA6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41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, remerciements,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5" name="Shape 273"/>
          <p:cNvSpPr txBox="1">
            <a:spLocks noGrp="1"/>
          </p:cNvSpPr>
          <p:nvPr>
            <p:ph type="title"/>
          </p:nvPr>
        </p:nvSpPr>
        <p:spPr>
          <a:xfrm>
            <a:off x="3826140" y="753328"/>
            <a:ext cx="2754569" cy="116046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lvl1pPr>
              <a:defRPr>
                <a:solidFill>
                  <a:srgbClr val="325CA6"/>
                </a:solidFill>
              </a:defRPr>
            </a:lvl1pPr>
          </a:lstStyle>
          <a:p>
            <a:pPr lvl="0" rtl="0">
              <a:spcBef>
                <a:spcPts val="0"/>
              </a:spcBef>
              <a:buNone/>
            </a:pPr>
            <a:r>
              <a:rPr lang="en" sz="6000" dirty="0" smtClean="0">
                <a:solidFill>
                  <a:srgbClr val="A9252B"/>
                </a:solidFill>
              </a:rPr>
              <a:t>Merci !</a:t>
            </a:r>
            <a:endParaRPr lang="en" sz="6000" dirty="0">
              <a:solidFill>
                <a:srgbClr val="A9252B"/>
              </a:solidFill>
            </a:endParaRPr>
          </a:p>
        </p:txBody>
      </p:sp>
      <p:grpSp>
        <p:nvGrpSpPr>
          <p:cNvPr id="7" name="Shape 275"/>
          <p:cNvGrpSpPr/>
          <p:nvPr userDrawn="1"/>
        </p:nvGrpSpPr>
        <p:grpSpPr>
          <a:xfrm>
            <a:off x="928554" y="2186458"/>
            <a:ext cx="1681779" cy="1179949"/>
            <a:chOff x="559275" y="1683950"/>
            <a:chExt cx="466500" cy="327300"/>
          </a:xfrm>
          <a:solidFill>
            <a:schemeClr val="accent1"/>
          </a:solidFill>
        </p:grpSpPr>
        <p:sp>
          <p:nvSpPr>
            <p:cNvPr id="8" name="Shape 276"/>
            <p:cNvSpPr/>
            <p:nvPr/>
          </p:nvSpPr>
          <p:spPr>
            <a:xfrm>
              <a:off x="559275" y="1683950"/>
              <a:ext cx="466500" cy="197850"/>
            </a:xfrm>
            <a:custGeom>
              <a:avLst/>
              <a:gdLst/>
              <a:ahLst/>
              <a:cxnLst/>
              <a:rect l="0" t="0" r="0" b="0"/>
              <a:pathLst>
                <a:path w="18660" h="7914" extrusionOk="0">
                  <a:moveTo>
                    <a:pt x="391" y="1"/>
                  </a:moveTo>
                  <a:lnTo>
                    <a:pt x="293" y="50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74" y="221"/>
                  </a:lnTo>
                  <a:lnTo>
                    <a:pt x="49" y="294"/>
                  </a:lnTo>
                  <a:lnTo>
                    <a:pt x="0" y="392"/>
                  </a:lnTo>
                  <a:lnTo>
                    <a:pt x="0" y="489"/>
                  </a:lnTo>
                  <a:lnTo>
                    <a:pt x="0" y="1173"/>
                  </a:lnTo>
                  <a:lnTo>
                    <a:pt x="9330" y="7914"/>
                  </a:lnTo>
                  <a:lnTo>
                    <a:pt x="18659" y="1173"/>
                  </a:lnTo>
                  <a:lnTo>
                    <a:pt x="18659" y="489"/>
                  </a:lnTo>
                  <a:lnTo>
                    <a:pt x="18659" y="392"/>
                  </a:lnTo>
                  <a:lnTo>
                    <a:pt x="18611" y="294"/>
                  </a:lnTo>
                  <a:lnTo>
                    <a:pt x="18586" y="221"/>
                  </a:lnTo>
                  <a:lnTo>
                    <a:pt x="18513" y="147"/>
                  </a:lnTo>
                  <a:lnTo>
                    <a:pt x="18440" y="74"/>
                  </a:lnTo>
                  <a:lnTo>
                    <a:pt x="18366" y="50"/>
                  </a:lnTo>
                  <a:lnTo>
                    <a:pt x="1826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9252B"/>
                </a:solidFill>
              </a:endParaRPr>
            </a:p>
          </p:txBody>
        </p:sp>
        <p:sp>
          <p:nvSpPr>
            <p:cNvPr id="9" name="Shape 277"/>
            <p:cNvSpPr/>
            <p:nvPr/>
          </p:nvSpPr>
          <p:spPr>
            <a:xfrm>
              <a:off x="559275" y="1727925"/>
              <a:ext cx="466500" cy="283325"/>
            </a:xfrm>
            <a:custGeom>
              <a:avLst/>
              <a:gdLst/>
              <a:ahLst/>
              <a:cxnLst/>
              <a:rect l="0" t="0" r="0" b="0"/>
              <a:pathLst>
                <a:path w="18660" h="11333" extrusionOk="0">
                  <a:moveTo>
                    <a:pt x="0" y="0"/>
                  </a:moveTo>
                  <a:lnTo>
                    <a:pt x="0" y="10844"/>
                  </a:lnTo>
                  <a:lnTo>
                    <a:pt x="0" y="10917"/>
                  </a:lnTo>
                  <a:lnTo>
                    <a:pt x="5129" y="7230"/>
                  </a:lnTo>
                  <a:lnTo>
                    <a:pt x="5227" y="7181"/>
                  </a:lnTo>
                  <a:lnTo>
                    <a:pt x="5325" y="7181"/>
                  </a:lnTo>
                  <a:lnTo>
                    <a:pt x="5398" y="7205"/>
                  </a:lnTo>
                  <a:lnTo>
                    <a:pt x="5471" y="7278"/>
                  </a:lnTo>
                  <a:lnTo>
                    <a:pt x="5520" y="7376"/>
                  </a:lnTo>
                  <a:lnTo>
                    <a:pt x="5520" y="7474"/>
                  </a:lnTo>
                  <a:lnTo>
                    <a:pt x="5471" y="7547"/>
                  </a:lnTo>
                  <a:lnTo>
                    <a:pt x="5422" y="7620"/>
                  </a:lnTo>
                  <a:lnTo>
                    <a:pt x="318" y="11308"/>
                  </a:lnTo>
                  <a:lnTo>
                    <a:pt x="415" y="11333"/>
                  </a:lnTo>
                  <a:lnTo>
                    <a:pt x="18244" y="11333"/>
                  </a:lnTo>
                  <a:lnTo>
                    <a:pt x="18342" y="11308"/>
                  </a:lnTo>
                  <a:lnTo>
                    <a:pt x="13238" y="7620"/>
                  </a:lnTo>
                  <a:lnTo>
                    <a:pt x="13189" y="7547"/>
                  </a:lnTo>
                  <a:lnTo>
                    <a:pt x="13140" y="7474"/>
                  </a:lnTo>
                  <a:lnTo>
                    <a:pt x="13140" y="7376"/>
                  </a:lnTo>
                  <a:lnTo>
                    <a:pt x="13189" y="7278"/>
                  </a:lnTo>
                  <a:lnTo>
                    <a:pt x="13262" y="7205"/>
                  </a:lnTo>
                  <a:lnTo>
                    <a:pt x="13335" y="7181"/>
                  </a:lnTo>
                  <a:lnTo>
                    <a:pt x="13433" y="7181"/>
                  </a:lnTo>
                  <a:lnTo>
                    <a:pt x="13531" y="7230"/>
                  </a:lnTo>
                  <a:lnTo>
                    <a:pt x="18659" y="10917"/>
                  </a:lnTo>
                  <a:lnTo>
                    <a:pt x="18659" y="10844"/>
                  </a:lnTo>
                  <a:lnTo>
                    <a:pt x="18659" y="0"/>
                  </a:lnTo>
                  <a:lnTo>
                    <a:pt x="9476" y="6643"/>
                  </a:lnTo>
                  <a:lnTo>
                    <a:pt x="9403" y="6692"/>
                  </a:lnTo>
                  <a:lnTo>
                    <a:pt x="9257" y="6692"/>
                  </a:lnTo>
                  <a:lnTo>
                    <a:pt x="9183" y="664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>
                <a:solidFill>
                  <a:srgbClr val="A9252B"/>
                </a:solidFill>
              </a:endParaRPr>
            </a:p>
          </p:txBody>
        </p:sp>
      </p:grpSp>
      <p:sp>
        <p:nvSpPr>
          <p:cNvPr id="10" name="Shape 278"/>
          <p:cNvSpPr/>
          <p:nvPr userDrawn="1"/>
        </p:nvSpPr>
        <p:spPr>
          <a:xfrm>
            <a:off x="1924635" y="3055332"/>
            <a:ext cx="1274937" cy="1159802"/>
          </a:xfrm>
          <a:custGeom>
            <a:avLst/>
            <a:gdLst/>
            <a:ahLst/>
            <a:cxnLst/>
            <a:rect l="0" t="0" r="0" b="0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7E7564">
              <a:alpha val="81150"/>
            </a:srgbClr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322"/>
          <p:cNvSpPr/>
          <p:nvPr userDrawn="1"/>
        </p:nvSpPr>
        <p:spPr>
          <a:xfrm>
            <a:off x="4028218" y="2037771"/>
            <a:ext cx="4748538" cy="1896500"/>
          </a:xfrm>
          <a:custGeom>
            <a:avLst/>
            <a:gdLst/>
            <a:ahLst/>
            <a:cxnLst/>
            <a:rect l="0" t="0" r="0" b="0"/>
            <a:pathLst>
              <a:path w="163180" h="66288" extrusionOk="0">
                <a:moveTo>
                  <a:pt x="90243" y="4462"/>
                </a:moveTo>
                <a:cubicBezTo>
                  <a:pt x="83153" y="411"/>
                  <a:pt x="74073" y="1064"/>
                  <a:pt x="65923" y="1544"/>
                </a:cubicBezTo>
                <a:cubicBezTo>
                  <a:pt x="51317" y="2403"/>
                  <a:pt x="36068" y="4456"/>
                  <a:pt x="23122" y="11271"/>
                </a:cubicBezTo>
                <a:cubicBezTo>
                  <a:pt x="13017" y="16589"/>
                  <a:pt x="6735" y="34519"/>
                  <a:pt x="13070" y="44021"/>
                </a:cubicBezTo>
                <a:cubicBezTo>
                  <a:pt x="21835" y="57167"/>
                  <a:pt x="41794" y="58763"/>
                  <a:pt x="57493" y="60558"/>
                </a:cubicBezTo>
                <a:cubicBezTo>
                  <a:pt x="73278" y="62362"/>
                  <a:pt x="89298" y="61843"/>
                  <a:pt x="105158" y="60882"/>
                </a:cubicBezTo>
                <a:cubicBezTo>
                  <a:pt x="125659" y="59638"/>
                  <a:pt x="157481" y="50275"/>
                  <a:pt x="158336" y="29754"/>
                </a:cubicBezTo>
                <a:cubicBezTo>
                  <a:pt x="158619" y="22933"/>
                  <a:pt x="156399" y="13869"/>
                  <a:pt x="150230" y="10947"/>
                </a:cubicBezTo>
                <a:cubicBezTo>
                  <a:pt x="140016" y="6108"/>
                  <a:pt x="128254" y="5622"/>
                  <a:pt x="117156" y="3489"/>
                </a:cubicBezTo>
                <a:cubicBezTo>
                  <a:pt x="107058" y="1547"/>
                  <a:pt x="96605" y="2637"/>
                  <a:pt x="86352" y="1868"/>
                </a:cubicBezTo>
                <a:cubicBezTo>
                  <a:pt x="69537" y="606"/>
                  <a:pt x="52188" y="-1639"/>
                  <a:pt x="35768" y="2192"/>
                </a:cubicBezTo>
                <a:cubicBezTo>
                  <a:pt x="28377" y="3916"/>
                  <a:pt x="20506" y="5025"/>
                  <a:pt x="14043" y="9002"/>
                </a:cubicBezTo>
                <a:cubicBezTo>
                  <a:pt x="5849" y="14043"/>
                  <a:pt x="-2454" y="25546"/>
                  <a:pt x="748" y="34618"/>
                </a:cubicBezTo>
                <a:cubicBezTo>
                  <a:pt x="8217" y="55774"/>
                  <a:pt x="39445" y="60369"/>
                  <a:pt x="61708" y="63152"/>
                </a:cubicBezTo>
                <a:cubicBezTo>
                  <a:pt x="92043" y="66943"/>
                  <a:pt x="130197" y="71091"/>
                  <a:pt x="152500" y="50182"/>
                </a:cubicBezTo>
                <a:cubicBezTo>
                  <a:pt x="161822" y="41441"/>
                  <a:pt x="168060" y="20138"/>
                  <a:pt x="158012" y="12244"/>
                </a:cubicBezTo>
                <a:cubicBezTo>
                  <a:pt x="155373" y="10170"/>
                  <a:pt x="151539" y="10463"/>
                  <a:pt x="148284" y="9650"/>
                </a:cubicBezTo>
                <a:cubicBezTo>
                  <a:pt x="134410" y="6181"/>
                  <a:pt x="119783" y="6732"/>
                  <a:pt x="105483" y="6732"/>
                </a:cubicBezTo>
              </a:path>
            </a:pathLst>
          </a:custGeom>
          <a:noFill/>
          <a:ln w="9525" cap="flat" cmpd="sng">
            <a:solidFill>
              <a:srgbClr val="7E7564"/>
            </a:solidFill>
            <a:prstDash val="solid"/>
            <a:round/>
            <a:headEnd type="none" w="lg" len="lg"/>
            <a:tailEnd type="none" w="lg" len="lg"/>
          </a:ln>
        </p:spPr>
      </p:sp>
      <p:cxnSp>
        <p:nvCxnSpPr>
          <p:cNvPr id="13" name="Shape 323"/>
          <p:cNvCxnSpPr/>
          <p:nvPr userDrawn="1"/>
        </p:nvCxnSpPr>
        <p:spPr>
          <a:xfrm flipH="1">
            <a:off x="7974443" y="1835121"/>
            <a:ext cx="810600" cy="705300"/>
          </a:xfrm>
          <a:prstGeom prst="straightConnector1">
            <a:avLst/>
          </a:prstGeom>
          <a:noFill/>
          <a:ln w="9525" cap="flat" cmpd="sng">
            <a:solidFill>
              <a:srgbClr val="7E7564"/>
            </a:solidFill>
            <a:prstDash val="dash"/>
            <a:round/>
            <a:headEnd type="none" w="lg" len="lg"/>
            <a:tailEnd type="triangle" w="lg" len="lg"/>
          </a:ln>
        </p:spPr>
      </p:cxnSp>
      <p:cxnSp>
        <p:nvCxnSpPr>
          <p:cNvPr id="14" name="Shape 324"/>
          <p:cNvCxnSpPr/>
          <p:nvPr userDrawn="1"/>
        </p:nvCxnSpPr>
        <p:spPr>
          <a:xfrm>
            <a:off x="5331718" y="1883771"/>
            <a:ext cx="219000" cy="559200"/>
          </a:xfrm>
          <a:prstGeom prst="straightConnector1">
            <a:avLst/>
          </a:prstGeom>
          <a:noFill/>
          <a:ln w="9525" cap="flat" cmpd="sng">
            <a:solidFill>
              <a:srgbClr val="7E7564"/>
            </a:solidFill>
            <a:prstDash val="dash"/>
            <a:round/>
            <a:headEnd type="none" w="lg" len="lg"/>
            <a:tailEnd type="triangle" w="lg" len="lg"/>
          </a:ln>
        </p:spPr>
      </p:cxnSp>
      <p:cxnSp>
        <p:nvCxnSpPr>
          <p:cNvPr id="15" name="Shape 325"/>
          <p:cNvCxnSpPr/>
          <p:nvPr userDrawn="1"/>
        </p:nvCxnSpPr>
        <p:spPr>
          <a:xfrm rot="10800000" flipH="1">
            <a:off x="4302218" y="3440096"/>
            <a:ext cx="826800" cy="648600"/>
          </a:xfrm>
          <a:prstGeom prst="straightConnector1">
            <a:avLst/>
          </a:prstGeom>
          <a:noFill/>
          <a:ln w="9525" cap="flat" cmpd="sng">
            <a:solidFill>
              <a:srgbClr val="7E7564"/>
            </a:solidFill>
            <a:prstDash val="dash"/>
            <a:round/>
            <a:headEnd type="none" w="lg" len="lg"/>
            <a:tailEnd type="triangle" w="lg" len="lg"/>
          </a:ln>
        </p:spPr>
      </p:cxnSp>
      <p:cxnSp>
        <p:nvCxnSpPr>
          <p:cNvPr id="16" name="Shape 326"/>
          <p:cNvCxnSpPr/>
          <p:nvPr userDrawn="1"/>
        </p:nvCxnSpPr>
        <p:spPr>
          <a:xfrm rot="10800000">
            <a:off x="7358168" y="3432046"/>
            <a:ext cx="178500" cy="713400"/>
          </a:xfrm>
          <a:prstGeom prst="straightConnector1">
            <a:avLst/>
          </a:prstGeom>
          <a:noFill/>
          <a:ln w="9525" cap="flat" cmpd="sng">
            <a:solidFill>
              <a:srgbClr val="7E7564"/>
            </a:solidFill>
            <a:prstDash val="dash"/>
            <a:round/>
            <a:headEnd type="none" w="lg" len="lg"/>
            <a:tailEnd type="triangle" w="lg" len="lg"/>
          </a:ln>
        </p:spPr>
      </p:cxnSp>
      <p:cxnSp>
        <p:nvCxnSpPr>
          <p:cNvPr id="17" name="Shape 327"/>
          <p:cNvCxnSpPr/>
          <p:nvPr userDrawn="1"/>
        </p:nvCxnSpPr>
        <p:spPr>
          <a:xfrm rot="10800000">
            <a:off x="7658418" y="3375171"/>
            <a:ext cx="186300" cy="170400"/>
          </a:xfrm>
          <a:prstGeom prst="straightConnector1">
            <a:avLst/>
          </a:prstGeom>
          <a:noFill/>
          <a:ln w="9525" cap="flat" cmpd="sng">
            <a:solidFill>
              <a:srgbClr val="7E7564"/>
            </a:solidFill>
            <a:prstDash val="dash"/>
            <a:round/>
            <a:headEnd type="none" w="lg" len="lg"/>
            <a:tailEnd type="triangle" w="lg" len="lg"/>
          </a:ln>
        </p:spPr>
      </p:cxnSp>
      <p:sp>
        <p:nvSpPr>
          <p:cNvPr id="18" name="Rectangle 17"/>
          <p:cNvSpPr/>
          <p:nvPr userDrawn="1"/>
        </p:nvSpPr>
        <p:spPr>
          <a:xfrm>
            <a:off x="4548520" y="2522173"/>
            <a:ext cx="38523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" sz="4000" b="1" dirty="0">
                <a:solidFill>
                  <a:srgbClr val="7E7564"/>
                </a:solidFill>
                <a:latin typeface="+mn-lt"/>
                <a:ea typeface="Karla" panose="020B0604020202020204" charset="0"/>
              </a:rPr>
              <a:t>Des questions ?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02217" y="4279576"/>
            <a:ext cx="6524926" cy="848672"/>
          </a:xfrm>
        </p:spPr>
        <p:txBody>
          <a:bodyPr anchor="ctr">
            <a:noAutofit/>
          </a:bodyPr>
          <a:lstStyle>
            <a:lvl1pPr marL="0" indent="0" algn="l">
              <a:buNone/>
              <a:defRPr lang="fr-FR" sz="20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Vous pouvez me contacter : ...@univ-orleans.fr</a:t>
            </a:r>
            <a:br>
              <a:rPr lang="fr-FR" dirty="0" smtClean="0"/>
            </a:br>
            <a:r>
              <a:rPr lang="fr-FR" dirty="0" smtClean="0"/>
              <a:t>Exemple de diapositive pour conclure votre présentation et laisser vos données de contact</a:t>
            </a:r>
          </a:p>
        </p:txBody>
      </p:sp>
    </p:spTree>
    <p:extLst>
      <p:ext uri="{BB962C8B-B14F-4D97-AF65-F5344CB8AC3E}">
        <p14:creationId xmlns:p14="http://schemas.microsoft.com/office/powerpoint/2010/main" val="708822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>
                <a:solidFill>
                  <a:srgbClr val="325CA6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907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apositive de transi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ogner un rectangle avec un coin diagonal 6"/>
          <p:cNvSpPr/>
          <p:nvPr userDrawn="1"/>
        </p:nvSpPr>
        <p:spPr>
          <a:xfrm flipH="1">
            <a:off x="-1" y="1168089"/>
            <a:ext cx="12192000" cy="4576495"/>
          </a:xfrm>
          <a:prstGeom prst="snip2Diag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36114" y="2343810"/>
            <a:ext cx="8596668" cy="1826581"/>
          </a:xfrm>
        </p:spPr>
        <p:txBody>
          <a:bodyPr anchor="b"/>
          <a:lstStyle>
            <a:lvl1pPr algn="l">
              <a:defRPr sz="4000" b="0" cap="none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Diapositive de transition (remplacer le texte par le nom de votre chapitre)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736114" y="4296899"/>
            <a:ext cx="8596668" cy="860400"/>
          </a:xfrm>
        </p:spPr>
        <p:txBody>
          <a:bodyPr anchor="t"/>
          <a:lstStyle>
            <a:lvl1pPr marL="0" indent="0" algn="l" rtl="0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Elle démarre chaque chapitre de vos diapositives </a:t>
            </a:r>
            <a:br>
              <a:rPr lang="en" dirty="0" smtClean="0"/>
            </a:br>
            <a:r>
              <a:rPr lang="en" dirty="0" smtClean="0"/>
              <a:t>(écrivez ici votre sous-titre s’il existe)</a:t>
            </a:r>
            <a:endParaRPr lang="e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1279" y="6406487"/>
            <a:ext cx="617210" cy="36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678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25CA6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922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051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136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520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>
                <a:solidFill>
                  <a:srgbClr val="325CA6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194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18" name="Image 8" descr="Image 8"/>
          <p:cNvPicPr>
            <a:picLocks noChangeAspect="1"/>
          </p:cNvPicPr>
          <p:nvPr/>
        </p:nvPicPr>
        <p:blipFill rotWithShape="1">
          <a:blip r:embed="rId22" cstate="print">
            <a:extLst/>
          </a:blip>
          <a:srcRect b="14712"/>
          <a:stretch/>
        </p:blipFill>
        <p:spPr>
          <a:xfrm>
            <a:off x="11239966" y="6406487"/>
            <a:ext cx="935659" cy="3769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" name="Group 6"/>
          <p:cNvGrpSpPr/>
          <p:nvPr/>
        </p:nvGrpSpPr>
        <p:grpSpPr>
          <a:xfrm>
            <a:off x="0" y="-8467"/>
            <a:ext cx="12188825" cy="6866467"/>
            <a:chOff x="0" y="-8467"/>
            <a:chExt cx="12188825" cy="6866467"/>
          </a:xfrm>
        </p:grpSpPr>
        <p:sp>
          <p:nvSpPr>
            <p:cNvPr id="30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4" name="Image 8" descr="Image 8"/>
          <p:cNvPicPr>
            <a:picLocks noChangeAspect="1"/>
          </p:cNvPicPr>
          <p:nvPr/>
        </p:nvPicPr>
        <p:blipFill rotWithShape="1">
          <a:blip r:embed="rId22" cstate="print">
            <a:extLst/>
          </a:blip>
          <a:srcRect b="14712"/>
          <a:stretch/>
        </p:blipFill>
        <p:spPr>
          <a:xfrm>
            <a:off x="11232119" y="6406487"/>
            <a:ext cx="935659" cy="37690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8933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711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701" r:id="rId19"/>
    <p:sldLayoutId id="2147483710" r:id="rId20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325CA6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Presentation%201%20juillet.mp4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Video%20pr&#233;sent&#233;e.mp4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hyperlink" Target="Reglage%20Gonio%20Presentation.mp4" TargetMode="External"/><Relationship Id="rId5" Type="http://schemas.openxmlformats.org/officeDocument/2006/relationships/hyperlink" Target="GBF%20Freq%20Presentation.mp4" TargetMode="Externa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5.png"/><Relationship Id="rId7" Type="http://schemas.openxmlformats.org/officeDocument/2006/relationships/hyperlink" Target="camtasia/camtasia.mp4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65414" y="1877785"/>
            <a:ext cx="8620860" cy="2271022"/>
          </a:xfrm>
        </p:spPr>
        <p:txBody>
          <a:bodyPr/>
          <a:lstStyle/>
          <a:p>
            <a:r>
              <a:rPr lang="en-US" dirty="0" err="1" smtClean="0"/>
              <a:t>Prépare</a:t>
            </a:r>
            <a:r>
              <a:rPr lang="en-US" dirty="0" smtClean="0"/>
              <a:t> ton TP en </a:t>
            </a:r>
            <a:r>
              <a:rPr lang="en-US" dirty="0" err="1" smtClean="0"/>
              <a:t>vidéo</a:t>
            </a:r>
            <a:r>
              <a:rPr lang="en-US" dirty="0" smtClean="0"/>
              <a:t> !</a:t>
            </a:r>
            <a:br>
              <a:rPr lang="en-US" dirty="0" smtClean="0"/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L. </a:t>
            </a:r>
            <a:r>
              <a:rPr lang="en-US" sz="2400" dirty="0" err="1" smtClean="0"/>
              <a:t>Burnel</a:t>
            </a:r>
            <a:r>
              <a:rPr lang="en-US" sz="2400" dirty="0" smtClean="0"/>
              <a:t>, O. </a:t>
            </a:r>
            <a:r>
              <a:rPr lang="en-US" sz="2400" dirty="0" err="1" smtClean="0"/>
              <a:t>Chedeville</a:t>
            </a:r>
            <a:r>
              <a:rPr lang="en-US" sz="2400" dirty="0" smtClean="0"/>
              <a:t>, F. </a:t>
            </a:r>
            <a:r>
              <a:rPr lang="en-US" sz="2400" dirty="0" err="1" smtClean="0"/>
              <a:t>Versaveau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83040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Déroulement du projet</a:t>
            </a:r>
            <a:endParaRPr lang="fr-FR" dirty="0"/>
          </a:p>
        </p:txBody>
      </p:sp>
      <p:cxnSp>
        <p:nvCxnSpPr>
          <p:cNvPr id="3" name="Straight Arrow Connector 96">
            <a:extLst>
              <a:ext uri="{FF2B5EF4-FFF2-40B4-BE49-F238E27FC236}">
                <a16:creationId xmlns:a16="http://schemas.microsoft.com/office/drawing/2014/main" xmlns="" id="{AB7E585E-1BE5-4930-8256-1B1DA56FAA06}"/>
              </a:ext>
            </a:extLst>
          </p:cNvPr>
          <p:cNvCxnSpPr>
            <a:cxnSpLocks/>
          </p:cNvCxnSpPr>
          <p:nvPr/>
        </p:nvCxnSpPr>
        <p:spPr>
          <a:xfrm flipV="1">
            <a:off x="8448167" y="3298800"/>
            <a:ext cx="0" cy="526802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100">
            <a:extLst>
              <a:ext uri="{FF2B5EF4-FFF2-40B4-BE49-F238E27FC236}">
                <a16:creationId xmlns:a16="http://schemas.microsoft.com/office/drawing/2014/main" xmlns="" id="{39AB3D31-58FB-4B06-86DC-183914836280}"/>
              </a:ext>
            </a:extLst>
          </p:cNvPr>
          <p:cNvCxnSpPr>
            <a:cxnSpLocks/>
          </p:cNvCxnSpPr>
          <p:nvPr/>
        </p:nvCxnSpPr>
        <p:spPr>
          <a:xfrm>
            <a:off x="5976928" y="4103279"/>
            <a:ext cx="0" cy="526802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14">
            <a:extLst>
              <a:ext uri="{FF2B5EF4-FFF2-40B4-BE49-F238E27FC236}">
                <a16:creationId xmlns:a16="http://schemas.microsoft.com/office/drawing/2014/main" xmlns="" id="{F550CCB5-C2E2-4355-8AC7-C0FA4AA81D4B}"/>
              </a:ext>
            </a:extLst>
          </p:cNvPr>
          <p:cNvCxnSpPr>
            <a:cxnSpLocks/>
          </p:cNvCxnSpPr>
          <p:nvPr/>
        </p:nvCxnSpPr>
        <p:spPr>
          <a:xfrm flipV="1">
            <a:off x="3494539" y="3298800"/>
            <a:ext cx="0" cy="526802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92">
            <a:extLst>
              <a:ext uri="{FF2B5EF4-FFF2-40B4-BE49-F238E27FC236}">
                <a16:creationId xmlns:a16="http://schemas.microsoft.com/office/drawing/2014/main" xmlns="" id="{7F176695-B5FE-4299-9918-24D97BC5BB0C}"/>
              </a:ext>
            </a:extLst>
          </p:cNvPr>
          <p:cNvCxnSpPr>
            <a:cxnSpLocks/>
          </p:cNvCxnSpPr>
          <p:nvPr/>
        </p:nvCxnSpPr>
        <p:spPr>
          <a:xfrm>
            <a:off x="1012149" y="4103279"/>
            <a:ext cx="0" cy="526802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93">
            <a:extLst>
              <a:ext uri="{FF2B5EF4-FFF2-40B4-BE49-F238E27FC236}">
                <a16:creationId xmlns:a16="http://schemas.microsoft.com/office/drawing/2014/main" xmlns="" id="{7EFC531B-201D-488A-A5E7-AAC2F6CBAEEF}"/>
              </a:ext>
            </a:extLst>
          </p:cNvPr>
          <p:cNvGrpSpPr/>
          <p:nvPr/>
        </p:nvGrpSpPr>
        <p:grpSpPr>
          <a:xfrm>
            <a:off x="7274388" y="1944914"/>
            <a:ext cx="2319560" cy="1078745"/>
            <a:chOff x="3601113" y="1844824"/>
            <a:chExt cx="1959299" cy="767889"/>
          </a:xfrm>
        </p:grpSpPr>
        <p:sp>
          <p:nvSpPr>
            <p:cNvPr id="8" name="Freeform: Shape 94">
              <a:extLst>
                <a:ext uri="{FF2B5EF4-FFF2-40B4-BE49-F238E27FC236}">
                  <a16:creationId xmlns:a16="http://schemas.microsoft.com/office/drawing/2014/main" xmlns="" id="{05D24340-35C9-4DD2-B563-9CA47CE8004D}"/>
                </a:ext>
              </a:extLst>
            </p:cNvPr>
            <p:cNvSpPr/>
            <p:nvPr/>
          </p:nvSpPr>
          <p:spPr>
            <a:xfrm flipH="1">
              <a:off x="3685728" y="1844824"/>
              <a:ext cx="1630892" cy="495758"/>
            </a:xfrm>
            <a:custGeom>
              <a:avLst/>
              <a:gdLst>
                <a:gd name="connsiteX0" fmla="*/ 2541225 w 2541225"/>
                <a:gd name="connsiteY0" fmla="*/ 0 h 531437"/>
                <a:gd name="connsiteX1" fmla="*/ 1307450 w 2541225"/>
                <a:gd name="connsiteY1" fmla="*/ 0 h 531437"/>
                <a:gd name="connsiteX2" fmla="*/ 1233775 w 2541225"/>
                <a:gd name="connsiteY2" fmla="*/ 0 h 531437"/>
                <a:gd name="connsiteX3" fmla="*/ 0 w 2541225"/>
                <a:gd name="connsiteY3" fmla="*/ 0 h 531437"/>
                <a:gd name="connsiteX4" fmla="*/ 192566 w 2541225"/>
                <a:gd name="connsiteY4" fmla="*/ 265719 h 531437"/>
                <a:gd name="connsiteX5" fmla="*/ 0 w 2541225"/>
                <a:gd name="connsiteY5" fmla="*/ 531437 h 531437"/>
                <a:gd name="connsiteX6" fmla="*/ 1233775 w 2541225"/>
                <a:gd name="connsiteY6" fmla="*/ 531437 h 531437"/>
                <a:gd name="connsiteX7" fmla="*/ 1307450 w 2541225"/>
                <a:gd name="connsiteY7" fmla="*/ 531437 h 531437"/>
                <a:gd name="connsiteX8" fmla="*/ 2541225 w 2541225"/>
                <a:gd name="connsiteY8" fmla="*/ 531437 h 531437"/>
                <a:gd name="connsiteX9" fmla="*/ 2348659 w 2541225"/>
                <a:gd name="connsiteY9" fmla="*/ 265719 h 53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1225" h="531437">
                  <a:moveTo>
                    <a:pt x="2541225" y="0"/>
                  </a:moveTo>
                  <a:lnTo>
                    <a:pt x="1307450" y="0"/>
                  </a:lnTo>
                  <a:lnTo>
                    <a:pt x="1233775" y="0"/>
                  </a:lnTo>
                  <a:lnTo>
                    <a:pt x="0" y="0"/>
                  </a:lnTo>
                  <a:lnTo>
                    <a:pt x="192566" y="265719"/>
                  </a:lnTo>
                  <a:lnTo>
                    <a:pt x="0" y="531437"/>
                  </a:lnTo>
                  <a:lnTo>
                    <a:pt x="1233775" y="531437"/>
                  </a:lnTo>
                  <a:lnTo>
                    <a:pt x="1307450" y="531437"/>
                  </a:lnTo>
                  <a:lnTo>
                    <a:pt x="2541225" y="531437"/>
                  </a:lnTo>
                  <a:lnTo>
                    <a:pt x="2348659" y="26571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8000" rIns="198000" rtlCol="0" anchor="ctr"/>
            <a:lstStyle/>
            <a:p>
              <a:pPr algn="ctr"/>
              <a:r>
                <a:rPr lang="en-IN" b="1" dirty="0" err="1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Réalisation</a:t>
              </a:r>
              <a:r>
                <a:rPr lang="en-IN" b="1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IN" b="1" dirty="0" err="1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vidéos</a:t>
              </a:r>
              <a:endParaRPr lang="en-IN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" name="TextBox 95">
              <a:extLst>
                <a:ext uri="{FF2B5EF4-FFF2-40B4-BE49-F238E27FC236}">
                  <a16:creationId xmlns:a16="http://schemas.microsoft.com/office/drawing/2014/main" xmlns="" id="{C2D9A9A3-AE9D-41B1-8139-E254FFC76DAE}"/>
                </a:ext>
              </a:extLst>
            </p:cNvPr>
            <p:cNvSpPr txBox="1"/>
            <p:nvPr/>
          </p:nvSpPr>
          <p:spPr>
            <a:xfrm>
              <a:off x="3601113" y="2314077"/>
              <a:ext cx="1959299" cy="298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0" name="Group 97">
            <a:extLst>
              <a:ext uri="{FF2B5EF4-FFF2-40B4-BE49-F238E27FC236}">
                <a16:creationId xmlns:a16="http://schemas.microsoft.com/office/drawing/2014/main" xmlns="" id="{3791B226-59CC-4D69-B9A5-EC3871F99DDA}"/>
              </a:ext>
            </a:extLst>
          </p:cNvPr>
          <p:cNvGrpSpPr/>
          <p:nvPr/>
        </p:nvGrpSpPr>
        <p:grpSpPr>
          <a:xfrm>
            <a:off x="5132118" y="4702629"/>
            <a:ext cx="2019270" cy="1013239"/>
            <a:chOff x="3094115" y="1703377"/>
            <a:chExt cx="1959300" cy="983146"/>
          </a:xfrm>
        </p:grpSpPr>
        <p:sp>
          <p:nvSpPr>
            <p:cNvPr id="11" name="Freeform: Shape 98">
              <a:extLst>
                <a:ext uri="{FF2B5EF4-FFF2-40B4-BE49-F238E27FC236}">
                  <a16:creationId xmlns:a16="http://schemas.microsoft.com/office/drawing/2014/main" xmlns="" id="{638FF77F-5373-4CD5-83DB-5712D5D7255C}"/>
                </a:ext>
              </a:extLst>
            </p:cNvPr>
            <p:cNvSpPr/>
            <p:nvPr/>
          </p:nvSpPr>
          <p:spPr>
            <a:xfrm flipH="1">
              <a:off x="3212551" y="1703377"/>
              <a:ext cx="1580708" cy="522464"/>
            </a:xfrm>
            <a:custGeom>
              <a:avLst/>
              <a:gdLst>
                <a:gd name="connsiteX0" fmla="*/ 2541225 w 2541225"/>
                <a:gd name="connsiteY0" fmla="*/ 0 h 531437"/>
                <a:gd name="connsiteX1" fmla="*/ 1307450 w 2541225"/>
                <a:gd name="connsiteY1" fmla="*/ 0 h 531437"/>
                <a:gd name="connsiteX2" fmla="*/ 1233775 w 2541225"/>
                <a:gd name="connsiteY2" fmla="*/ 0 h 531437"/>
                <a:gd name="connsiteX3" fmla="*/ 0 w 2541225"/>
                <a:gd name="connsiteY3" fmla="*/ 0 h 531437"/>
                <a:gd name="connsiteX4" fmla="*/ 192566 w 2541225"/>
                <a:gd name="connsiteY4" fmla="*/ 265719 h 531437"/>
                <a:gd name="connsiteX5" fmla="*/ 0 w 2541225"/>
                <a:gd name="connsiteY5" fmla="*/ 531437 h 531437"/>
                <a:gd name="connsiteX6" fmla="*/ 1233775 w 2541225"/>
                <a:gd name="connsiteY6" fmla="*/ 531437 h 531437"/>
                <a:gd name="connsiteX7" fmla="*/ 1307450 w 2541225"/>
                <a:gd name="connsiteY7" fmla="*/ 531437 h 531437"/>
                <a:gd name="connsiteX8" fmla="*/ 2541225 w 2541225"/>
                <a:gd name="connsiteY8" fmla="*/ 531437 h 531437"/>
                <a:gd name="connsiteX9" fmla="*/ 2348659 w 2541225"/>
                <a:gd name="connsiteY9" fmla="*/ 265719 h 53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1225" h="531437">
                  <a:moveTo>
                    <a:pt x="2541225" y="0"/>
                  </a:moveTo>
                  <a:lnTo>
                    <a:pt x="1307450" y="0"/>
                  </a:lnTo>
                  <a:lnTo>
                    <a:pt x="1233775" y="0"/>
                  </a:lnTo>
                  <a:lnTo>
                    <a:pt x="0" y="0"/>
                  </a:lnTo>
                  <a:lnTo>
                    <a:pt x="192566" y="265719"/>
                  </a:lnTo>
                  <a:lnTo>
                    <a:pt x="0" y="531437"/>
                  </a:lnTo>
                  <a:lnTo>
                    <a:pt x="1233775" y="531437"/>
                  </a:lnTo>
                  <a:lnTo>
                    <a:pt x="1307450" y="531437"/>
                  </a:lnTo>
                  <a:lnTo>
                    <a:pt x="2541225" y="531437"/>
                  </a:lnTo>
                  <a:lnTo>
                    <a:pt x="2348659" y="26571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8000" rIns="198000" rtlCol="0" anchor="ctr"/>
            <a:lstStyle/>
            <a:p>
              <a:r>
                <a:rPr lang="en-IN" b="1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Formation Camtasia</a:t>
              </a:r>
              <a:endParaRPr lang="en-IN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" name="TextBox 99">
              <a:extLst>
                <a:ext uri="{FF2B5EF4-FFF2-40B4-BE49-F238E27FC236}">
                  <a16:creationId xmlns:a16="http://schemas.microsoft.com/office/drawing/2014/main" xmlns="" id="{2E23A7B9-A953-4F3C-B6C1-767B774A5358}"/>
                </a:ext>
              </a:extLst>
            </p:cNvPr>
            <p:cNvSpPr txBox="1"/>
            <p:nvPr/>
          </p:nvSpPr>
          <p:spPr>
            <a:xfrm>
              <a:off x="3094115" y="2328160"/>
              <a:ext cx="1959300" cy="358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kern="0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 </a:t>
              </a:r>
              <a:r>
                <a:rPr lang="en-US" b="1" i="1" kern="0" dirty="0" err="1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demi-journées</a:t>
              </a:r>
              <a:endParaRPr lang="en-US" b="1" i="1" kern="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cxnSp>
        <p:nvCxnSpPr>
          <p:cNvPr id="13" name="Straight Arrow Connector 3">
            <a:extLst>
              <a:ext uri="{FF2B5EF4-FFF2-40B4-BE49-F238E27FC236}">
                <a16:creationId xmlns:a16="http://schemas.microsoft.com/office/drawing/2014/main" xmlns="" id="{B63FF18E-06F5-4244-A956-BC016693449F}"/>
              </a:ext>
            </a:extLst>
          </p:cNvPr>
          <p:cNvCxnSpPr>
            <a:cxnSpLocks/>
          </p:cNvCxnSpPr>
          <p:nvPr/>
        </p:nvCxnSpPr>
        <p:spPr>
          <a:xfrm>
            <a:off x="1021507" y="3966708"/>
            <a:ext cx="9944417" cy="0"/>
          </a:xfrm>
          <a:prstGeom prst="straightConnector1">
            <a:avLst/>
          </a:prstGeom>
          <a:ln>
            <a:gradFill flip="none" rotWithShape="1">
              <a:gsLst>
                <a:gs pos="0">
                  <a:schemeClr val="accent1"/>
                </a:gs>
                <a:gs pos="34000">
                  <a:schemeClr val="accent2"/>
                </a:gs>
                <a:gs pos="68000">
                  <a:schemeClr val="accent4"/>
                </a:gs>
                <a:gs pos="100000">
                  <a:schemeClr val="accent6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5">
            <a:extLst>
              <a:ext uri="{FF2B5EF4-FFF2-40B4-BE49-F238E27FC236}">
                <a16:creationId xmlns:a16="http://schemas.microsoft.com/office/drawing/2014/main" xmlns="" id="{A4B4C3CE-62E5-46D0-9EBB-9F8C0E211253}"/>
              </a:ext>
            </a:extLst>
          </p:cNvPr>
          <p:cNvSpPr/>
          <p:nvPr/>
        </p:nvSpPr>
        <p:spPr>
          <a:xfrm>
            <a:off x="880399" y="3825600"/>
            <a:ext cx="282216" cy="2822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Oval 59">
            <a:extLst>
              <a:ext uri="{FF2B5EF4-FFF2-40B4-BE49-F238E27FC236}">
                <a16:creationId xmlns:a16="http://schemas.microsoft.com/office/drawing/2014/main" xmlns="" id="{477E946D-FB18-45EA-BB11-F2D38C58740A}"/>
              </a:ext>
            </a:extLst>
          </p:cNvPr>
          <p:cNvSpPr/>
          <p:nvPr/>
        </p:nvSpPr>
        <p:spPr>
          <a:xfrm>
            <a:off x="3358977" y="3825600"/>
            <a:ext cx="282216" cy="28221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Oval 60">
            <a:extLst>
              <a:ext uri="{FF2B5EF4-FFF2-40B4-BE49-F238E27FC236}">
                <a16:creationId xmlns:a16="http://schemas.microsoft.com/office/drawing/2014/main" xmlns="" id="{211CCFC2-49CC-4239-BE94-47B7C64511FD}"/>
              </a:ext>
            </a:extLst>
          </p:cNvPr>
          <p:cNvSpPr/>
          <p:nvPr/>
        </p:nvSpPr>
        <p:spPr>
          <a:xfrm>
            <a:off x="5837555" y="3825600"/>
            <a:ext cx="282216" cy="28221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Oval 61">
            <a:extLst>
              <a:ext uri="{FF2B5EF4-FFF2-40B4-BE49-F238E27FC236}">
                <a16:creationId xmlns:a16="http://schemas.microsoft.com/office/drawing/2014/main" xmlns="" id="{6E3ED06D-417F-408E-8D81-D8B89E97BEFF}"/>
              </a:ext>
            </a:extLst>
          </p:cNvPr>
          <p:cNvSpPr/>
          <p:nvPr/>
        </p:nvSpPr>
        <p:spPr>
          <a:xfrm>
            <a:off x="8316133" y="3825600"/>
            <a:ext cx="282216" cy="28221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Freeform: Shape 77">
            <a:extLst>
              <a:ext uri="{FF2B5EF4-FFF2-40B4-BE49-F238E27FC236}">
                <a16:creationId xmlns:a16="http://schemas.microsoft.com/office/drawing/2014/main" xmlns="" id="{0809BD16-DEF0-4169-A8E9-9DE5E829FC28}"/>
              </a:ext>
            </a:extLst>
          </p:cNvPr>
          <p:cNvSpPr/>
          <p:nvPr/>
        </p:nvSpPr>
        <p:spPr>
          <a:xfrm>
            <a:off x="484968" y="2238762"/>
            <a:ext cx="1073078" cy="1293072"/>
          </a:xfrm>
          <a:custGeom>
            <a:avLst/>
            <a:gdLst>
              <a:gd name="connsiteX0" fmla="*/ 520604 w 1041208"/>
              <a:gd name="connsiteY0" fmla="*/ 0 h 1254668"/>
              <a:gd name="connsiteX1" fmla="*/ 1041208 w 1041208"/>
              <a:gd name="connsiteY1" fmla="*/ 520604 h 1254668"/>
              <a:gd name="connsiteX2" fmla="*/ 888727 w 1041208"/>
              <a:gd name="connsiteY2" fmla="*/ 888727 h 1254668"/>
              <a:gd name="connsiteX3" fmla="*/ 880743 w 1041208"/>
              <a:gd name="connsiteY3" fmla="*/ 895314 h 1254668"/>
              <a:gd name="connsiteX4" fmla="*/ 521389 w 1041208"/>
              <a:gd name="connsiteY4" fmla="*/ 1254668 h 1254668"/>
              <a:gd name="connsiteX5" fmla="*/ 169435 w 1041208"/>
              <a:gd name="connsiteY5" fmla="*/ 902715 h 1254668"/>
              <a:gd name="connsiteX6" fmla="*/ 152481 w 1041208"/>
              <a:gd name="connsiteY6" fmla="*/ 888727 h 1254668"/>
              <a:gd name="connsiteX7" fmla="*/ 0 w 1041208"/>
              <a:gd name="connsiteY7" fmla="*/ 520604 h 1254668"/>
              <a:gd name="connsiteX8" fmla="*/ 520604 w 1041208"/>
              <a:gd name="connsiteY8" fmla="*/ 0 h 1254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208" h="1254668">
                <a:moveTo>
                  <a:pt x="520604" y="0"/>
                </a:moveTo>
                <a:cubicBezTo>
                  <a:pt x="808126" y="0"/>
                  <a:pt x="1041208" y="233082"/>
                  <a:pt x="1041208" y="520604"/>
                </a:cubicBezTo>
                <a:cubicBezTo>
                  <a:pt x="1041208" y="664365"/>
                  <a:pt x="982938" y="794516"/>
                  <a:pt x="888727" y="888727"/>
                </a:cubicBezTo>
                <a:lnTo>
                  <a:pt x="880743" y="895314"/>
                </a:lnTo>
                <a:lnTo>
                  <a:pt x="521389" y="1254668"/>
                </a:lnTo>
                <a:lnTo>
                  <a:pt x="169435" y="902715"/>
                </a:lnTo>
                <a:lnTo>
                  <a:pt x="152481" y="888727"/>
                </a:lnTo>
                <a:cubicBezTo>
                  <a:pt x="58270" y="794516"/>
                  <a:pt x="0" y="664365"/>
                  <a:pt x="0" y="520604"/>
                </a:cubicBezTo>
                <a:cubicBezTo>
                  <a:pt x="0" y="233082"/>
                  <a:pt x="233082" y="0"/>
                  <a:pt x="5206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360000" rtlCol="0" anchor="t"/>
          <a:lstStyle/>
          <a:p>
            <a:pPr algn="ctr"/>
            <a:endParaRPr lang="en-IN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Freeform: Shape 79">
            <a:extLst>
              <a:ext uri="{FF2B5EF4-FFF2-40B4-BE49-F238E27FC236}">
                <a16:creationId xmlns:a16="http://schemas.microsoft.com/office/drawing/2014/main" xmlns="" id="{C03288CF-E4BC-4A4F-92A8-890714B6B87D}"/>
              </a:ext>
            </a:extLst>
          </p:cNvPr>
          <p:cNvSpPr/>
          <p:nvPr/>
        </p:nvSpPr>
        <p:spPr>
          <a:xfrm rot="10800000">
            <a:off x="2963546" y="4407050"/>
            <a:ext cx="1073078" cy="1293072"/>
          </a:xfrm>
          <a:custGeom>
            <a:avLst/>
            <a:gdLst>
              <a:gd name="connsiteX0" fmla="*/ 520604 w 1041208"/>
              <a:gd name="connsiteY0" fmla="*/ 0 h 1254668"/>
              <a:gd name="connsiteX1" fmla="*/ 1041208 w 1041208"/>
              <a:gd name="connsiteY1" fmla="*/ 520604 h 1254668"/>
              <a:gd name="connsiteX2" fmla="*/ 888727 w 1041208"/>
              <a:gd name="connsiteY2" fmla="*/ 888727 h 1254668"/>
              <a:gd name="connsiteX3" fmla="*/ 880743 w 1041208"/>
              <a:gd name="connsiteY3" fmla="*/ 895314 h 1254668"/>
              <a:gd name="connsiteX4" fmla="*/ 521389 w 1041208"/>
              <a:gd name="connsiteY4" fmla="*/ 1254668 h 1254668"/>
              <a:gd name="connsiteX5" fmla="*/ 169435 w 1041208"/>
              <a:gd name="connsiteY5" fmla="*/ 902715 h 1254668"/>
              <a:gd name="connsiteX6" fmla="*/ 152481 w 1041208"/>
              <a:gd name="connsiteY6" fmla="*/ 888727 h 1254668"/>
              <a:gd name="connsiteX7" fmla="*/ 0 w 1041208"/>
              <a:gd name="connsiteY7" fmla="*/ 520604 h 1254668"/>
              <a:gd name="connsiteX8" fmla="*/ 520604 w 1041208"/>
              <a:gd name="connsiteY8" fmla="*/ 0 h 1254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208" h="1254668">
                <a:moveTo>
                  <a:pt x="520604" y="0"/>
                </a:moveTo>
                <a:cubicBezTo>
                  <a:pt x="808126" y="0"/>
                  <a:pt x="1041208" y="233082"/>
                  <a:pt x="1041208" y="520604"/>
                </a:cubicBezTo>
                <a:cubicBezTo>
                  <a:pt x="1041208" y="664365"/>
                  <a:pt x="982938" y="794516"/>
                  <a:pt x="888727" y="888727"/>
                </a:cubicBezTo>
                <a:lnTo>
                  <a:pt x="880743" y="895314"/>
                </a:lnTo>
                <a:lnTo>
                  <a:pt x="521389" y="1254668"/>
                </a:lnTo>
                <a:lnTo>
                  <a:pt x="169435" y="902715"/>
                </a:lnTo>
                <a:lnTo>
                  <a:pt x="152481" y="888727"/>
                </a:lnTo>
                <a:cubicBezTo>
                  <a:pt x="58270" y="794516"/>
                  <a:pt x="0" y="664365"/>
                  <a:pt x="0" y="520604"/>
                </a:cubicBezTo>
                <a:cubicBezTo>
                  <a:pt x="0" y="233082"/>
                  <a:pt x="233082" y="0"/>
                  <a:pt x="5206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360000" rtlCol="0" anchor="t"/>
          <a:lstStyle/>
          <a:p>
            <a:pPr algn="ctr"/>
            <a:endParaRPr lang="en-IN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xmlns="" id="{A1244727-4BF9-4C65-A85F-D406A5E1915B}"/>
              </a:ext>
            </a:extLst>
          </p:cNvPr>
          <p:cNvSpPr txBox="1"/>
          <p:nvPr/>
        </p:nvSpPr>
        <p:spPr>
          <a:xfrm>
            <a:off x="637430" y="2546845"/>
            <a:ext cx="7681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000" b="1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juin</a:t>
            </a:r>
            <a:endParaRPr lang="en-IN" sz="2000" b="1" dirty="0" smtClean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IN" sz="2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2018</a:t>
            </a:r>
            <a:endParaRPr lang="en-IN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80">
            <a:extLst>
              <a:ext uri="{FF2B5EF4-FFF2-40B4-BE49-F238E27FC236}">
                <a16:creationId xmlns:a16="http://schemas.microsoft.com/office/drawing/2014/main" xmlns="" id="{B14E45CA-05E3-4EF9-B5EE-7F5B05258836}"/>
              </a:ext>
            </a:extLst>
          </p:cNvPr>
          <p:cNvSpPr txBox="1"/>
          <p:nvPr/>
        </p:nvSpPr>
        <p:spPr>
          <a:xfrm>
            <a:off x="3084715" y="4971925"/>
            <a:ext cx="8242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Sept.</a:t>
            </a:r>
          </a:p>
          <a:p>
            <a:pPr algn="ctr"/>
            <a:r>
              <a:rPr lang="en-IN" sz="2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2018</a:t>
            </a:r>
            <a:endParaRPr lang="en-IN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Freeform: Shape 82">
            <a:extLst>
              <a:ext uri="{FF2B5EF4-FFF2-40B4-BE49-F238E27FC236}">
                <a16:creationId xmlns:a16="http://schemas.microsoft.com/office/drawing/2014/main" xmlns="" id="{39CFDE23-269D-47EC-ADC2-F75C5438ECA7}"/>
              </a:ext>
            </a:extLst>
          </p:cNvPr>
          <p:cNvSpPr/>
          <p:nvPr/>
        </p:nvSpPr>
        <p:spPr>
          <a:xfrm>
            <a:off x="5435649" y="2238762"/>
            <a:ext cx="1073078" cy="1293072"/>
          </a:xfrm>
          <a:custGeom>
            <a:avLst/>
            <a:gdLst>
              <a:gd name="connsiteX0" fmla="*/ 520604 w 1041208"/>
              <a:gd name="connsiteY0" fmla="*/ 0 h 1254668"/>
              <a:gd name="connsiteX1" fmla="*/ 1041208 w 1041208"/>
              <a:gd name="connsiteY1" fmla="*/ 520604 h 1254668"/>
              <a:gd name="connsiteX2" fmla="*/ 888727 w 1041208"/>
              <a:gd name="connsiteY2" fmla="*/ 888727 h 1254668"/>
              <a:gd name="connsiteX3" fmla="*/ 880743 w 1041208"/>
              <a:gd name="connsiteY3" fmla="*/ 895314 h 1254668"/>
              <a:gd name="connsiteX4" fmla="*/ 521389 w 1041208"/>
              <a:gd name="connsiteY4" fmla="*/ 1254668 h 1254668"/>
              <a:gd name="connsiteX5" fmla="*/ 169435 w 1041208"/>
              <a:gd name="connsiteY5" fmla="*/ 902715 h 1254668"/>
              <a:gd name="connsiteX6" fmla="*/ 152481 w 1041208"/>
              <a:gd name="connsiteY6" fmla="*/ 888727 h 1254668"/>
              <a:gd name="connsiteX7" fmla="*/ 0 w 1041208"/>
              <a:gd name="connsiteY7" fmla="*/ 520604 h 1254668"/>
              <a:gd name="connsiteX8" fmla="*/ 520604 w 1041208"/>
              <a:gd name="connsiteY8" fmla="*/ 0 h 1254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208" h="1254668">
                <a:moveTo>
                  <a:pt x="520604" y="0"/>
                </a:moveTo>
                <a:cubicBezTo>
                  <a:pt x="808126" y="0"/>
                  <a:pt x="1041208" y="233082"/>
                  <a:pt x="1041208" y="520604"/>
                </a:cubicBezTo>
                <a:cubicBezTo>
                  <a:pt x="1041208" y="664365"/>
                  <a:pt x="982938" y="794516"/>
                  <a:pt x="888727" y="888727"/>
                </a:cubicBezTo>
                <a:lnTo>
                  <a:pt x="880743" y="895314"/>
                </a:lnTo>
                <a:lnTo>
                  <a:pt x="521389" y="1254668"/>
                </a:lnTo>
                <a:lnTo>
                  <a:pt x="169435" y="902715"/>
                </a:lnTo>
                <a:lnTo>
                  <a:pt x="152481" y="888727"/>
                </a:lnTo>
                <a:cubicBezTo>
                  <a:pt x="58270" y="794516"/>
                  <a:pt x="0" y="664365"/>
                  <a:pt x="0" y="520604"/>
                </a:cubicBezTo>
                <a:cubicBezTo>
                  <a:pt x="0" y="233082"/>
                  <a:pt x="233082" y="0"/>
                  <a:pt x="52060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360000" rtlCol="0" anchor="t"/>
          <a:lstStyle/>
          <a:p>
            <a:pPr algn="ctr"/>
            <a:endParaRPr lang="en-IN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Box 83">
            <a:extLst>
              <a:ext uri="{FF2B5EF4-FFF2-40B4-BE49-F238E27FC236}">
                <a16:creationId xmlns:a16="http://schemas.microsoft.com/office/drawing/2014/main" xmlns="" id="{53F16099-E505-4C06-8A6E-566D525A818B}"/>
              </a:ext>
            </a:extLst>
          </p:cNvPr>
          <p:cNvSpPr txBox="1"/>
          <p:nvPr/>
        </p:nvSpPr>
        <p:spPr>
          <a:xfrm>
            <a:off x="5560539" y="2546845"/>
            <a:ext cx="8233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Nov. </a:t>
            </a:r>
          </a:p>
          <a:p>
            <a:pPr algn="ctr"/>
            <a:r>
              <a:rPr lang="en-IN" sz="2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2018</a:t>
            </a:r>
            <a:endParaRPr lang="en-IN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Freeform: Shape 84">
            <a:extLst>
              <a:ext uri="{FF2B5EF4-FFF2-40B4-BE49-F238E27FC236}">
                <a16:creationId xmlns:a16="http://schemas.microsoft.com/office/drawing/2014/main" xmlns="" id="{3B1FE799-C0CC-4F2C-92C2-B340E55C6EDC}"/>
              </a:ext>
            </a:extLst>
          </p:cNvPr>
          <p:cNvSpPr/>
          <p:nvPr/>
        </p:nvSpPr>
        <p:spPr>
          <a:xfrm rot="10800000">
            <a:off x="7926792" y="4407050"/>
            <a:ext cx="1073078" cy="1293072"/>
          </a:xfrm>
          <a:custGeom>
            <a:avLst/>
            <a:gdLst>
              <a:gd name="connsiteX0" fmla="*/ 520604 w 1041208"/>
              <a:gd name="connsiteY0" fmla="*/ 0 h 1254668"/>
              <a:gd name="connsiteX1" fmla="*/ 1041208 w 1041208"/>
              <a:gd name="connsiteY1" fmla="*/ 520604 h 1254668"/>
              <a:gd name="connsiteX2" fmla="*/ 888727 w 1041208"/>
              <a:gd name="connsiteY2" fmla="*/ 888727 h 1254668"/>
              <a:gd name="connsiteX3" fmla="*/ 880743 w 1041208"/>
              <a:gd name="connsiteY3" fmla="*/ 895314 h 1254668"/>
              <a:gd name="connsiteX4" fmla="*/ 521389 w 1041208"/>
              <a:gd name="connsiteY4" fmla="*/ 1254668 h 1254668"/>
              <a:gd name="connsiteX5" fmla="*/ 169435 w 1041208"/>
              <a:gd name="connsiteY5" fmla="*/ 902715 h 1254668"/>
              <a:gd name="connsiteX6" fmla="*/ 152481 w 1041208"/>
              <a:gd name="connsiteY6" fmla="*/ 888727 h 1254668"/>
              <a:gd name="connsiteX7" fmla="*/ 0 w 1041208"/>
              <a:gd name="connsiteY7" fmla="*/ 520604 h 1254668"/>
              <a:gd name="connsiteX8" fmla="*/ 520604 w 1041208"/>
              <a:gd name="connsiteY8" fmla="*/ 0 h 1254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208" h="1254668">
                <a:moveTo>
                  <a:pt x="520604" y="0"/>
                </a:moveTo>
                <a:cubicBezTo>
                  <a:pt x="808126" y="0"/>
                  <a:pt x="1041208" y="233082"/>
                  <a:pt x="1041208" y="520604"/>
                </a:cubicBezTo>
                <a:cubicBezTo>
                  <a:pt x="1041208" y="664365"/>
                  <a:pt x="982938" y="794516"/>
                  <a:pt x="888727" y="888727"/>
                </a:cubicBezTo>
                <a:lnTo>
                  <a:pt x="880743" y="895314"/>
                </a:lnTo>
                <a:lnTo>
                  <a:pt x="521389" y="1254668"/>
                </a:lnTo>
                <a:lnTo>
                  <a:pt x="169435" y="902715"/>
                </a:lnTo>
                <a:lnTo>
                  <a:pt x="152481" y="888727"/>
                </a:lnTo>
                <a:cubicBezTo>
                  <a:pt x="58270" y="794516"/>
                  <a:pt x="0" y="664365"/>
                  <a:pt x="0" y="520604"/>
                </a:cubicBezTo>
                <a:cubicBezTo>
                  <a:pt x="0" y="233082"/>
                  <a:pt x="233082" y="0"/>
                  <a:pt x="52060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360000" rtlCol="0" anchor="t"/>
          <a:lstStyle/>
          <a:p>
            <a:pPr algn="ctr"/>
            <a:endParaRPr lang="en-IN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85">
            <a:extLst>
              <a:ext uri="{FF2B5EF4-FFF2-40B4-BE49-F238E27FC236}">
                <a16:creationId xmlns:a16="http://schemas.microsoft.com/office/drawing/2014/main" xmlns="" id="{B39EC325-3794-412F-80B2-DEB675315805}"/>
              </a:ext>
            </a:extLst>
          </p:cNvPr>
          <p:cNvSpPr txBox="1"/>
          <p:nvPr/>
        </p:nvSpPr>
        <p:spPr>
          <a:xfrm>
            <a:off x="7952934" y="4739701"/>
            <a:ext cx="11304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000" b="1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Depuis</a:t>
            </a:r>
            <a:r>
              <a:rPr lang="en-IN" sz="2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/>
            <a:r>
              <a:rPr lang="en-IN" sz="2000" b="1" dirty="0" err="1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Janv</a:t>
            </a:r>
            <a:r>
              <a:rPr lang="en-IN" sz="2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algn="ctr"/>
            <a:r>
              <a:rPr lang="en-IN" sz="2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2019</a:t>
            </a:r>
            <a:endParaRPr lang="en-IN" sz="20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6" name="Group 12">
            <a:extLst>
              <a:ext uri="{FF2B5EF4-FFF2-40B4-BE49-F238E27FC236}">
                <a16:creationId xmlns:a16="http://schemas.microsoft.com/office/drawing/2014/main" xmlns="" id="{4DC9F05A-D1D4-42EC-8591-2DA6F20A1D24}"/>
              </a:ext>
            </a:extLst>
          </p:cNvPr>
          <p:cNvGrpSpPr/>
          <p:nvPr/>
        </p:nvGrpSpPr>
        <p:grpSpPr>
          <a:xfrm>
            <a:off x="2291728" y="1973946"/>
            <a:ext cx="2614103" cy="1013694"/>
            <a:chOff x="3688141" y="1819505"/>
            <a:chExt cx="1959299" cy="778041"/>
          </a:xfrm>
        </p:grpSpPr>
        <p:sp>
          <p:nvSpPr>
            <p:cNvPr id="27" name="Freeform: Shape 88">
              <a:extLst>
                <a:ext uri="{FF2B5EF4-FFF2-40B4-BE49-F238E27FC236}">
                  <a16:creationId xmlns:a16="http://schemas.microsoft.com/office/drawing/2014/main" xmlns="" id="{4F55ACA5-00BC-4260-A58C-C7D346D8B4C9}"/>
                </a:ext>
              </a:extLst>
            </p:cNvPr>
            <p:cNvSpPr/>
            <p:nvPr/>
          </p:nvSpPr>
          <p:spPr>
            <a:xfrm flipH="1">
              <a:off x="3872797" y="1819505"/>
              <a:ext cx="1592772" cy="434504"/>
            </a:xfrm>
            <a:custGeom>
              <a:avLst/>
              <a:gdLst>
                <a:gd name="connsiteX0" fmla="*/ 2541225 w 2541225"/>
                <a:gd name="connsiteY0" fmla="*/ 0 h 531437"/>
                <a:gd name="connsiteX1" fmla="*/ 1307450 w 2541225"/>
                <a:gd name="connsiteY1" fmla="*/ 0 h 531437"/>
                <a:gd name="connsiteX2" fmla="*/ 1233775 w 2541225"/>
                <a:gd name="connsiteY2" fmla="*/ 0 h 531437"/>
                <a:gd name="connsiteX3" fmla="*/ 0 w 2541225"/>
                <a:gd name="connsiteY3" fmla="*/ 0 h 531437"/>
                <a:gd name="connsiteX4" fmla="*/ 192566 w 2541225"/>
                <a:gd name="connsiteY4" fmla="*/ 265719 h 531437"/>
                <a:gd name="connsiteX5" fmla="*/ 0 w 2541225"/>
                <a:gd name="connsiteY5" fmla="*/ 531437 h 531437"/>
                <a:gd name="connsiteX6" fmla="*/ 1233775 w 2541225"/>
                <a:gd name="connsiteY6" fmla="*/ 531437 h 531437"/>
                <a:gd name="connsiteX7" fmla="*/ 1307450 w 2541225"/>
                <a:gd name="connsiteY7" fmla="*/ 531437 h 531437"/>
                <a:gd name="connsiteX8" fmla="*/ 2541225 w 2541225"/>
                <a:gd name="connsiteY8" fmla="*/ 531437 h 531437"/>
                <a:gd name="connsiteX9" fmla="*/ 2348659 w 2541225"/>
                <a:gd name="connsiteY9" fmla="*/ 265719 h 53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1225" h="531437">
                  <a:moveTo>
                    <a:pt x="2541225" y="0"/>
                  </a:moveTo>
                  <a:lnTo>
                    <a:pt x="1307450" y="0"/>
                  </a:lnTo>
                  <a:lnTo>
                    <a:pt x="1233775" y="0"/>
                  </a:lnTo>
                  <a:lnTo>
                    <a:pt x="0" y="0"/>
                  </a:lnTo>
                  <a:lnTo>
                    <a:pt x="192566" y="265719"/>
                  </a:lnTo>
                  <a:lnTo>
                    <a:pt x="0" y="531437"/>
                  </a:lnTo>
                  <a:lnTo>
                    <a:pt x="1233775" y="531437"/>
                  </a:lnTo>
                  <a:lnTo>
                    <a:pt x="1307450" y="531437"/>
                  </a:lnTo>
                  <a:lnTo>
                    <a:pt x="2541225" y="531437"/>
                  </a:lnTo>
                  <a:lnTo>
                    <a:pt x="2348659" y="26571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8000" rIns="198000" rtlCol="0" anchor="ctr"/>
            <a:lstStyle/>
            <a:p>
              <a:pPr algn="ctr"/>
              <a:r>
                <a:rPr lang="en-IN" b="1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Contact learning Lab</a:t>
              </a:r>
              <a:endParaRPr lang="en-IN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8" name="TextBox 11">
              <a:extLst>
                <a:ext uri="{FF2B5EF4-FFF2-40B4-BE49-F238E27FC236}">
                  <a16:creationId xmlns:a16="http://schemas.microsoft.com/office/drawing/2014/main" xmlns="" id="{C8492D42-6037-4684-83A5-67960A242542}"/>
                </a:ext>
              </a:extLst>
            </p:cNvPr>
            <p:cNvSpPr txBox="1"/>
            <p:nvPr/>
          </p:nvSpPr>
          <p:spPr>
            <a:xfrm>
              <a:off x="3688141" y="2314073"/>
              <a:ext cx="1959299" cy="283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kern="0" dirty="0" err="1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Projet</a:t>
              </a:r>
              <a:r>
                <a:rPr lang="en-US" kern="0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kern="0" dirty="0" err="1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déposé</a:t>
              </a:r>
              <a:endParaRPr lang="en-US" kern="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9" name="Group 89">
            <a:extLst>
              <a:ext uri="{FF2B5EF4-FFF2-40B4-BE49-F238E27FC236}">
                <a16:creationId xmlns:a16="http://schemas.microsoft.com/office/drawing/2014/main" xmlns="" id="{CC7F965A-7850-477C-B539-A64D06193258}"/>
              </a:ext>
            </a:extLst>
          </p:cNvPr>
          <p:cNvGrpSpPr/>
          <p:nvPr/>
        </p:nvGrpSpPr>
        <p:grpSpPr>
          <a:xfrm>
            <a:off x="196969" y="4775198"/>
            <a:ext cx="2429000" cy="1815970"/>
            <a:chOff x="3756028" y="1896036"/>
            <a:chExt cx="2237920" cy="1075716"/>
          </a:xfrm>
        </p:grpSpPr>
        <p:sp>
          <p:nvSpPr>
            <p:cNvPr id="30" name="Freeform: Shape 90">
              <a:extLst>
                <a:ext uri="{FF2B5EF4-FFF2-40B4-BE49-F238E27FC236}">
                  <a16:creationId xmlns:a16="http://schemas.microsoft.com/office/drawing/2014/main" xmlns="" id="{0448DFC6-73C9-43BE-B2D0-D2A73643AA2D}"/>
                </a:ext>
              </a:extLst>
            </p:cNvPr>
            <p:cNvSpPr/>
            <p:nvPr/>
          </p:nvSpPr>
          <p:spPr>
            <a:xfrm flipH="1">
              <a:off x="3854433" y="1896036"/>
              <a:ext cx="2139515" cy="396530"/>
            </a:xfrm>
            <a:custGeom>
              <a:avLst/>
              <a:gdLst>
                <a:gd name="connsiteX0" fmla="*/ 2541225 w 2541225"/>
                <a:gd name="connsiteY0" fmla="*/ 0 h 531437"/>
                <a:gd name="connsiteX1" fmla="*/ 1307450 w 2541225"/>
                <a:gd name="connsiteY1" fmla="*/ 0 h 531437"/>
                <a:gd name="connsiteX2" fmla="*/ 1233775 w 2541225"/>
                <a:gd name="connsiteY2" fmla="*/ 0 h 531437"/>
                <a:gd name="connsiteX3" fmla="*/ 0 w 2541225"/>
                <a:gd name="connsiteY3" fmla="*/ 0 h 531437"/>
                <a:gd name="connsiteX4" fmla="*/ 192566 w 2541225"/>
                <a:gd name="connsiteY4" fmla="*/ 265719 h 531437"/>
                <a:gd name="connsiteX5" fmla="*/ 0 w 2541225"/>
                <a:gd name="connsiteY5" fmla="*/ 531437 h 531437"/>
                <a:gd name="connsiteX6" fmla="*/ 1233775 w 2541225"/>
                <a:gd name="connsiteY6" fmla="*/ 531437 h 531437"/>
                <a:gd name="connsiteX7" fmla="*/ 1307450 w 2541225"/>
                <a:gd name="connsiteY7" fmla="*/ 531437 h 531437"/>
                <a:gd name="connsiteX8" fmla="*/ 2541225 w 2541225"/>
                <a:gd name="connsiteY8" fmla="*/ 531437 h 531437"/>
                <a:gd name="connsiteX9" fmla="*/ 2348659 w 2541225"/>
                <a:gd name="connsiteY9" fmla="*/ 265719 h 53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1225" h="531437">
                  <a:moveTo>
                    <a:pt x="2541225" y="0"/>
                  </a:moveTo>
                  <a:lnTo>
                    <a:pt x="1307450" y="0"/>
                  </a:lnTo>
                  <a:lnTo>
                    <a:pt x="1233775" y="0"/>
                  </a:lnTo>
                  <a:lnTo>
                    <a:pt x="0" y="0"/>
                  </a:lnTo>
                  <a:lnTo>
                    <a:pt x="192566" y="265719"/>
                  </a:lnTo>
                  <a:lnTo>
                    <a:pt x="0" y="531437"/>
                  </a:lnTo>
                  <a:lnTo>
                    <a:pt x="1233775" y="531437"/>
                  </a:lnTo>
                  <a:lnTo>
                    <a:pt x="1307450" y="531437"/>
                  </a:lnTo>
                  <a:lnTo>
                    <a:pt x="2541225" y="531437"/>
                  </a:lnTo>
                  <a:lnTo>
                    <a:pt x="2348659" y="26571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98000" rIns="198000" rtlCol="0" anchor="ctr"/>
            <a:lstStyle/>
            <a:p>
              <a:pPr algn="ctr"/>
              <a:r>
                <a:rPr lang="en-IN" b="1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Idée </a:t>
              </a:r>
            </a:p>
            <a:p>
              <a:pPr algn="ctr"/>
              <a:r>
                <a:rPr lang="en-IN" b="1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“TP en </a:t>
              </a:r>
              <a:r>
                <a:rPr lang="en-IN" b="1" dirty="0" err="1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vidéo</a:t>
              </a:r>
              <a:r>
                <a:rPr lang="en-IN" b="1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”</a:t>
              </a:r>
              <a:endParaRPr lang="en-IN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1" name="TextBox 91">
              <a:extLst>
                <a:ext uri="{FF2B5EF4-FFF2-40B4-BE49-F238E27FC236}">
                  <a16:creationId xmlns:a16="http://schemas.microsoft.com/office/drawing/2014/main" xmlns="" id="{94210C37-56AB-4565-8B5B-1931147C3601}"/>
                </a:ext>
              </a:extLst>
            </p:cNvPr>
            <p:cNvSpPr txBox="1"/>
            <p:nvPr/>
          </p:nvSpPr>
          <p:spPr>
            <a:xfrm>
              <a:off x="3756028" y="2260720"/>
              <a:ext cx="2230296" cy="711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kern="0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Premiers </a:t>
              </a:r>
              <a:r>
                <a:rPr lang="en-US" kern="0" dirty="0" err="1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essais</a:t>
              </a:r>
              <a:endParaRPr lang="en-US" kern="0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r>
                <a:rPr lang="en-US" kern="0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Non </a:t>
              </a:r>
              <a:r>
                <a:rPr lang="en-US" kern="0" dirty="0" err="1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concluants</a:t>
              </a:r>
              <a:r>
                <a:rPr lang="en-US" kern="0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kern="0" dirty="0" err="1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mais</a:t>
              </a:r>
              <a:r>
                <a:rPr lang="en-US" kern="0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kern="0" dirty="0" err="1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prometteurs</a:t>
              </a:r>
              <a:r>
                <a:rPr lang="en-US" kern="0" dirty="0" smtClean="0">
                  <a:solidFill>
                    <a:srgbClr val="0070C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!</a:t>
              </a:r>
              <a:endParaRPr lang="en-US" kern="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496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 txBox="1">
            <a:spLocks/>
          </p:cNvSpPr>
          <p:nvPr/>
        </p:nvSpPr>
        <p:spPr>
          <a:xfrm>
            <a:off x="220512" y="1144866"/>
            <a:ext cx="8536626" cy="418187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800100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r-FR" sz="2400" dirty="0" smtClean="0"/>
              <a:t>Réalisation 1</a:t>
            </a:r>
            <a:r>
              <a:rPr lang="fr-FR" sz="2400" baseline="30000" dirty="0" smtClean="0"/>
              <a:t>er</a:t>
            </a:r>
            <a:r>
              <a:rPr lang="fr-FR" sz="2400" dirty="0" smtClean="0"/>
              <a:t> film…plusieurs prises de vue !</a:t>
            </a:r>
          </a:p>
          <a:p>
            <a:pPr marL="800100" lvl="1" indent="-342900">
              <a:spcBef>
                <a:spcPts val="1000"/>
              </a:spcBef>
              <a:buClr>
                <a:schemeClr val="accent1"/>
              </a:buClr>
              <a:buSzPct val="80000"/>
            </a:pPr>
            <a:endParaRPr lang="fr-FR" sz="2400" dirty="0" smtClean="0"/>
          </a:p>
          <a:p>
            <a:pPr marL="800100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r-FR" sz="2400" dirty="0" smtClean="0"/>
              <a:t>Manque d’expérience :</a:t>
            </a:r>
          </a:p>
          <a:p>
            <a:pPr marL="1257300" lvl="2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r-FR" sz="2200" dirty="0" smtClean="0"/>
              <a:t>Trouver  les bons réglages (angle, lumière, cadrage) </a:t>
            </a:r>
          </a:p>
          <a:p>
            <a:pPr marL="1257300" lvl="2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r-FR" sz="2200" dirty="0" smtClean="0"/>
              <a:t>Enregistrement du son (à faire en plusieurs fragments !)</a:t>
            </a:r>
          </a:p>
          <a:p>
            <a:pPr marL="1257300" lvl="2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r-FR" sz="2200" dirty="0" smtClean="0"/>
              <a:t>Synchronisation des appareils : faire « clap » de début</a:t>
            </a:r>
          </a:p>
          <a:p>
            <a:pPr marL="1257300" lvl="2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r-FR" sz="2200" dirty="0" smtClean="0"/>
              <a:t>Si modification TP : film à refaire…ou à modifier !</a:t>
            </a:r>
          </a:p>
          <a:p>
            <a:pPr marL="1257300" lvl="2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r-FR" sz="2200" dirty="0" smtClean="0"/>
              <a:t>Excès d’effets visuels</a:t>
            </a:r>
          </a:p>
          <a:p>
            <a:pPr marL="1257300" lvl="2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fr-FR" sz="2400" dirty="0" smtClean="0">
              <a:solidFill>
                <a:srgbClr val="0070C0"/>
              </a:solidFill>
            </a:endParaRP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fr-FR" sz="2400" dirty="0" smtClean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246750"/>
            <a:ext cx="9915140" cy="1320800"/>
          </a:xfrm>
        </p:spPr>
        <p:txBody>
          <a:bodyPr/>
          <a:lstStyle/>
          <a:p>
            <a:r>
              <a:rPr lang="en-US" dirty="0" err="1" smtClean="0"/>
              <a:t>Déroulement</a:t>
            </a:r>
            <a:r>
              <a:rPr lang="en-US" dirty="0" smtClean="0"/>
              <a:t> du </a:t>
            </a:r>
            <a:r>
              <a:rPr lang="en-US" dirty="0" err="1" smtClean="0"/>
              <a:t>projet</a:t>
            </a:r>
            <a:r>
              <a:rPr lang="en-US" dirty="0" smtClean="0"/>
              <a:t> - </a:t>
            </a:r>
            <a:r>
              <a:rPr lang="en-US" dirty="0" err="1" smtClean="0"/>
              <a:t>Difficultés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536659" y="50198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Flèche droite 4"/>
          <p:cNvSpPr/>
          <p:nvPr/>
        </p:nvSpPr>
        <p:spPr>
          <a:xfrm>
            <a:off x="2119084" y="5994401"/>
            <a:ext cx="812800" cy="26125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-174172" y="587827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70C0"/>
                </a:solidFill>
              </a:rPr>
              <a:t>Beaucoup plus facile à deux !</a:t>
            </a:r>
            <a:endParaRPr lang="en-US" sz="2800" b="1" dirty="0"/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28958" y="725714"/>
            <a:ext cx="2414814" cy="1976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4" descr="C:\Users\p12416\AppData\Local\Temp\photos-tournages-moteur-action-n11-L-1.jpg"/>
          <p:cNvPicPr>
            <a:picLocks noChangeAspect="1" noChangeArrowheads="1"/>
          </p:cNvPicPr>
          <p:nvPr/>
        </p:nvPicPr>
        <p:blipFill>
          <a:blip r:embed="rId3"/>
          <a:srcRect l="13529" r="15658"/>
          <a:stretch>
            <a:fillRect/>
          </a:stretch>
        </p:blipFill>
        <p:spPr bwMode="auto">
          <a:xfrm rot="1354885">
            <a:off x="8556066" y="3884822"/>
            <a:ext cx="2216323" cy="19980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281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 txBox="1">
            <a:spLocks/>
          </p:cNvSpPr>
          <p:nvPr/>
        </p:nvSpPr>
        <p:spPr>
          <a:xfrm>
            <a:off x="597877" y="1086810"/>
            <a:ext cx="8363272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fr-FR" sz="2400" dirty="0" smtClean="0"/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r-FR" sz="2400" dirty="0" smtClean="0"/>
              <a:t>Temps de réalisation : pour une vidéo de 3 min</a:t>
            </a:r>
          </a:p>
          <a:p>
            <a:pPr marL="800100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fr-FR" sz="2400" dirty="0" smtClean="0"/>
          </a:p>
          <a:p>
            <a:pPr marL="800100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fr-FR" sz="2400" dirty="0" smtClean="0"/>
          </a:p>
          <a:p>
            <a:pPr lvl="1"/>
            <a:r>
              <a:rPr lang="en-US" dirty="0" smtClean="0"/>
              <a:t> 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246750"/>
            <a:ext cx="9915140" cy="1320800"/>
          </a:xfrm>
        </p:spPr>
        <p:txBody>
          <a:bodyPr/>
          <a:lstStyle/>
          <a:p>
            <a:r>
              <a:rPr lang="en-US" dirty="0" err="1" smtClean="0"/>
              <a:t>Déroulement</a:t>
            </a:r>
            <a:r>
              <a:rPr lang="en-US" dirty="0" smtClean="0"/>
              <a:t> du </a:t>
            </a:r>
            <a:r>
              <a:rPr lang="en-US" dirty="0" err="1" smtClean="0"/>
              <a:t>projet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536659" y="50198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1422399" y="2312124"/>
          <a:ext cx="7895772" cy="2479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1790"/>
                <a:gridCol w="3363982"/>
              </a:tblGrid>
              <a:tr h="49034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Etape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Temps</a:t>
                      </a:r>
                      <a:endParaRPr lang="en-US" sz="2800" dirty="0"/>
                    </a:p>
                  </a:txBody>
                  <a:tcPr/>
                </a:tc>
              </a:tr>
              <a:tr h="49034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Script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30 min</a:t>
                      </a:r>
                      <a:endParaRPr lang="en-US" sz="2000" dirty="0"/>
                    </a:p>
                  </a:txBody>
                  <a:tcPr/>
                </a:tc>
              </a:tr>
              <a:tr h="490341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Prises</a:t>
                      </a:r>
                      <a:r>
                        <a:rPr lang="en-US" sz="2000" dirty="0" smtClean="0"/>
                        <a:t> de </a:t>
                      </a:r>
                      <a:r>
                        <a:rPr lang="en-US" sz="2000" dirty="0" err="1" smtClean="0"/>
                        <a:t>vue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 h</a:t>
                      </a:r>
                      <a:endParaRPr lang="en-US" sz="2000" dirty="0"/>
                    </a:p>
                  </a:txBody>
                  <a:tcPr/>
                </a:tc>
              </a:tr>
              <a:tr h="49034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Montage + </a:t>
                      </a:r>
                      <a:r>
                        <a:rPr lang="fr-FR" sz="2000" noProof="0" dirty="0" smtClean="0"/>
                        <a:t>voix</a:t>
                      </a:r>
                      <a:r>
                        <a:rPr lang="en-US" sz="2000" dirty="0" smtClean="0"/>
                        <a:t> off + </a:t>
                      </a:r>
                      <a:r>
                        <a:rPr lang="en-US" sz="2000" dirty="0" err="1" smtClean="0"/>
                        <a:t>sous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titres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 h</a:t>
                      </a:r>
                      <a:endParaRPr lang="en-US" sz="2000" dirty="0"/>
                    </a:p>
                  </a:txBody>
                  <a:tcPr/>
                </a:tc>
              </a:tr>
              <a:tr h="49034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Diffusion + modification</a:t>
                      </a:r>
                      <a:r>
                        <a:rPr lang="en-US" sz="2000" baseline="0" dirty="0" smtClean="0"/>
                        <a:t> supports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30 min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0" y="509451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70C0"/>
                </a:solidFill>
              </a:rPr>
              <a:t>Environ 5 h de travail</a:t>
            </a:r>
            <a:endParaRPr lang="en-US" sz="2800" b="1" dirty="0"/>
          </a:p>
        </p:txBody>
      </p:sp>
      <p:sp>
        <p:nvSpPr>
          <p:cNvPr id="10" name="Flèche droite 9"/>
          <p:cNvSpPr/>
          <p:nvPr/>
        </p:nvSpPr>
        <p:spPr>
          <a:xfrm>
            <a:off x="3294740" y="5225143"/>
            <a:ext cx="812800" cy="26125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23654" y="2786744"/>
            <a:ext cx="1321752" cy="165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281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83028"/>
            <a:ext cx="8801099" cy="794658"/>
          </a:xfrm>
        </p:spPr>
        <p:txBody>
          <a:bodyPr/>
          <a:lstStyle/>
          <a:p>
            <a:r>
              <a:rPr lang="en-US" dirty="0" smtClean="0"/>
              <a:t>Retour des </a:t>
            </a:r>
            <a:r>
              <a:rPr lang="en-US" dirty="0" err="1" smtClean="0"/>
              <a:t>étudiants</a:t>
            </a:r>
            <a:r>
              <a:rPr lang="en-US" dirty="0" smtClean="0"/>
              <a:t> (</a:t>
            </a:r>
            <a:r>
              <a:rPr lang="en-US" dirty="0" err="1" smtClean="0"/>
              <a:t>partiel</a:t>
            </a:r>
            <a:r>
              <a:rPr lang="en-US" dirty="0" smtClean="0"/>
              <a:t>)</a:t>
            </a:r>
            <a:endParaRPr lang="fr-FR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859135" y="1019671"/>
            <a:ext cx="9101294" cy="503822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r-FR" sz="2400" dirty="0" smtClean="0"/>
              <a:t>Appropriation par les étudiants des </a:t>
            </a:r>
            <a:r>
              <a:rPr lang="fr-FR" sz="2400" dirty="0" err="1" smtClean="0"/>
              <a:t>videos</a:t>
            </a:r>
            <a:endParaRPr lang="fr-FR" sz="2400" dirty="0" smtClean="0"/>
          </a:p>
          <a:p>
            <a:pPr marL="1257300" lvl="2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r-FR" sz="2400" dirty="0" smtClean="0"/>
              <a:t>entre 50 et 300 vues par </a:t>
            </a:r>
            <a:r>
              <a:rPr lang="fr-FR" sz="2400" dirty="0" err="1" smtClean="0"/>
              <a:t>videos</a:t>
            </a:r>
            <a:r>
              <a:rPr lang="fr-FR" sz="2400" dirty="0" smtClean="0"/>
              <a:t> (75 étudiants / 6 séances de 3h) (TP S3)</a:t>
            </a:r>
          </a:p>
          <a:p>
            <a:pPr marL="1257300" lvl="2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r-FR" sz="2400" dirty="0" smtClean="0"/>
              <a:t>100% des étudiants interrogés conseilleraient à un futur étudiant de première année de visionner les </a:t>
            </a:r>
            <a:r>
              <a:rPr lang="fr-FR" sz="2400" dirty="0" err="1" smtClean="0"/>
              <a:t>videos</a:t>
            </a:r>
            <a:r>
              <a:rPr lang="fr-FR" sz="2400" dirty="0" smtClean="0"/>
              <a:t>  pour préparer ou réviser son TP</a:t>
            </a:r>
          </a:p>
          <a:p>
            <a:pPr marL="1257300" lvl="2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fr-FR" sz="2200" dirty="0" smtClean="0"/>
          </a:p>
          <a:p>
            <a:pPr marL="800100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fr-FR" sz="2400" dirty="0" smtClean="0"/>
          </a:p>
          <a:p>
            <a:pPr marL="800100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fr-FR" sz="2400" dirty="0" smtClean="0"/>
          </a:p>
          <a:p>
            <a:pPr lvl="1"/>
            <a:r>
              <a:rPr lang="en-US" dirty="0" smtClean="0"/>
              <a:t> 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449573" y="49908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121" name="AutoShape 1" descr="Tableau des réponses au formulaire Forms. Titre de la question : Vous n'avez pas visionné les videos pendant le TP parce que :. Nombre de réponses : 28&amp;nbsp;réponses.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122" name="AutoShape 2" descr="Tableau des réponses au formulaire Forms. Titre de la question : Vous n'avez pas visionné les videos pendant le TP parce que :. Nombre de réponses : 28&amp;nbsp;réponses.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" name="Image 9" descr="Plus video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69" y="3543300"/>
            <a:ext cx="4619146" cy="3069771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396343" y="5355773"/>
            <a:ext cx="18777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Plus de </a:t>
            </a:r>
            <a:r>
              <a:rPr lang="fr-FR" sz="2000" b="1" dirty="0" err="1" smtClean="0"/>
              <a:t>videos</a:t>
            </a:r>
            <a:endParaRPr lang="fr-FR" sz="2000" b="1" dirty="0" smtClean="0"/>
          </a:p>
          <a:p>
            <a:r>
              <a:rPr lang="fr-FR" sz="2000" b="1" dirty="0" smtClean="0"/>
              <a:t>(TP optique)</a:t>
            </a:r>
            <a:endParaRPr lang="fr-FR" sz="2000" b="1" dirty="0"/>
          </a:p>
        </p:txBody>
      </p:sp>
      <p:pic>
        <p:nvPicPr>
          <p:cNvPr id="12" name="Image 11" descr="Autres T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369" y="3599000"/>
            <a:ext cx="3161090" cy="325900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8284030" y="4087587"/>
            <a:ext cx="2198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Généraliser </a:t>
            </a:r>
            <a:r>
              <a:rPr lang="fr-FR" sz="2000" b="1" dirty="0" err="1" smtClean="0"/>
              <a:t>videos</a:t>
            </a:r>
            <a:r>
              <a:rPr lang="fr-FR" sz="2000" b="1" dirty="0" smtClean="0"/>
              <a:t> à d’autres TP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29281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83028"/>
            <a:ext cx="8801099" cy="794658"/>
          </a:xfrm>
        </p:spPr>
        <p:txBody>
          <a:bodyPr/>
          <a:lstStyle/>
          <a:p>
            <a:r>
              <a:rPr lang="en-US" dirty="0" smtClean="0"/>
              <a:t>Retour des </a:t>
            </a:r>
            <a:r>
              <a:rPr lang="en-US" dirty="0" err="1" smtClean="0"/>
              <a:t>étudiants</a:t>
            </a:r>
            <a:endParaRPr lang="fr-FR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859135" y="1019671"/>
            <a:ext cx="8363272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r-FR" sz="2400" dirty="0" smtClean="0"/>
              <a:t>Appropriation par les étudiants des </a:t>
            </a:r>
            <a:r>
              <a:rPr lang="fr-FR" sz="2400" dirty="0" err="1" smtClean="0"/>
              <a:t>videos</a:t>
            </a:r>
            <a:endParaRPr lang="fr-FR" sz="2400" dirty="0" smtClean="0"/>
          </a:p>
          <a:p>
            <a:pPr marL="1257300" lvl="2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r-FR" sz="2200" dirty="0" smtClean="0"/>
              <a:t>Point d’attention : diffusion</a:t>
            </a:r>
          </a:p>
          <a:p>
            <a:pPr marL="800100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fr-FR" sz="2400" dirty="0" smtClean="0"/>
          </a:p>
          <a:p>
            <a:pPr marL="800100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fr-FR" sz="2400" dirty="0" smtClean="0"/>
          </a:p>
          <a:p>
            <a:pPr lvl="1"/>
            <a:r>
              <a:rPr lang="en-US" dirty="0" smtClean="0"/>
              <a:t> 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449573" y="49908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121" name="AutoShape 1" descr="Tableau des réponses au formulaire Forms. Titre de la question : Vous n'avez pas visionné les videos pendant le TP parce que :. Nombre de réponses : 28&amp;nbsp;réponses.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122" name="AutoShape 2" descr="Tableau des réponses au formulaire Forms. Titre de la question : Vous n'avez pas visionné les videos pendant le TP parce que :. Nombre de réponses : 28&amp;nbsp;réponses.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" name="Image 7" descr="Pas Video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44" y="2036977"/>
            <a:ext cx="9907450" cy="421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1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6463" y="201385"/>
            <a:ext cx="9915140" cy="1320800"/>
          </a:xfrm>
        </p:spPr>
        <p:txBody>
          <a:bodyPr/>
          <a:lstStyle/>
          <a:p>
            <a:r>
              <a:rPr lang="en-US" dirty="0" smtClean="0"/>
              <a:t>Retour des </a:t>
            </a:r>
            <a:r>
              <a:rPr lang="en-US" dirty="0" err="1" smtClean="0"/>
              <a:t>étudiants</a:t>
            </a:r>
            <a:endParaRPr lang="fr-FR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581549" y="921700"/>
            <a:ext cx="8363272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r-FR" sz="2400" dirty="0" smtClean="0"/>
              <a:t>Format des </a:t>
            </a:r>
            <a:r>
              <a:rPr lang="fr-FR" sz="2400" dirty="0" err="1" smtClean="0"/>
              <a:t>videos</a:t>
            </a:r>
            <a:endParaRPr lang="fr-FR" sz="2400" dirty="0" smtClean="0"/>
          </a:p>
          <a:p>
            <a:pPr marL="1257300" lvl="2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fr-FR" sz="2200" dirty="0" smtClean="0"/>
          </a:p>
          <a:p>
            <a:pPr marL="800100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fr-FR" sz="2400" dirty="0" smtClean="0"/>
          </a:p>
          <a:p>
            <a:pPr marL="800100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fr-FR" sz="2400" dirty="0" smtClean="0"/>
          </a:p>
          <a:p>
            <a:pPr lvl="1"/>
            <a:r>
              <a:rPr lang="en-US" dirty="0" smtClean="0"/>
              <a:t> 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449573" y="49908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121" name="AutoShape 1" descr="Tableau des réponses au formulaire Forms. Titre de la question : Vous n'avez pas visionné les videos pendant le TP parce que :. Nombre de réponses : 28&amp;nbsp;réponses.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122" name="AutoShape 2" descr="Tableau des réponses au formulaire Forms. Titre de la question : Vous n'avez pas visionné les videos pendant le TP parce que :. Nombre de réponses : 28&amp;nbsp;réponses.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Image 10" descr="Durée Vide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351" y="1672172"/>
            <a:ext cx="5119793" cy="2638569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188721" y="1489166"/>
            <a:ext cx="4464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Quel est votre avis sur la durée de </a:t>
            </a:r>
            <a:r>
              <a:rPr lang="fr-FR" dirty="0" err="1" smtClean="0"/>
              <a:t>videos</a:t>
            </a:r>
            <a:endParaRPr lang="fr-FR" dirty="0"/>
          </a:p>
        </p:txBody>
      </p:sp>
      <p:pic>
        <p:nvPicPr>
          <p:cNvPr id="13" name="Image 12" descr="Contenu video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244" y="3964410"/>
            <a:ext cx="6641235" cy="289359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4358641" y="3823063"/>
            <a:ext cx="4815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Les explications fournies dans la </a:t>
            </a:r>
            <a:r>
              <a:rPr lang="fr-FR" dirty="0" err="1" smtClean="0"/>
              <a:t>video</a:t>
            </a:r>
            <a:r>
              <a:rPr lang="fr-FR" dirty="0" smtClean="0"/>
              <a:t> sont :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281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6463" y="201385"/>
            <a:ext cx="9915140" cy="1320800"/>
          </a:xfrm>
        </p:spPr>
        <p:txBody>
          <a:bodyPr/>
          <a:lstStyle/>
          <a:p>
            <a:r>
              <a:rPr lang="en-US" dirty="0" smtClean="0"/>
              <a:t>Retour des </a:t>
            </a:r>
            <a:r>
              <a:rPr lang="en-US" dirty="0" err="1" smtClean="0"/>
              <a:t>étudiants</a:t>
            </a:r>
            <a:endParaRPr lang="fr-FR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581548" y="921700"/>
            <a:ext cx="9385411" cy="5466037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r-FR" sz="2800" dirty="0" smtClean="0"/>
              <a:t>Objectifs initiaux :</a:t>
            </a:r>
          </a:p>
          <a:p>
            <a:pPr marL="800100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r-FR" sz="2400" dirty="0" smtClean="0"/>
              <a:t>Point de vue étudiant</a:t>
            </a:r>
          </a:p>
          <a:p>
            <a:pPr marL="800100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fr-FR" sz="2400" dirty="0" smtClean="0"/>
          </a:p>
          <a:p>
            <a:pPr marL="800100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fr-FR" sz="2400" dirty="0" smtClean="0"/>
          </a:p>
          <a:p>
            <a:pPr marL="800100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fr-FR" sz="2400" dirty="0" smtClean="0"/>
          </a:p>
          <a:p>
            <a:pPr marL="800100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fr-FR" sz="2400" dirty="0" smtClean="0"/>
          </a:p>
          <a:p>
            <a:pPr marL="800100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fr-FR" sz="2400" dirty="0" smtClean="0"/>
          </a:p>
          <a:p>
            <a:pPr marL="800100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fr-FR" sz="2400" dirty="0" smtClean="0"/>
          </a:p>
          <a:p>
            <a:pPr marL="800100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fr-FR" sz="2400" dirty="0" smtClean="0"/>
          </a:p>
          <a:p>
            <a:pPr marL="800100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fr-FR" sz="2400" dirty="0" smtClean="0"/>
          </a:p>
          <a:p>
            <a:pPr marL="800100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fr-FR" sz="2400" dirty="0" smtClean="0"/>
          </a:p>
          <a:p>
            <a:pPr marL="1257300" lvl="2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r-FR" sz="2200" dirty="0" smtClean="0"/>
              <a:t>Point de vue enseignant</a:t>
            </a:r>
            <a:r>
              <a:rPr lang="en-US" dirty="0" smtClean="0"/>
              <a:t> 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449573" y="49908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121" name="AutoShape 1" descr="Tableau des réponses au formulaire Forms. Titre de la question : Vous n'avez pas visionné les videos pendant le TP parce que :. Nombre de réponses : 28&amp;nbsp;réponses.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122" name="AutoShape 2" descr="Tableau des réponses au formulaire Forms. Titre de la question : Vous n'avez pas visionné les videos pendant le TP parce que :. Nombre de réponses : 28&amp;nbsp;réponses.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166" y="2236679"/>
            <a:ext cx="8590033" cy="316080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420584" y="2011681"/>
            <a:ext cx="1529586" cy="400110"/>
          </a:xfrm>
          <a:prstGeom prst="rect">
            <a:avLst/>
          </a:prstGeom>
          <a:solidFill>
            <a:srgbClr val="FFFFFF"/>
          </a:solidFill>
          <a:ln w="19050">
            <a:solidFill>
              <a:srgbClr val="325CA6"/>
            </a:solidFill>
          </a:ln>
        </p:spPr>
        <p:txBody>
          <a:bodyPr wrap="none" rtlCol="0">
            <a:spAutoFit/>
          </a:bodyPr>
          <a:lstStyle/>
          <a:p>
            <a:r>
              <a:rPr lang="fr-FR" sz="2000" dirty="0" smtClean="0"/>
              <a:t>Les </a:t>
            </a:r>
            <a:r>
              <a:rPr lang="fr-FR" sz="2000" dirty="0" err="1" smtClean="0"/>
              <a:t>videos</a:t>
            </a:r>
            <a:r>
              <a:rPr lang="fr-FR" sz="2000" dirty="0" smtClean="0"/>
              <a:t> :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29281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fr-FR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597877" y="1623828"/>
            <a:ext cx="10012066" cy="4835029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r-FR" sz="2600" dirty="0" smtClean="0">
                <a:solidFill>
                  <a:srgbClr val="0070C0"/>
                </a:solidFill>
              </a:rPr>
              <a:t>Production vidéo assez rapide </a:t>
            </a:r>
          </a:p>
          <a:p>
            <a:pPr marL="800100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r-FR" sz="2200" dirty="0" smtClean="0"/>
              <a:t>Vidéos produites : 13 en génie chimique, 4 en optique, 7 en </a:t>
            </a:r>
            <a:r>
              <a:rPr lang="fr-FR" sz="2200" dirty="0" err="1" smtClean="0"/>
              <a:t>élec</a:t>
            </a:r>
            <a:r>
              <a:rPr lang="fr-FR" sz="2200" dirty="0" smtClean="0"/>
              <a:t>.. </a:t>
            </a:r>
          </a:p>
          <a:p>
            <a:pPr marL="800100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r-FR" sz="2200" dirty="0" smtClean="0"/>
              <a:t>Vidéos à réaliser : 8 en génie chimique, 6 en physique </a:t>
            </a:r>
          </a:p>
          <a:p>
            <a:pPr marL="800100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fr-FR" sz="600" dirty="0" smtClean="0"/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r-FR" sz="2600" dirty="0" smtClean="0">
                <a:solidFill>
                  <a:srgbClr val="0070C0"/>
                </a:solidFill>
              </a:rPr>
              <a:t>Action motivante</a:t>
            </a:r>
          </a:p>
          <a:p>
            <a:pPr marL="800100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r-FR" sz="2200" dirty="0" smtClean="0"/>
              <a:t>Investissement temps raisonnable</a:t>
            </a:r>
          </a:p>
          <a:p>
            <a:pPr marL="800100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r-FR" sz="2200" dirty="0" smtClean="0"/>
              <a:t>Prise en main logiciel rapide  - Autonomie vite atteinte</a:t>
            </a:r>
          </a:p>
          <a:p>
            <a:pPr marL="800100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r-FR" sz="2200" dirty="0" smtClean="0"/>
              <a:t>Apport sur long terme</a:t>
            </a:r>
          </a:p>
          <a:p>
            <a:pPr marL="800100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r-FR" sz="2200" dirty="0" smtClean="0"/>
              <a:t>Réflexion sur approche pédagogique des TP</a:t>
            </a:r>
          </a:p>
          <a:p>
            <a:pPr marL="800100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fr-FR" sz="500" dirty="0" smtClean="0"/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r-FR" sz="2600" dirty="0" smtClean="0">
                <a:solidFill>
                  <a:srgbClr val="0070C0"/>
                </a:solidFill>
              </a:rPr>
              <a:t>1</a:t>
            </a:r>
            <a:r>
              <a:rPr lang="fr-FR" sz="2600" baseline="30000" dirty="0" smtClean="0">
                <a:solidFill>
                  <a:srgbClr val="0070C0"/>
                </a:solidFill>
              </a:rPr>
              <a:t>er</a:t>
            </a:r>
            <a:r>
              <a:rPr lang="fr-FR" sz="2600" dirty="0" smtClean="0">
                <a:solidFill>
                  <a:srgbClr val="0070C0"/>
                </a:solidFill>
              </a:rPr>
              <a:t> retours très positifs (étudiants, enseignants)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fr-FR" sz="500" dirty="0" smtClean="0">
              <a:solidFill>
                <a:srgbClr val="0070C0"/>
              </a:solidFill>
            </a:endParaRP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r-FR" sz="2600" dirty="0" smtClean="0">
                <a:solidFill>
                  <a:srgbClr val="0070C0"/>
                </a:solidFill>
              </a:rPr>
              <a:t>Très bon support Learning </a:t>
            </a:r>
            <a:r>
              <a:rPr lang="fr-FR" sz="2600" dirty="0" err="1" smtClean="0">
                <a:solidFill>
                  <a:srgbClr val="0070C0"/>
                </a:solidFill>
              </a:rPr>
              <a:t>Lab</a:t>
            </a:r>
            <a:r>
              <a:rPr lang="fr-FR" sz="2600" dirty="0" smtClean="0">
                <a:solidFill>
                  <a:srgbClr val="0070C0"/>
                </a:solidFill>
              </a:rPr>
              <a:t> (aide, formation, conseils)…</a:t>
            </a:r>
            <a:r>
              <a:rPr lang="fr-FR" sz="2600" b="1" dirty="0" smtClean="0">
                <a:solidFill>
                  <a:srgbClr val="0070C0"/>
                </a:solidFill>
              </a:rPr>
              <a:t>MERCI !!!</a:t>
            </a: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449573" y="49908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332993" flipH="1">
            <a:off x="9077271" y="974133"/>
            <a:ext cx="1728334" cy="1728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446" y="4752860"/>
            <a:ext cx="1533298" cy="1133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281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826140" y="753328"/>
            <a:ext cx="5042731" cy="1160462"/>
          </a:xfrm>
        </p:spPr>
        <p:txBody>
          <a:bodyPr/>
          <a:lstStyle/>
          <a:p>
            <a:r>
              <a:rPr lang="fr-FR" sz="6000" dirty="0" smtClean="0"/>
              <a:t>Merci !</a:t>
            </a:r>
            <a:endParaRPr lang="fr-FR" sz="6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331246" y="4802091"/>
            <a:ext cx="6524926" cy="848672"/>
          </a:xfrm>
        </p:spPr>
        <p:txBody>
          <a:bodyPr/>
          <a:lstStyle/>
          <a:p>
            <a:r>
              <a:rPr lang="fr-FR" dirty="0" smtClean="0"/>
              <a:t>Contacts :</a:t>
            </a:r>
          </a:p>
          <a:p>
            <a:r>
              <a:rPr lang="fr-FR" dirty="0" smtClean="0"/>
              <a:t>loic.burnel@univ-orleans.fr</a:t>
            </a:r>
          </a:p>
          <a:p>
            <a:r>
              <a:rPr lang="fr-FR" dirty="0" smtClean="0"/>
              <a:t>frederic.versaveau@univ-orleans.fr</a:t>
            </a:r>
          </a:p>
          <a:p>
            <a:r>
              <a:rPr lang="fr-FR" dirty="0" smtClean="0"/>
              <a:t>olivier.chedeville@univ-orleans.fr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17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Sommaire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Contexte et Objectif</a:t>
            </a:r>
          </a:p>
          <a:p>
            <a:r>
              <a:rPr lang="fr-FR" sz="2400" dirty="0" smtClean="0"/>
              <a:t>Exemples de réalisation</a:t>
            </a:r>
            <a:endParaRPr lang="fr-FR" sz="2400" dirty="0"/>
          </a:p>
          <a:p>
            <a:r>
              <a:rPr lang="fr-FR" sz="2400" dirty="0" smtClean="0"/>
              <a:t>Réalisation d’une vidéo</a:t>
            </a:r>
          </a:p>
          <a:p>
            <a:r>
              <a:rPr lang="fr-FR" sz="2400" dirty="0" smtClean="0"/>
              <a:t>Déroulement du projet</a:t>
            </a:r>
          </a:p>
          <a:p>
            <a:r>
              <a:rPr lang="fr-FR" sz="2400" dirty="0" smtClean="0"/>
              <a:t>Retour étudiants</a:t>
            </a:r>
          </a:p>
          <a:p>
            <a:r>
              <a:rPr lang="fr-FR" sz="2400" dirty="0" smtClean="0"/>
              <a:t>Conclusion</a:t>
            </a:r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/>
          <a:srcRect b="20465"/>
          <a:stretch>
            <a:fillRect/>
          </a:stretch>
        </p:blipFill>
        <p:spPr bwMode="auto">
          <a:xfrm rot="1005986">
            <a:off x="4502502" y="662579"/>
            <a:ext cx="4850764" cy="1744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AutoShape 3" descr="Résultat de recherche d'images pour &quot;laser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830947">
            <a:off x="3846513" y="4499427"/>
            <a:ext cx="1974669" cy="1479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C:\Users\p12416\Desktop\learning lab\IMG_586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7031428">
            <a:off x="6865566" y="3628268"/>
            <a:ext cx="3394528" cy="22630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155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1848" y="290286"/>
            <a:ext cx="9915140" cy="1320800"/>
          </a:xfrm>
        </p:spPr>
        <p:txBody>
          <a:bodyPr/>
          <a:lstStyle/>
          <a:p>
            <a:r>
              <a:rPr lang="en-US" dirty="0" err="1" smtClean="0"/>
              <a:t>Contexte</a:t>
            </a:r>
            <a:r>
              <a:rPr lang="en-US" dirty="0" smtClean="0"/>
              <a:t> et </a:t>
            </a:r>
            <a:r>
              <a:rPr lang="en-US" dirty="0" err="1" smtClean="0"/>
              <a:t>objectif</a:t>
            </a:r>
            <a:endParaRPr lang="fr-FR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597877" y="1248230"/>
            <a:ext cx="8363272" cy="49015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Laboratoire/Atelier avec du matériel technique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fr-FR" sz="2000" b="0" i="0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Installations imposantes et/ou complexes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Maîtrise de certains appareils hors objectif pédagogique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Particularités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Pas d’accès hors séance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Séances TP/examen : éloignement possible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TP “tournants” :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Enseignant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non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disponible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continu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536659" y="50198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6" name="Groupe 15"/>
          <p:cNvGrpSpPr/>
          <p:nvPr/>
        </p:nvGrpSpPr>
        <p:grpSpPr>
          <a:xfrm>
            <a:off x="1019605" y="4586717"/>
            <a:ext cx="6852982" cy="1296144"/>
            <a:chOff x="2512323" y="4731857"/>
            <a:chExt cx="6852982" cy="1296144"/>
          </a:xfrm>
        </p:grpSpPr>
        <p:sp>
          <p:nvSpPr>
            <p:cNvPr id="8" name="ZoneTexte 7"/>
            <p:cNvSpPr txBox="1"/>
            <p:nvPr/>
          </p:nvSpPr>
          <p:spPr>
            <a:xfrm>
              <a:off x="3520435" y="4731857"/>
              <a:ext cx="41480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325CA6"/>
                  </a:solidFill>
                </a:rPr>
                <a:t>Stress </a:t>
              </a:r>
              <a:r>
                <a:rPr lang="en-US" sz="2400" dirty="0" err="1" smtClean="0">
                  <a:solidFill>
                    <a:srgbClr val="325CA6"/>
                  </a:solidFill>
                </a:rPr>
                <a:t>étudiant</a:t>
              </a:r>
              <a:r>
                <a:rPr lang="en-US" sz="2400" dirty="0" smtClean="0">
                  <a:solidFill>
                    <a:srgbClr val="325CA6"/>
                  </a:solidFill>
                </a:rPr>
                <a:t> (TP, </a:t>
              </a:r>
              <a:r>
                <a:rPr lang="en-US" sz="2400" dirty="0" err="1" smtClean="0">
                  <a:solidFill>
                    <a:srgbClr val="325CA6"/>
                  </a:solidFill>
                </a:rPr>
                <a:t>examen</a:t>
              </a:r>
              <a:r>
                <a:rPr lang="en-US" sz="2400" dirty="0" smtClean="0">
                  <a:solidFill>
                    <a:srgbClr val="325CA6"/>
                  </a:solidFill>
                </a:rPr>
                <a:t>)</a:t>
              </a:r>
              <a:endParaRPr lang="en-US" sz="2400" dirty="0">
                <a:solidFill>
                  <a:srgbClr val="325CA6"/>
                </a:solidFill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3520435" y="5134288"/>
              <a:ext cx="58448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rgbClr val="325CA6"/>
                  </a:solidFill>
                </a:rPr>
                <a:t>Perte</a:t>
              </a:r>
              <a:r>
                <a:rPr lang="en-US" sz="2400" dirty="0" smtClean="0">
                  <a:solidFill>
                    <a:srgbClr val="325CA6"/>
                  </a:solidFill>
                </a:rPr>
                <a:t> de temps et </a:t>
              </a:r>
              <a:r>
                <a:rPr lang="en-US" sz="2400" dirty="0" err="1" smtClean="0">
                  <a:solidFill>
                    <a:srgbClr val="325CA6"/>
                  </a:solidFill>
                </a:rPr>
                <a:t>d’efficacité</a:t>
              </a:r>
              <a:r>
                <a:rPr lang="en-US" sz="2400" dirty="0" smtClean="0">
                  <a:solidFill>
                    <a:srgbClr val="325CA6"/>
                  </a:solidFill>
                </a:rPr>
                <a:t> en séance</a:t>
              </a:r>
              <a:endParaRPr lang="en-US" sz="2400" dirty="0">
                <a:solidFill>
                  <a:srgbClr val="325CA6"/>
                </a:solidFill>
              </a:endParaRPr>
            </a:p>
          </p:txBody>
        </p:sp>
        <p:sp>
          <p:nvSpPr>
            <p:cNvPr id="11" name="Flèche droite 10"/>
            <p:cNvSpPr/>
            <p:nvPr/>
          </p:nvSpPr>
          <p:spPr>
            <a:xfrm>
              <a:off x="2512323" y="5163905"/>
              <a:ext cx="576064" cy="216024"/>
            </a:xfrm>
            <a:prstGeom prst="rightArrow">
              <a:avLst/>
            </a:prstGeom>
            <a:solidFill>
              <a:srgbClr val="325CA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25CA6"/>
                  </a:solidFill>
                </a:ln>
                <a:solidFill>
                  <a:srgbClr val="325CA6"/>
                </a:solidFill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3520435" y="5566336"/>
              <a:ext cx="40335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rgbClr val="325CA6"/>
                  </a:solidFill>
                </a:rPr>
                <a:t>Préparation</a:t>
              </a:r>
              <a:r>
                <a:rPr lang="en-US" sz="2400" dirty="0" smtClean="0">
                  <a:solidFill>
                    <a:srgbClr val="325CA6"/>
                  </a:solidFill>
                </a:rPr>
                <a:t> TP </a:t>
              </a:r>
              <a:r>
                <a:rPr lang="en-US" sz="2400" dirty="0" err="1" smtClean="0">
                  <a:solidFill>
                    <a:srgbClr val="325CA6"/>
                  </a:solidFill>
                </a:rPr>
                <a:t>peu</a:t>
              </a:r>
              <a:r>
                <a:rPr lang="en-US" sz="2400" dirty="0" smtClean="0">
                  <a:solidFill>
                    <a:srgbClr val="325CA6"/>
                  </a:solidFill>
                </a:rPr>
                <a:t> </a:t>
              </a:r>
              <a:r>
                <a:rPr lang="en-US" sz="2400" dirty="0" err="1" smtClean="0">
                  <a:solidFill>
                    <a:srgbClr val="325CA6"/>
                  </a:solidFill>
                </a:rPr>
                <a:t>efficace</a:t>
              </a:r>
              <a:endParaRPr lang="en-US" sz="2400" dirty="0">
                <a:solidFill>
                  <a:srgbClr val="325CA6"/>
                </a:solidFill>
              </a:endParaRP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1" y="6021288"/>
            <a:ext cx="12192000" cy="584775"/>
            <a:chOff x="1403648" y="6021288"/>
            <a:chExt cx="8748210" cy="584775"/>
          </a:xfrm>
        </p:grpSpPr>
        <p:sp>
          <p:nvSpPr>
            <p:cNvPr id="14" name="ZoneTexte 13"/>
            <p:cNvSpPr txBox="1"/>
            <p:nvPr/>
          </p:nvSpPr>
          <p:spPr>
            <a:xfrm>
              <a:off x="1403648" y="6021288"/>
              <a:ext cx="87482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ctr">
                <a:buNone/>
              </a:pPr>
              <a:r>
                <a:rPr lang="fr-FR" sz="3200" b="1" dirty="0" smtClean="0">
                  <a:solidFill>
                    <a:srgbClr val="0070C0"/>
                  </a:solidFill>
                </a:rPr>
                <a:t>Idée</a:t>
              </a:r>
              <a:r>
                <a:rPr lang="fr-FR" sz="3200" b="1" dirty="0" smtClean="0"/>
                <a:t> </a:t>
              </a:r>
              <a:r>
                <a:rPr lang="fr-FR" sz="3200" b="1" dirty="0" smtClean="0">
                  <a:solidFill>
                    <a:srgbClr val="0070C0"/>
                  </a:solidFill>
                </a:rPr>
                <a:t>: Réaliser vidéos de présentation</a:t>
              </a:r>
            </a:p>
          </p:txBody>
        </p:sp>
        <p:sp>
          <p:nvSpPr>
            <p:cNvPr id="15" name="Flèche droite 14"/>
            <p:cNvSpPr/>
            <p:nvPr/>
          </p:nvSpPr>
          <p:spPr>
            <a:xfrm>
              <a:off x="1936888" y="6128465"/>
              <a:ext cx="1152128" cy="432048"/>
            </a:xfrm>
            <a:prstGeom prst="rightArrow">
              <a:avLst/>
            </a:prstGeom>
            <a:solidFill>
              <a:srgbClr val="325CA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05510" y="3860801"/>
            <a:ext cx="3115459" cy="2050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 l="28174" t="20619" r="27570" b="24399"/>
          <a:stretch>
            <a:fillRect/>
          </a:stretch>
        </p:blipFill>
        <p:spPr bwMode="auto">
          <a:xfrm>
            <a:off x="6458857" y="1637258"/>
            <a:ext cx="435429" cy="57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281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Objectifs</a:t>
            </a:r>
            <a:endParaRPr lang="fr-FR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597877" y="1623828"/>
            <a:ext cx="8363272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</a:pP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536659" y="50198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1446962" y="1378858"/>
            <a:ext cx="8363272" cy="4901562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r-F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Préparation plus efficace du TP :</a:t>
            </a: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Moins d’appréhension, p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hase</a:t>
            </a:r>
            <a:r>
              <a:rPr kumimoji="0" lang="fr-F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 prise en main de l’installation plus rapide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r>
              <a:rPr lang="fr-FR" sz="2000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pport d’informations complémentaires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aux protocoles de TP</a:t>
            </a: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Autonomie pendant le TP 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Moins de temps d’attentes (disponibilité de l’enseignant)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Rythme de progression plus individualisé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Plus de temps consacré à l’exploitation des résultats expérimentaux</a:t>
            </a: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defRPr/>
            </a:pPr>
            <a:r>
              <a:rPr lang="fr-F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Révisions facilitées :</a:t>
            </a:r>
          </a:p>
          <a:p>
            <a:pPr marL="742950" lvl="1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defRPr/>
            </a:pP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Offrir un support de révision supplémentaire, facilement accessible</a:t>
            </a:r>
          </a:p>
          <a:p>
            <a:pPr marL="742950" lvl="1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Améliorer</a:t>
            </a:r>
            <a:r>
              <a:rPr kumimoji="0" lang="fr-F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la réussite des étudiants</a:t>
            </a: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1813" y="294083"/>
            <a:ext cx="2218452" cy="131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28193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/>
          <p:cNvSpPr txBox="1">
            <a:spLocks/>
          </p:cNvSpPr>
          <p:nvPr/>
        </p:nvSpPr>
        <p:spPr>
          <a:xfrm>
            <a:off x="597877" y="1623828"/>
            <a:ext cx="8363272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</a:pP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536659" y="50198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5" name="Diagramme 4"/>
          <p:cNvGraphicFramePr/>
          <p:nvPr/>
        </p:nvGraphicFramePr>
        <p:xfrm>
          <a:off x="914400" y="274847"/>
          <a:ext cx="8931727" cy="6338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 7" descr="DAcfMCPW0AIHoLE.jpg"/>
          <p:cNvPicPr>
            <a:picLocks noChangeAspect="1"/>
          </p:cNvPicPr>
          <p:nvPr/>
        </p:nvPicPr>
        <p:blipFill>
          <a:blip r:embed="rId7"/>
          <a:srcRect l="26920" t="4994" r="27812"/>
          <a:stretch>
            <a:fillRect/>
          </a:stretch>
        </p:blipFill>
        <p:spPr>
          <a:xfrm>
            <a:off x="2506797" y="4681693"/>
            <a:ext cx="1676666" cy="1926771"/>
          </a:xfrm>
          <a:prstGeom prst="rect">
            <a:avLst/>
          </a:prstGeom>
        </p:spPr>
      </p:pic>
      <p:pic>
        <p:nvPicPr>
          <p:cNvPr id="1026" name="Picture 2" descr="C:\Users\p12416\Desktop\mes documents\PFT\présentation\photos\Copie de IMG_20160822_10370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35262" y="210563"/>
            <a:ext cx="4103076" cy="23040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281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Exemples</a:t>
            </a:r>
            <a:r>
              <a:rPr lang="en-US" dirty="0" smtClean="0"/>
              <a:t> de </a:t>
            </a:r>
            <a:r>
              <a:rPr lang="en-US" dirty="0" err="1" smtClean="0"/>
              <a:t>vidéos</a:t>
            </a:r>
            <a:endParaRPr lang="fr-FR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597877" y="1623828"/>
            <a:ext cx="8363272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r-F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Salle d’électronique</a:t>
            </a:r>
            <a:endParaRPr lang="fr-FR" sz="2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fr-FR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Salle d’optique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r-FR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Atelier de génie chimique (TP distillation)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fr-FR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</a:pPr>
            <a:endParaRPr lang="fr-FR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536659" y="50198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 b="20465"/>
          <a:stretch>
            <a:fillRect/>
          </a:stretch>
        </p:blipFill>
        <p:spPr bwMode="auto">
          <a:xfrm rot="5400000">
            <a:off x="7119609" y="2997257"/>
            <a:ext cx="4521966" cy="162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AutoShape 2" descr="Image associée"/>
          <p:cNvSpPr>
            <a:spLocks noChangeAspect="1" noChangeArrowheads="1"/>
          </p:cNvSpPr>
          <p:nvPr/>
        </p:nvSpPr>
        <p:spPr bwMode="auto">
          <a:xfrm>
            <a:off x="155575" y="-2506663"/>
            <a:ext cx="4953000" cy="52292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507" name="Picture 3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 l="30370" t="22427" r="30637" b="26563"/>
          <a:stretch>
            <a:fillRect/>
          </a:stretch>
        </p:blipFill>
        <p:spPr bwMode="auto">
          <a:xfrm>
            <a:off x="6990080" y="3357155"/>
            <a:ext cx="609600" cy="84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 l="30370" t="22427" r="30637" b="26563"/>
          <a:stretch>
            <a:fillRect/>
          </a:stretch>
        </p:blipFill>
        <p:spPr bwMode="auto">
          <a:xfrm>
            <a:off x="4251235" y="1466669"/>
            <a:ext cx="609600" cy="84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 l="30370" t="22427" r="30637" b="26563"/>
          <a:stretch>
            <a:fillRect/>
          </a:stretch>
        </p:blipFill>
        <p:spPr bwMode="auto">
          <a:xfrm>
            <a:off x="3325223" y="2434046"/>
            <a:ext cx="609600" cy="84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281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Réalisation</a:t>
            </a:r>
            <a:r>
              <a:rPr lang="en-US" dirty="0" smtClean="0"/>
              <a:t> des </a:t>
            </a:r>
            <a:r>
              <a:rPr lang="en-US" dirty="0" err="1" smtClean="0"/>
              <a:t>vidéos</a:t>
            </a:r>
            <a:endParaRPr lang="fr-FR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597877" y="1623828"/>
            <a:ext cx="8363272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1 - Ecriture script</a:t>
            </a:r>
          </a:p>
          <a:p>
            <a:pPr marL="800100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Points essentiels</a:t>
            </a:r>
          </a:p>
          <a:p>
            <a:pPr marL="800100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r-FR" sz="2400" dirty="0" smtClean="0"/>
              <a:t>Organisation déroulement</a:t>
            </a: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r-FR" sz="2800" noProof="0" dirty="0" smtClean="0">
                <a:solidFill>
                  <a:srgbClr val="0070C0"/>
                </a:solidFill>
              </a:rPr>
              <a:t>2 – Prises de vue</a:t>
            </a:r>
          </a:p>
          <a:p>
            <a:pPr marL="800100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kumimoji="0" lang="fr-FR" sz="2400" b="0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Smartphone</a:t>
            </a:r>
            <a:r>
              <a:rPr kumimoji="0" lang="fr-FR" sz="2400" b="0" i="0" u="none" strike="noStrike" kern="1200" cap="none" spc="0" normalizeH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+ stabilisateur</a:t>
            </a:r>
          </a:p>
          <a:p>
            <a:pPr marL="800100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r-FR" sz="2400" dirty="0" smtClean="0"/>
              <a:t>Système de fixation pour plans fixes</a:t>
            </a:r>
          </a:p>
          <a:p>
            <a:pPr marL="800100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Prises de vues </a:t>
            </a:r>
            <a:r>
              <a:rPr kumimoji="0" lang="fr-FR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simultannées</a:t>
            </a: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536659" y="50198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8600" y="1277257"/>
            <a:ext cx="2781300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AutoShape 4" descr="Résultat de recherche d'images pour &quot;smartphon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45431">
            <a:off x="6345238" y="5023667"/>
            <a:ext cx="1531257" cy="1531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47812">
            <a:off x="8171544" y="3661352"/>
            <a:ext cx="2357207" cy="176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281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Réalisation</a:t>
            </a:r>
            <a:r>
              <a:rPr lang="en-US" dirty="0" smtClean="0"/>
              <a:t> des </a:t>
            </a:r>
            <a:r>
              <a:rPr lang="en-US" dirty="0" err="1" smtClean="0"/>
              <a:t>vidéos</a:t>
            </a:r>
            <a:endParaRPr lang="fr-FR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597876" y="1623828"/>
            <a:ext cx="10171723" cy="452596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800100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r-FR" sz="3000" dirty="0" smtClean="0">
                <a:solidFill>
                  <a:srgbClr val="0070C0"/>
                </a:solidFill>
              </a:rPr>
              <a:t>3 - Montage</a:t>
            </a:r>
          </a:p>
          <a:p>
            <a:pPr marL="1257300" lvl="2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r-FR" sz="2600" dirty="0" smtClean="0"/>
              <a:t>Utilisation logiciel Camtasia</a:t>
            </a:r>
          </a:p>
          <a:p>
            <a:pPr marL="1257300" lvl="2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r-FR" sz="2600" dirty="0" smtClean="0"/>
              <a:t>Enregistrement du son post-</a:t>
            </a:r>
            <a:r>
              <a:rPr lang="fr-FR" sz="2600" dirty="0" err="1" smtClean="0"/>
              <a:t>prod</a:t>
            </a:r>
            <a:endParaRPr lang="fr-FR" sz="2600" dirty="0" smtClean="0"/>
          </a:p>
          <a:p>
            <a:pPr marL="1257300" lvl="2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r-FR" sz="2600" dirty="0" smtClean="0"/>
              <a:t>Création Sous-titres :</a:t>
            </a:r>
          </a:p>
          <a:p>
            <a:pPr marL="1257300" lvl="2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fr-FR" sz="2400" dirty="0" smtClean="0"/>
          </a:p>
          <a:p>
            <a:pPr marL="800100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fr-FR" sz="3000" dirty="0" smtClean="0">
                <a:solidFill>
                  <a:srgbClr val="0070C0"/>
                </a:solidFill>
              </a:rPr>
              <a:t>4- Diffusion : vidéos format mp4</a:t>
            </a:r>
          </a:p>
          <a:p>
            <a:pPr marL="1257300" lvl="2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 smtClean="0"/>
              <a:t>                 Association </a:t>
            </a:r>
            <a:r>
              <a:rPr lang="en-US" sz="2400" dirty="0" err="1" smtClean="0"/>
              <a:t>cours</a:t>
            </a:r>
            <a:r>
              <a:rPr lang="en-US" sz="2400" dirty="0" smtClean="0"/>
              <a:t> et fiches </a:t>
            </a:r>
            <a:r>
              <a:rPr lang="en-US" sz="2400" dirty="0" err="1" smtClean="0"/>
              <a:t>méthodes</a:t>
            </a:r>
            <a:r>
              <a:rPr lang="en-US" sz="2400" dirty="0" smtClean="0"/>
              <a:t> déjà </a:t>
            </a:r>
            <a:r>
              <a:rPr lang="en-US" sz="2400" dirty="0" err="1" smtClean="0"/>
              <a:t>disponibles</a:t>
            </a:r>
            <a:endParaRPr lang="en-US" sz="2400" dirty="0" smtClean="0"/>
          </a:p>
          <a:p>
            <a:pPr marL="1257300" lvl="2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2400" dirty="0" smtClean="0"/>
          </a:p>
          <a:p>
            <a:pPr marL="1257300" lvl="2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 smtClean="0"/>
              <a:t>                (QR code + lien </a:t>
            </a:r>
            <a:r>
              <a:rPr lang="en-US" sz="2400" dirty="0" err="1" smtClean="0"/>
              <a:t>dans</a:t>
            </a:r>
            <a:r>
              <a:rPr lang="en-US" sz="2400" dirty="0" smtClean="0"/>
              <a:t> fascicule TP) </a:t>
            </a:r>
          </a:p>
          <a:p>
            <a:pPr marL="1714500" lvl="3" indent="-34290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400" dirty="0" err="1" smtClean="0"/>
              <a:t>Accès</a:t>
            </a:r>
            <a:r>
              <a:rPr lang="en-US" sz="2400" dirty="0" smtClean="0"/>
              <a:t> </a:t>
            </a:r>
            <a:r>
              <a:rPr lang="en-US" sz="2400" dirty="0" err="1" smtClean="0"/>
              <a:t>étudiants</a:t>
            </a:r>
            <a:r>
              <a:rPr lang="en-US" sz="2400" dirty="0" smtClean="0"/>
              <a:t>, </a:t>
            </a:r>
            <a:r>
              <a:rPr lang="en-US" sz="2400" dirty="0" err="1" smtClean="0"/>
              <a:t>vacataires</a:t>
            </a:r>
            <a:r>
              <a:rPr lang="en-US" sz="2400" dirty="0" smtClean="0"/>
              <a:t>, formations continues</a:t>
            </a:r>
            <a:endParaRPr lang="fr-FR" sz="2400" dirty="0" smtClean="0"/>
          </a:p>
          <a:p>
            <a:pPr marL="1257300" lvl="2" indent="-342900">
              <a:spcBef>
                <a:spcPts val="1000"/>
              </a:spcBef>
              <a:buClr>
                <a:schemeClr val="accent1"/>
              </a:buClr>
              <a:buSzPct val="80000"/>
            </a:pPr>
            <a:endParaRPr lang="fr-FR" sz="2400" dirty="0" smtClean="0"/>
          </a:p>
          <a:p>
            <a:pPr marL="800100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 smtClean="0"/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536659" y="50198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23450" y="5196113"/>
            <a:ext cx="746577" cy="74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8877" y="1378857"/>
            <a:ext cx="2084066" cy="868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350040">
            <a:off x="8577944" y="2949351"/>
            <a:ext cx="1799772" cy="1197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5"/>
          <a:srcRect t="34797" b="34867"/>
          <a:stretch>
            <a:fillRect/>
          </a:stretch>
        </p:blipFill>
        <p:spPr bwMode="auto">
          <a:xfrm>
            <a:off x="1816779" y="5239657"/>
            <a:ext cx="1483202" cy="449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3" name="AutoShape 7" descr="https://celene.univ-orleans.fr/pluginfile.php/1/theme_celeneboost/headerlogo/1553615260/logo_celene_orleans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0425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00179" y="4409362"/>
            <a:ext cx="1161143" cy="437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/>
          <a:srcRect l="30370" t="22427" r="30637" b="26563"/>
          <a:stretch>
            <a:fillRect/>
          </a:stretch>
        </p:blipFill>
        <p:spPr bwMode="auto">
          <a:xfrm>
            <a:off x="6081485" y="1814286"/>
            <a:ext cx="609600" cy="84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/>
          <a:srcRect l="10107" t="35243" b="34867"/>
          <a:stretch>
            <a:fillRect/>
          </a:stretch>
        </p:blipFill>
        <p:spPr bwMode="auto">
          <a:xfrm>
            <a:off x="4953831" y="3004457"/>
            <a:ext cx="1462315" cy="486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281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6363" y="435429"/>
            <a:ext cx="9915140" cy="1320800"/>
          </a:xfrm>
        </p:spPr>
        <p:txBody>
          <a:bodyPr/>
          <a:lstStyle/>
          <a:p>
            <a:r>
              <a:rPr lang="fr-FR" dirty="0" smtClean="0"/>
              <a:t>Vidéos disponibles sur</a:t>
            </a:r>
            <a:endParaRPr lang="fr-FR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597876" y="1623828"/>
            <a:ext cx="10171723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257300" lvl="2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fr-FR" sz="2400" dirty="0" smtClean="0"/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536659" y="50198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6219" y="1248229"/>
            <a:ext cx="10151153" cy="5043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/>
          <a:srcRect l="10107" t="35243" b="34867"/>
          <a:stretch>
            <a:fillRect/>
          </a:stretch>
        </p:blipFill>
        <p:spPr bwMode="auto">
          <a:xfrm>
            <a:off x="5293799" y="492369"/>
            <a:ext cx="1754442" cy="58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281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te">
  <a:themeElements>
    <a:clrScheme name="Personnalisé 42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325CA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acette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76524</TotalTime>
  <Words>629</Words>
  <Application>Microsoft Office PowerPoint</Application>
  <PresentationFormat>Grand écran</PresentationFormat>
  <Paragraphs>194</Paragraphs>
  <Slides>19</Slides>
  <Notes>0</Notes>
  <HiddenSlides>1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5" baseType="lpstr">
      <vt:lpstr>Arial</vt:lpstr>
      <vt:lpstr>Karla</vt:lpstr>
      <vt:lpstr>Open Sans</vt:lpstr>
      <vt:lpstr>Trebuchet MS</vt:lpstr>
      <vt:lpstr>Wingdings 3</vt:lpstr>
      <vt:lpstr>Facette</vt:lpstr>
      <vt:lpstr>Prépare ton TP en vidéo ! </vt:lpstr>
      <vt:lpstr>Sommaire</vt:lpstr>
      <vt:lpstr>Contexte et objectif</vt:lpstr>
      <vt:lpstr>Objectifs</vt:lpstr>
      <vt:lpstr>Présentation PowerPoint</vt:lpstr>
      <vt:lpstr>Exemples de vidéos</vt:lpstr>
      <vt:lpstr>Réalisation des vidéos</vt:lpstr>
      <vt:lpstr>Réalisation des vidéos</vt:lpstr>
      <vt:lpstr>Vidéos disponibles sur</vt:lpstr>
      <vt:lpstr>Le Déroulement du projet</vt:lpstr>
      <vt:lpstr>Déroulement du projet - Difficultés</vt:lpstr>
      <vt:lpstr>Déroulement du projet</vt:lpstr>
      <vt:lpstr>Retour des étudiants (partiel)</vt:lpstr>
      <vt:lpstr>Retour des étudiants</vt:lpstr>
      <vt:lpstr>Retour des étudiants</vt:lpstr>
      <vt:lpstr>Retour des étudiants</vt:lpstr>
      <vt:lpstr>Conclusion</vt:lpstr>
      <vt:lpstr>Présentation PowerPoint</vt:lpstr>
      <vt:lpstr>Merci 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etrotin</dc:creator>
  <cp:lastModifiedBy>Julie Molard</cp:lastModifiedBy>
  <cp:revision>117</cp:revision>
  <dcterms:created xsi:type="dcterms:W3CDTF">2018-12-17T15:05:50Z</dcterms:created>
  <dcterms:modified xsi:type="dcterms:W3CDTF">2019-09-09T08:57:40Z</dcterms:modified>
</cp:coreProperties>
</file>