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7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3/27/24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3/27/24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3/27/24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3/27/24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vinzetlou.net/fr/ressource/gestion-de-son-identite-en-ligne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vinzetlou.net/fr/ressource/1923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A6CEB4-AF4F-F42E-9377-35D18A82C6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sz="4000" b="1" dirty="0"/>
              <a:t>Séance 6 : </a:t>
            </a:r>
            <a:r>
              <a:rPr lang="fr-FR" sz="4000" dirty="0"/>
              <a:t>Comment utiliser l’Internet de manière « responsable » ?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846D9C2-42DC-1D2C-5F7C-FC498568F60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Cloé CRISTOL, </a:t>
            </a:r>
            <a:r>
              <a:rPr lang="fr-FR" dirty="0" err="1"/>
              <a:t>Nisanur</a:t>
            </a:r>
            <a:r>
              <a:rPr lang="fr-FR" dirty="0"/>
              <a:t> DALASLAN, Elisa TYE, Marion VIENNEY</a:t>
            </a:r>
          </a:p>
        </p:txBody>
      </p:sp>
    </p:spTree>
    <p:extLst>
      <p:ext uri="{BB962C8B-B14F-4D97-AF65-F5344CB8AC3E}">
        <p14:creationId xmlns:p14="http://schemas.microsoft.com/office/powerpoint/2010/main" val="15435856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62B157-74C4-783E-5224-D95FAD606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Déroulement (3/5)</a:t>
            </a:r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25875009-0693-39D9-F73A-FF056D787F1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4099289"/>
              </p:ext>
            </p:extLst>
          </p:nvPr>
        </p:nvGraphicFramePr>
        <p:xfrm>
          <a:off x="1295400" y="2557463"/>
          <a:ext cx="9601195" cy="1559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9245">
                  <a:extLst>
                    <a:ext uri="{9D8B030D-6E8A-4147-A177-3AD203B41FA5}">
                      <a16:colId xmlns:a16="http://schemas.microsoft.com/office/drawing/2014/main" val="1501193704"/>
                    </a:ext>
                  </a:extLst>
                </a:gridCol>
                <a:gridCol w="2197289">
                  <a:extLst>
                    <a:ext uri="{9D8B030D-6E8A-4147-A177-3AD203B41FA5}">
                      <a16:colId xmlns:a16="http://schemas.microsoft.com/office/drawing/2014/main" val="3427416954"/>
                    </a:ext>
                  </a:extLst>
                </a:gridCol>
                <a:gridCol w="955344">
                  <a:extLst>
                    <a:ext uri="{9D8B030D-6E8A-4147-A177-3AD203B41FA5}">
                      <a16:colId xmlns:a16="http://schemas.microsoft.com/office/drawing/2014/main" val="4026235879"/>
                    </a:ext>
                  </a:extLst>
                </a:gridCol>
                <a:gridCol w="2439078">
                  <a:extLst>
                    <a:ext uri="{9D8B030D-6E8A-4147-A177-3AD203B41FA5}">
                      <a16:colId xmlns:a16="http://schemas.microsoft.com/office/drawing/2014/main" val="2443392745"/>
                    </a:ext>
                  </a:extLst>
                </a:gridCol>
                <a:gridCol w="1920239">
                  <a:extLst>
                    <a:ext uri="{9D8B030D-6E8A-4147-A177-3AD203B41FA5}">
                      <a16:colId xmlns:a16="http://schemas.microsoft.com/office/drawing/2014/main" val="5942360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Phase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Consigne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Durée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Attendus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Différentiation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06131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Mise en commun : les élèves indiquent à tour de rôle ce qu’ils ont identifié.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« Quels comportements à adopter avez-vous identifiés ? 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7’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dirty="0"/>
                        <a:t>Respecter les règles du débat en classe.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Aide du professeur : désigner des élèves ou binômes.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31435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7007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62B157-74C4-783E-5224-D95FAD606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Déroulement (4/5)</a:t>
            </a:r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25875009-0693-39D9-F73A-FF056D787F1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4428476"/>
              </p:ext>
            </p:extLst>
          </p:nvPr>
        </p:nvGraphicFramePr>
        <p:xfrm>
          <a:off x="1295400" y="2557463"/>
          <a:ext cx="9601195" cy="1833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9245">
                  <a:extLst>
                    <a:ext uri="{9D8B030D-6E8A-4147-A177-3AD203B41FA5}">
                      <a16:colId xmlns:a16="http://schemas.microsoft.com/office/drawing/2014/main" val="1501193704"/>
                    </a:ext>
                  </a:extLst>
                </a:gridCol>
                <a:gridCol w="2197289">
                  <a:extLst>
                    <a:ext uri="{9D8B030D-6E8A-4147-A177-3AD203B41FA5}">
                      <a16:colId xmlns:a16="http://schemas.microsoft.com/office/drawing/2014/main" val="3427416954"/>
                    </a:ext>
                  </a:extLst>
                </a:gridCol>
                <a:gridCol w="955344">
                  <a:extLst>
                    <a:ext uri="{9D8B030D-6E8A-4147-A177-3AD203B41FA5}">
                      <a16:colId xmlns:a16="http://schemas.microsoft.com/office/drawing/2014/main" val="4026235879"/>
                    </a:ext>
                  </a:extLst>
                </a:gridCol>
                <a:gridCol w="2439078">
                  <a:extLst>
                    <a:ext uri="{9D8B030D-6E8A-4147-A177-3AD203B41FA5}">
                      <a16:colId xmlns:a16="http://schemas.microsoft.com/office/drawing/2014/main" val="2443392745"/>
                    </a:ext>
                  </a:extLst>
                </a:gridCol>
                <a:gridCol w="1920239">
                  <a:extLst>
                    <a:ext uri="{9D8B030D-6E8A-4147-A177-3AD203B41FA5}">
                      <a16:colId xmlns:a16="http://schemas.microsoft.com/office/drawing/2014/main" val="5942360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Phase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Consigne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Durée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Attendus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Différentiation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06131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Vidéo : Vince et Lou, internet sans danger, puis mise en commun.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« Qu’aurait-du faire le petit garçon ? »</a:t>
                      </a:r>
                    </a:p>
                    <a:p>
                      <a:r>
                        <a:rPr lang="fr-FR" dirty="0"/>
                        <a:t>« Peut-on être nous même dangereux pour les autres ? 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10’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dirty="0"/>
                        <a:t>Respecter les règles du débat en classe.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31435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94225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E1392C-D4B3-1A93-620B-38E2A3E2B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Vidéo : </a:t>
            </a:r>
            <a:r>
              <a:rPr lang="fr-FR" dirty="0">
                <a:hlinkClick r:id="rId2"/>
              </a:rPr>
              <a:t>Lien</a:t>
            </a:r>
            <a:endParaRPr lang="fr-FR" dirty="0"/>
          </a:p>
        </p:txBody>
      </p:sp>
      <p:pic>
        <p:nvPicPr>
          <p:cNvPr id="4" name="Espace réservé du contenu 3" descr="Une image contenant Dessin animé, Animation, dessin humoristique, illustration&#10;&#10;Description générée automatiquement">
            <a:extLst>
              <a:ext uri="{FF2B5EF4-FFF2-40B4-BE49-F238E27FC236}">
                <a16:creationId xmlns:a16="http://schemas.microsoft.com/office/drawing/2014/main" id="{99D78045-1AC8-4A6D-6512-A26C446C6C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125273" y="2557463"/>
            <a:ext cx="5941454" cy="331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281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62B157-74C4-783E-5224-D95FAD606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Déroulement (5/5)</a:t>
            </a:r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25875009-0693-39D9-F73A-FF056D787F1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7688390"/>
              </p:ext>
            </p:extLst>
          </p:nvPr>
        </p:nvGraphicFramePr>
        <p:xfrm>
          <a:off x="1295400" y="2557463"/>
          <a:ext cx="9601195" cy="3479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9245">
                  <a:extLst>
                    <a:ext uri="{9D8B030D-6E8A-4147-A177-3AD203B41FA5}">
                      <a16:colId xmlns:a16="http://schemas.microsoft.com/office/drawing/2014/main" val="1501193704"/>
                    </a:ext>
                  </a:extLst>
                </a:gridCol>
                <a:gridCol w="2197289">
                  <a:extLst>
                    <a:ext uri="{9D8B030D-6E8A-4147-A177-3AD203B41FA5}">
                      <a16:colId xmlns:a16="http://schemas.microsoft.com/office/drawing/2014/main" val="3427416954"/>
                    </a:ext>
                  </a:extLst>
                </a:gridCol>
                <a:gridCol w="955344">
                  <a:extLst>
                    <a:ext uri="{9D8B030D-6E8A-4147-A177-3AD203B41FA5}">
                      <a16:colId xmlns:a16="http://schemas.microsoft.com/office/drawing/2014/main" val="4026235879"/>
                    </a:ext>
                  </a:extLst>
                </a:gridCol>
                <a:gridCol w="2439078">
                  <a:extLst>
                    <a:ext uri="{9D8B030D-6E8A-4147-A177-3AD203B41FA5}">
                      <a16:colId xmlns:a16="http://schemas.microsoft.com/office/drawing/2014/main" val="2443392745"/>
                    </a:ext>
                  </a:extLst>
                </a:gridCol>
                <a:gridCol w="1920239">
                  <a:extLst>
                    <a:ext uri="{9D8B030D-6E8A-4147-A177-3AD203B41FA5}">
                      <a16:colId xmlns:a16="http://schemas.microsoft.com/office/drawing/2014/main" val="5942360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Phase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Consigne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Durée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Attendus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Différentiation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06131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Institutionnalisation : noter un court résumé des comportements à adopter.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« Sur internet, je ne dois pas me faire passer pour quelqu’un d’autre et je dois me méfier : ne pas donner mes informations personnelles ou faire trop confiance à un inconnu, même s’il m’envoie des photos ».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10’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dirty="0"/>
                        <a:t>Comprendre le risque de fraude sur internet et que l’on peut soi-même être dangereux en n’adoptant pas les bons comportements.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Texte à trous pour ceux qui ont du mal à écrire.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31435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5638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57E05E-8D50-6903-349B-946283665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Evaluation : </a:t>
            </a:r>
            <a:r>
              <a:rPr lang="fr-FR" dirty="0">
                <a:hlinkClick r:id="rId2"/>
              </a:rPr>
              <a:t>lien</a:t>
            </a:r>
            <a:endParaRPr lang="fr-FR" dirty="0"/>
          </a:p>
        </p:txBody>
      </p:sp>
      <p:pic>
        <p:nvPicPr>
          <p:cNvPr id="4" name="Espace réservé du contenu 3" descr="Une image contenant texte, capture d’écran, Rectangle, conception&#10;&#10;Description générée automatiquement">
            <a:extLst>
              <a:ext uri="{FF2B5EF4-FFF2-40B4-BE49-F238E27FC236}">
                <a16:creationId xmlns:a16="http://schemas.microsoft.com/office/drawing/2014/main" id="{0B74CC79-D69D-0594-9427-1EF5DCE146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28365" y="2557463"/>
            <a:ext cx="5735270" cy="331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812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E0475C-DFE4-2FB4-0CB2-AE773734B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Objectif principal de la séance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E092D9F-6B04-62D2-7EAC-7F75E3B89E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Prendre conscience des risques de l’Internet et du comportement à observer.</a:t>
            </a:r>
          </a:p>
        </p:txBody>
      </p:sp>
    </p:spTree>
    <p:extLst>
      <p:ext uri="{BB962C8B-B14F-4D97-AF65-F5344CB8AC3E}">
        <p14:creationId xmlns:p14="http://schemas.microsoft.com/office/powerpoint/2010/main" val="3151460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ECCF3C-C74E-43D4-FB3B-539712D11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Problématique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916B5E7-C956-C6D9-1263-9A93DDDF36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3200" dirty="0"/>
              <a:t>Que puis-je faire pour agir correctement et en sécurité sur l’Internet ?</a:t>
            </a:r>
          </a:p>
        </p:txBody>
      </p:sp>
    </p:spTree>
    <p:extLst>
      <p:ext uri="{BB962C8B-B14F-4D97-AF65-F5344CB8AC3E}">
        <p14:creationId xmlns:p14="http://schemas.microsoft.com/office/powerpoint/2010/main" val="2396306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06B2791-70B1-D4D5-5D4F-8AE2F4127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Compétences travaillées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FF75DD1-000D-A62C-09AB-8FE8D915DF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S’informer dans le monde du numérique.</a:t>
            </a:r>
          </a:p>
          <a:p>
            <a:pPr lvl="1"/>
            <a:r>
              <a:rPr lang="fr-FR" dirty="0"/>
              <a:t>Connaître différents systèmes d’information, les utiliser.</a:t>
            </a:r>
          </a:p>
          <a:p>
            <a:pPr lvl="1"/>
            <a:r>
              <a:rPr lang="fr-FR" dirty="0"/>
              <a:t>Identifier la ressource numérique utilisée.</a:t>
            </a:r>
          </a:p>
          <a:p>
            <a:r>
              <a:rPr lang="fr-FR" dirty="0"/>
              <a:t>Raisonner, justifier une démarche et les choix effectués.</a:t>
            </a:r>
          </a:p>
          <a:p>
            <a:pPr lvl="1"/>
            <a:r>
              <a:rPr lang="fr-FR" dirty="0"/>
              <a:t>Poser des questions, se poser des questions.</a:t>
            </a:r>
          </a:p>
        </p:txBody>
      </p:sp>
    </p:spTree>
    <p:extLst>
      <p:ext uri="{BB962C8B-B14F-4D97-AF65-F5344CB8AC3E}">
        <p14:creationId xmlns:p14="http://schemas.microsoft.com/office/powerpoint/2010/main" val="24108061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DAFB36-B7F3-EE12-8A0D-1D383F7FE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Matériel utilisé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5AB89BE-8F90-7095-30D0-AFE8E4337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Image « Se méfier » d’Emmanuel Cerisier</a:t>
            </a:r>
          </a:p>
          <a:p>
            <a:r>
              <a:rPr lang="fr-FR" dirty="0"/>
              <a:t>Les 7 règles d’or de l’internaute (affiche)</a:t>
            </a:r>
          </a:p>
          <a:p>
            <a:r>
              <a:rPr lang="fr-FR" dirty="0"/>
              <a:t>Vidéo Vinz et Lou</a:t>
            </a:r>
          </a:p>
        </p:txBody>
      </p:sp>
    </p:spTree>
    <p:extLst>
      <p:ext uri="{BB962C8B-B14F-4D97-AF65-F5344CB8AC3E}">
        <p14:creationId xmlns:p14="http://schemas.microsoft.com/office/powerpoint/2010/main" val="2743469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62B157-74C4-783E-5224-D95FAD606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Déroulement (1/5)</a:t>
            </a:r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25875009-0693-39D9-F73A-FF056D787F1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210020"/>
              </p:ext>
            </p:extLst>
          </p:nvPr>
        </p:nvGraphicFramePr>
        <p:xfrm>
          <a:off x="1295400" y="2557463"/>
          <a:ext cx="9601195" cy="1559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9245">
                  <a:extLst>
                    <a:ext uri="{9D8B030D-6E8A-4147-A177-3AD203B41FA5}">
                      <a16:colId xmlns:a16="http://schemas.microsoft.com/office/drawing/2014/main" val="1501193704"/>
                    </a:ext>
                  </a:extLst>
                </a:gridCol>
                <a:gridCol w="2197289">
                  <a:extLst>
                    <a:ext uri="{9D8B030D-6E8A-4147-A177-3AD203B41FA5}">
                      <a16:colId xmlns:a16="http://schemas.microsoft.com/office/drawing/2014/main" val="3427416954"/>
                    </a:ext>
                  </a:extLst>
                </a:gridCol>
                <a:gridCol w="955344">
                  <a:extLst>
                    <a:ext uri="{9D8B030D-6E8A-4147-A177-3AD203B41FA5}">
                      <a16:colId xmlns:a16="http://schemas.microsoft.com/office/drawing/2014/main" val="4026235879"/>
                    </a:ext>
                  </a:extLst>
                </a:gridCol>
                <a:gridCol w="2439078">
                  <a:extLst>
                    <a:ext uri="{9D8B030D-6E8A-4147-A177-3AD203B41FA5}">
                      <a16:colId xmlns:a16="http://schemas.microsoft.com/office/drawing/2014/main" val="2443392745"/>
                    </a:ext>
                  </a:extLst>
                </a:gridCol>
                <a:gridCol w="1920239">
                  <a:extLst>
                    <a:ext uri="{9D8B030D-6E8A-4147-A177-3AD203B41FA5}">
                      <a16:colId xmlns:a16="http://schemas.microsoft.com/office/drawing/2014/main" val="5942360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Phase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Consigne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Durée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Attendus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Différentiation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06131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Introduction : afficher l’illustration Se méfier (p.134 Magellan Géo 2016)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« Que pouvez-vous dire sur cette image ? 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7’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Identifier que la situation présente un risque : interlocuteur mal intentionné. Que faire 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Aide du professeur : est-ce que les deux sont honnêtes /gentils / etc.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31435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38369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8BE453-812F-33A3-6BA2-C9C047294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Document introduction : « Se méfier » par Emmanuel Cerisier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E2A5FCA-3B25-096E-00E5-6A9CCD954A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4076" y="2494379"/>
            <a:ext cx="3743847" cy="353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4996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62B157-74C4-783E-5224-D95FAD606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Déroulement (2/5)</a:t>
            </a:r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25875009-0693-39D9-F73A-FF056D787F1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2234250"/>
              </p:ext>
            </p:extLst>
          </p:nvPr>
        </p:nvGraphicFramePr>
        <p:xfrm>
          <a:off x="1295400" y="2557463"/>
          <a:ext cx="9601195" cy="1559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9245">
                  <a:extLst>
                    <a:ext uri="{9D8B030D-6E8A-4147-A177-3AD203B41FA5}">
                      <a16:colId xmlns:a16="http://schemas.microsoft.com/office/drawing/2014/main" val="1501193704"/>
                    </a:ext>
                  </a:extLst>
                </a:gridCol>
                <a:gridCol w="2197289">
                  <a:extLst>
                    <a:ext uri="{9D8B030D-6E8A-4147-A177-3AD203B41FA5}">
                      <a16:colId xmlns:a16="http://schemas.microsoft.com/office/drawing/2014/main" val="3427416954"/>
                    </a:ext>
                  </a:extLst>
                </a:gridCol>
                <a:gridCol w="955344">
                  <a:extLst>
                    <a:ext uri="{9D8B030D-6E8A-4147-A177-3AD203B41FA5}">
                      <a16:colId xmlns:a16="http://schemas.microsoft.com/office/drawing/2014/main" val="4026235879"/>
                    </a:ext>
                  </a:extLst>
                </a:gridCol>
                <a:gridCol w="2439078">
                  <a:extLst>
                    <a:ext uri="{9D8B030D-6E8A-4147-A177-3AD203B41FA5}">
                      <a16:colId xmlns:a16="http://schemas.microsoft.com/office/drawing/2014/main" val="2443392745"/>
                    </a:ext>
                  </a:extLst>
                </a:gridCol>
                <a:gridCol w="1920239">
                  <a:extLst>
                    <a:ext uri="{9D8B030D-6E8A-4147-A177-3AD203B41FA5}">
                      <a16:colId xmlns:a16="http://schemas.microsoft.com/office/drawing/2014/main" val="5942360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Phase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Consigne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Durée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Attendus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Différentiation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06131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Activité : Par binôme, analyser l’affiche 7 règles d’or de l’internaute.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« Identifiez quelle règle d’or vous permet de vous protéger de cette situation ? 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10’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dirty="0"/>
                        <a:t>Identifier les comportements adaptés.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Aide du professeur : quel est l’utilité d’adopter ce comportement.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31435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10553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62E22E-C64E-8FF7-D1EB-D9F891CD2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3751611" cy="1303867"/>
          </a:xfrm>
        </p:spPr>
        <p:txBody>
          <a:bodyPr/>
          <a:lstStyle/>
          <a:p>
            <a:r>
              <a:rPr lang="fr-FR" dirty="0"/>
              <a:t>Affiche activité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F32E5F91-48D8-AAAC-E75D-66E41D9815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73417" y="760022"/>
            <a:ext cx="5002408" cy="5435950"/>
          </a:xfrm>
        </p:spPr>
      </p:pic>
    </p:spTree>
    <p:extLst>
      <p:ext uri="{BB962C8B-B14F-4D97-AF65-F5344CB8AC3E}">
        <p14:creationId xmlns:p14="http://schemas.microsoft.com/office/powerpoint/2010/main" val="34585695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que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</TotalTime>
  <Words>456</Words>
  <Application>Microsoft Macintosh PowerPoint</Application>
  <PresentationFormat>Grand écran</PresentationFormat>
  <Paragraphs>75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7" baseType="lpstr">
      <vt:lpstr>Arial</vt:lpstr>
      <vt:lpstr>Garamond</vt:lpstr>
      <vt:lpstr>Organique</vt:lpstr>
      <vt:lpstr>Séance 6 : Comment utiliser l’Internet de manière « responsable » ?</vt:lpstr>
      <vt:lpstr>Objectif principal de la séance</vt:lpstr>
      <vt:lpstr>Problématique</vt:lpstr>
      <vt:lpstr>Compétences travaillées</vt:lpstr>
      <vt:lpstr>Matériel utilisé</vt:lpstr>
      <vt:lpstr>Déroulement (1/5)</vt:lpstr>
      <vt:lpstr>Document introduction : « Se méfier » par Emmanuel Cerisier</vt:lpstr>
      <vt:lpstr>Déroulement (2/5)</vt:lpstr>
      <vt:lpstr>Affiche activité</vt:lpstr>
      <vt:lpstr>Déroulement (3/5)</vt:lpstr>
      <vt:lpstr>Déroulement (4/5)</vt:lpstr>
      <vt:lpstr>Vidéo : Lien</vt:lpstr>
      <vt:lpstr>Déroulement (5/5)</vt:lpstr>
      <vt:lpstr>Evaluation : lien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Séance 6 : Comment utiliser l’Internet de manière « responsable » ?</dc:title>
  <dc:creator>Marion</dc:creator>
  <cp:lastModifiedBy>Jean-Louis Laubry</cp:lastModifiedBy>
  <cp:revision>16</cp:revision>
  <dcterms:created xsi:type="dcterms:W3CDTF">2024-03-21T08:20:26Z</dcterms:created>
  <dcterms:modified xsi:type="dcterms:W3CDTF">2024-03-27T18:40:46Z</dcterms:modified>
</cp:coreProperties>
</file>