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75" r:id="rId3"/>
    <p:sldMasterId id="2147483687" r:id="rId4"/>
    <p:sldMasterId id="2147483699" r:id="rId5"/>
    <p:sldMasterId id="2147483711" r:id="rId6"/>
    <p:sldMasterId id="2147483723" r:id="rId7"/>
    <p:sldMasterId id="2147483735" r:id="rId8"/>
  </p:sldMasterIdLst>
  <p:notesMasterIdLst>
    <p:notesMasterId r:id="rId24"/>
  </p:notesMasterIdLst>
  <p:handoutMasterIdLst>
    <p:handoutMasterId r:id="rId25"/>
  </p:handoutMasterIdLst>
  <p:sldIdLst>
    <p:sldId id="264" r:id="rId9"/>
    <p:sldId id="274" r:id="rId10"/>
    <p:sldId id="275" r:id="rId11"/>
    <p:sldId id="276" r:id="rId12"/>
    <p:sldId id="296" r:id="rId13"/>
    <p:sldId id="277" r:id="rId14"/>
    <p:sldId id="278" r:id="rId15"/>
    <p:sldId id="279" r:id="rId16"/>
    <p:sldId id="297" r:id="rId17"/>
    <p:sldId id="282" r:id="rId18"/>
    <p:sldId id="286" r:id="rId19"/>
    <p:sldId id="299" r:id="rId20"/>
    <p:sldId id="300" r:id="rId21"/>
    <p:sldId id="301" r:id="rId22"/>
    <p:sldId id="298" r:id="rId23"/>
  </p:sldIdLst>
  <p:sldSz cx="9906000" cy="6858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  <p:clrMru>
    <a:srgbClr val="FFD0A5"/>
    <a:srgbClr val="FFC9A5"/>
    <a:srgbClr val="009900"/>
    <a:srgbClr val="CC3300"/>
    <a:srgbClr val="FF0000"/>
    <a:srgbClr val="00FF00"/>
    <a:srgbClr val="1B2563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80" autoAdjust="0"/>
  </p:normalViewPr>
  <p:slideViewPr>
    <p:cSldViewPr>
      <p:cViewPr>
        <p:scale>
          <a:sx n="60" d="100"/>
          <a:sy n="60" d="100"/>
        </p:scale>
        <p:origin x="-1218" y="-9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965" y="-82"/>
      </p:cViewPr>
      <p:guideLst>
        <p:guide orient="horz" pos="3127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32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32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2D18182-0DFE-4B68-A707-F53343AAFF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32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003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32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EB11233-0709-4FEA-9992-2B73BF38AE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51D378-FCF9-479F-A00C-99EDFE283430}" type="slidenum">
              <a:rPr lang="fr-FR"/>
              <a:pPr/>
              <a:t>1</a:t>
            </a:fld>
            <a:endParaRPr lang="fr-F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30CEB-02BA-4AC2-A2DF-AAC0B83A370D}" type="slidenum">
              <a:rPr lang="fr-FR"/>
              <a:pPr/>
              <a:t>11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93718-0F42-4D8B-9745-BA3ABF9668B7}" type="slidenum">
              <a:rPr lang="fr-FR"/>
              <a:pPr/>
              <a:t>2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E078D-F818-466C-B80F-39CB4A8E24E4}" type="slidenum">
              <a:rPr lang="fr-FR"/>
              <a:pPr/>
              <a:t>3</a:t>
            </a:fld>
            <a:endParaRPr lang="fr-F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4F46-D555-4A48-B304-94BA7621467C}" type="slidenum">
              <a:rPr lang="fr-FR"/>
              <a:pPr/>
              <a:t>4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A6CCB-3EE2-4B17-BCE2-5926DBAE426F}" type="slidenum">
              <a:rPr lang="fr-FR"/>
              <a:pPr/>
              <a:t>5</a:t>
            </a:fld>
            <a:endParaRPr lang="fr-F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A2985-4FD8-48CF-828D-CFC70737FD7E}" type="slidenum">
              <a:rPr lang="fr-FR"/>
              <a:pPr/>
              <a:t>6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AF744-3E9E-4A4E-B225-03D04857917A}" type="slidenum">
              <a:rPr lang="fr-FR"/>
              <a:pPr/>
              <a:t>7</a:t>
            </a:fld>
            <a:endParaRPr lang="fr-F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C927C-5361-49B7-8A88-CBF7D9E74099}" type="slidenum">
              <a:rPr lang="fr-FR"/>
              <a:pPr/>
              <a:t>8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07F57-2D3E-42A9-8FA7-D4E42DCB1C6A}" type="slidenum">
              <a:rPr lang="fr-FR"/>
              <a:pPr/>
              <a:t>10</a:t>
            </a:fld>
            <a:endParaRPr lang="fr-F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ABB6D-AB9F-4EF8-B18B-53DD3C0092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E3CDC-58BA-4433-99AB-6F6F2E38F8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42238-9443-456C-8DD2-68C0CD0F88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FC3C2-D22A-4FBD-B3BE-9941A0C4D4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2BCA6-D97A-4DDD-87A8-283EA60C54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EA61-0566-4F1F-ADCB-271945553D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E7DF-B73F-43FC-9F50-1AEEF4F759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0B09F-A752-495F-9C45-6C6C961999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2512A-809F-460D-A8CA-850B042A0E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85BC8-9D03-4B7E-AECF-AF76BF2F6A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014CF-A0D2-4508-ABFA-14C5E3384D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1FBE-2514-483C-B483-523205E899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C1CC-C18C-45DB-9313-BD822AE411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FE69-383C-4ACA-BD64-7160B9147F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3C47-F16D-46D4-A4B7-F18F5F6F21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A16DC-A005-43B7-80FB-26A27B7060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5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B9C19B-A1EB-4D04-A529-486C145AC5C2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F0FBD-AD4E-4D83-AAB0-8E7FC2942F7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2AF7B-7D50-40D1-AD6F-C8E6EC3E8B2E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E16F-E8EA-4053-B9A3-AD60D074F8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1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686DAE-2D06-4196-BCA9-EAECC0B0A81A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A6188-6EAC-4A6A-8A38-80787410E6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EC252-820E-47B1-97B9-76CB2DA0C87D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20E64-F33B-460B-89AD-8F14827BCD8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81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81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7A630-87E9-47BC-83A0-5A20848EBE23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3231F-F778-4EAF-A0F5-235238F0155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5480D-405E-4609-9EFF-27065F613B14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AC1-2A37-4B0E-9377-DB01A1CFFFD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C0D04-02BF-487B-A4CE-A344E78BD5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BCE398-44D2-443B-8399-3DEF965304E4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6C6AD-7557-492A-8CCF-DD359859A6C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499" y="273060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5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BB9EF4-601F-432C-82BF-A63C06E53679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6C4C1-8EC3-4601-90C6-F1D30131660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F71BFC-B71F-4F6D-B4BA-89A3AD29519C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9FBED-BFEF-4058-9E49-1D31A569A9F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39EA4-BBE3-41E0-A0A7-71BD5218534F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0D42A-D17C-4A2D-BB5F-E56B76BA690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8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5" y="274648"/>
            <a:ext cx="65341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B719D-A070-43DC-87FB-523DEF0FB4DD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BA142-B8A4-47BF-BD92-F563DEFA5EE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9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22F96A-7150-4F92-9DB1-1939BB8B46AF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FF60E-C627-43F9-B39F-F28B809CADA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9B3ECE-1539-41E6-8556-37522DD61D85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A54F3-1E94-4592-B31F-0344295E967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1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31EB7-5492-44ED-B923-9EE9C27C5872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35675-9D7F-4ECE-9A3D-975208BC3C1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212CAA-C609-4778-9DE9-ACB81D4F0930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40505-6B4F-4C61-AE44-790F6F1E515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83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83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DD2C4-E6A2-4F7E-BED6-1F6A91476360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D5BE7-D9D2-4087-8D90-D0BE3AD4C95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0C7FF-CF93-4AB1-9CF7-EC08D2B5BB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359562-EE79-45B4-90C9-A72B3E015019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F34D4-3B68-4D53-BEC0-1868E3BFF0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4898A-6252-49C1-8E26-463B8644CE29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495D6-9234-4EFE-8F1F-E07C8E0745E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499" y="27306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B049F5-961E-4041-AB10-B1E450DC6904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A922-9382-4400-9E59-C77AE55AC7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D0AEE-085D-444A-AC48-7C1FD0D35C58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B192-7CCC-4C83-B416-0009EDBBE8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ACB675-9F6A-4FCD-9663-201B652028FF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CB470-3B58-4C3E-ADB3-7719A8917E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52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7" y="274652"/>
            <a:ext cx="65341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6952D-AAE6-499F-AF74-3DA2674A4EE2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E7601-3C91-4640-8F19-EDDE1694B7C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43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18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B8B9-49FA-4923-8731-8F1D649069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8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8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499" y="273068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56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8" y="274656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47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009FD4-5D54-426F-B43F-5434D0F4AE82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E562D-5ED7-4011-A4B7-6095F5289CC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74CBF-FB03-4E5F-9D58-3F448BE329FF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76899-802F-4A31-B358-6011E4184E5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2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3B145-4459-413C-B59B-901101728438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BA5C4-9C91-4AC1-B163-49CE827737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65D78-9131-4CAA-9796-78B63C663D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D17F33-BD59-4646-8E83-4500F6E22D39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D1DD-563C-419A-807C-04FA033C192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8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41810-FB6B-45C7-AFEA-76944C7104CF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D0245-805A-4EB0-9509-3D9ECF3A898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10641-0842-44AC-BD3B-A7B03D326A47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A8D28-9310-4EDE-8B56-7B7841DE3B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A0151-D53B-4A75-A3A1-9DD4F3D2B020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9D94F-2110-439D-8113-E3D45099A5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499" y="27307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D398E-F304-49F0-85A5-D3FF52FF4202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41E9F-CBD9-4CD6-B6AF-F4486E7D34B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51BD8-3931-4B89-9794-072B49FB6E73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E9A13-79C0-445B-8BB7-83F7085778B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72F197-C638-4048-B983-CAC4862172A3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AD84-016B-4F85-B81F-4EEAFBC8297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60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8" y="274660"/>
            <a:ext cx="65341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BEEE0-51B1-4CE9-9DA8-67E81523B3E4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87430-3632-4643-904E-3E3131C92D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51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FC2A1-0E6F-4EDF-9A60-5F313D3208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26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90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90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499" y="273076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64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8" y="274664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2F16A-008B-43A5-8E36-B6062AD6E7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9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2900" y="6265863"/>
            <a:ext cx="401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FF9900"/>
                </a:solidFill>
              </a:defRPr>
            </a:lvl1pPr>
          </a:lstStyle>
          <a:p>
            <a:pPr>
              <a:defRPr/>
            </a:pPr>
            <a:fld id="{7885C8E7-2290-47A2-AA49-E2596A6C99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219" name="Picture 8" descr="masq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99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9" descr="marque polytech rv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228600"/>
            <a:ext cx="463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 userDrawn="1"/>
        </p:nvSpPr>
        <p:spPr bwMode="auto">
          <a:xfrm>
            <a:off x="838200" y="1295400"/>
            <a:ext cx="9067800" cy="228600"/>
          </a:xfrm>
          <a:prstGeom prst="rect">
            <a:avLst/>
          </a:prstGeom>
          <a:gradFill rotWithShape="1">
            <a:gsLst>
              <a:gs pos="0">
                <a:srgbClr val="80ABD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2900" y="6265863"/>
            <a:ext cx="401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FF9900"/>
                </a:solidFill>
              </a:defRPr>
            </a:lvl1pPr>
          </a:lstStyle>
          <a:p>
            <a:pPr>
              <a:defRPr/>
            </a:pPr>
            <a:fld id="{5755657A-490E-49F4-A1B5-13C095E46D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7220" name="Rectangle 4"/>
          <p:cNvSpPr>
            <a:spLocks noChangeArrowheads="1"/>
          </p:cNvSpPr>
          <p:nvPr userDrawn="1"/>
        </p:nvSpPr>
        <p:spPr bwMode="auto">
          <a:xfrm>
            <a:off x="0" y="0"/>
            <a:ext cx="9906000" cy="1371600"/>
          </a:xfrm>
          <a:prstGeom prst="rect">
            <a:avLst/>
          </a:prstGeom>
          <a:gradFill rotWithShape="1">
            <a:gsLst>
              <a:gs pos="0">
                <a:srgbClr val="FFA13E">
                  <a:gamma/>
                  <a:tint val="0"/>
                  <a:invGamma/>
                </a:srgbClr>
              </a:gs>
              <a:gs pos="100000">
                <a:srgbClr val="FFA13E">
                  <a:alpha val="6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37221" name="Rectangle 5"/>
          <p:cNvSpPr>
            <a:spLocks noChangeArrowheads="1"/>
          </p:cNvSpPr>
          <p:nvPr userDrawn="1"/>
        </p:nvSpPr>
        <p:spPr bwMode="auto">
          <a:xfrm>
            <a:off x="838200" y="1371600"/>
            <a:ext cx="9067800" cy="76200"/>
          </a:xfrm>
          <a:prstGeom prst="rect">
            <a:avLst/>
          </a:prstGeom>
          <a:gradFill rotWithShape="1">
            <a:gsLst>
              <a:gs pos="0">
                <a:srgbClr val="265599"/>
              </a:gs>
              <a:gs pos="100000">
                <a:srgbClr val="265599">
                  <a:gamma/>
                  <a:tint val="1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0246" name="Picture 6" descr="masq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99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marque polytech rv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228600"/>
            <a:ext cx="463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Logo Polytech Orleans rvb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83625" y="1143000"/>
            <a:ext cx="1069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1889125" cy="6858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378076" y="6092827"/>
            <a:ext cx="7527925" cy="7651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3321" name="Picture 9" descr="hand_v6_trans_cmjn_ombre_v3_green_300px"/>
          <p:cNvPicPr preferRelativeResize="0"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4463" y="2833690"/>
            <a:ext cx="2854326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marque Polytech Orléans quadr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25750" y="6218240"/>
            <a:ext cx="2497138" cy="465137"/>
          </a:xfrm>
          <a:prstGeom prst="rect">
            <a:avLst/>
          </a:prstGeom>
          <a:noFill/>
        </p:spPr>
      </p:pic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449639" y="6550027"/>
            <a:ext cx="4135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0">
                <a:solidFill>
                  <a:srgbClr val="336699"/>
                </a:solidFill>
              </a:rPr>
              <a:t>Ecole Polytechnique de l'Université d'Orléans</a:t>
            </a:r>
          </a:p>
        </p:txBody>
      </p:sp>
      <p:pic>
        <p:nvPicPr>
          <p:cNvPr id="13324" name="Picture 12" descr="logo 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175750" y="6208713"/>
            <a:ext cx="546100" cy="290512"/>
          </a:xfrm>
          <a:prstGeom prst="rect">
            <a:avLst/>
          </a:prstGeom>
          <a:noFill/>
        </p:spPr>
      </p:pic>
      <p:pic>
        <p:nvPicPr>
          <p:cNvPr id="13326" name="Picture 14" descr="marque_reseau_quadri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75650" y="6511925"/>
            <a:ext cx="1403350" cy="311150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838200" y="1295400"/>
            <a:ext cx="9067800" cy="228600"/>
          </a:xfrm>
          <a:prstGeom prst="rect">
            <a:avLst/>
          </a:prstGeom>
          <a:gradFill rotWithShape="1">
            <a:gsLst>
              <a:gs pos="0">
                <a:srgbClr val="80ABDC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0"/>
            <a:ext cx="9906000" cy="1371600"/>
          </a:xfrm>
          <a:prstGeom prst="rect">
            <a:avLst/>
          </a:prstGeom>
          <a:gradFill rotWithShape="1">
            <a:gsLst>
              <a:gs pos="0">
                <a:srgbClr val="FFA13E">
                  <a:gamma/>
                  <a:tint val="0"/>
                  <a:invGamma/>
                </a:srgbClr>
              </a:gs>
              <a:gs pos="100000">
                <a:srgbClr val="FFA13E">
                  <a:alpha val="6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838200" y="1371600"/>
            <a:ext cx="9067800" cy="76200"/>
          </a:xfrm>
          <a:prstGeom prst="rect">
            <a:avLst/>
          </a:prstGeom>
          <a:gradFill rotWithShape="1">
            <a:gsLst>
              <a:gs pos="0">
                <a:srgbClr val="265599"/>
              </a:gs>
              <a:gs pos="100000">
                <a:srgbClr val="265599">
                  <a:gamma/>
                  <a:tint val="1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2" name="Picture 6" descr="masqu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99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marque polytech rvb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228600"/>
            <a:ext cx="463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Logo Polytech Orleans rvb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683625" y="1143000"/>
            <a:ext cx="1069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279462EE-B132-4AB0-BA60-7755CF1AFA3F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fr-FR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0BE6519-A706-4D55-8237-C8A26284CEF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B5F36FD8-0A5C-4A7A-BC0E-0DC0BDBF197A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fr-FR"/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D99ADCE-5437-43CC-8AB2-B37CC755B18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marque Polytech Orléans quadr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77971" y="6491302"/>
            <a:ext cx="1601787" cy="300037"/>
          </a:xfrm>
          <a:prstGeom prst="rect">
            <a:avLst/>
          </a:prstGeom>
          <a:noFill/>
        </p:spPr>
      </p:pic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271469" y="6384925"/>
            <a:ext cx="91979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0" y="1196975"/>
            <a:ext cx="94122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" y="0"/>
            <a:ext cx="944563" cy="6858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045" name="Picture 21" descr="hand_v6_trans_cmjn_ombre_v3_green_300px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9257" y="5516577"/>
            <a:ext cx="1012825" cy="1368425"/>
          </a:xfrm>
          <a:prstGeom prst="rect">
            <a:avLst/>
          </a:prstGeom>
          <a:noFill/>
        </p:spPr>
      </p:pic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108325" y="6524639"/>
            <a:ext cx="3094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0">
                <a:solidFill>
                  <a:srgbClr val="336699"/>
                </a:solidFill>
              </a:rPr>
              <a:t>Ecole Polytechnique de l'Université d'Orléans</a:t>
            </a:r>
          </a:p>
        </p:txBody>
      </p:sp>
      <p:pic>
        <p:nvPicPr>
          <p:cNvPr id="1047" name="Picture 23" descr="logo 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175750" y="6208713"/>
            <a:ext cx="546100" cy="290512"/>
          </a:xfrm>
          <a:prstGeom prst="rect">
            <a:avLst/>
          </a:prstGeom>
          <a:noFill/>
        </p:spPr>
      </p:pic>
      <p:pic>
        <p:nvPicPr>
          <p:cNvPr id="1048" name="Picture 24" descr="marque_reseau_quadri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75650" y="6511925"/>
            <a:ext cx="1403350" cy="311150"/>
          </a:xfrm>
          <a:prstGeom prst="rect">
            <a:avLst/>
          </a:prstGeom>
          <a:noFill/>
        </p:spPr>
      </p:pic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5967415" y="6524639"/>
            <a:ext cx="2574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000" b="0">
                <a:solidFill>
                  <a:srgbClr val="336699"/>
                </a:solidFill>
              </a:rPr>
              <a:t>19/03/2010/ </a:t>
            </a:r>
            <a:fld id="{2D1BD513-CC62-4C82-9FBF-C88352596D55}" type="slidenum">
              <a:rPr lang="fr-FR" sz="1000" b="0">
                <a:solidFill>
                  <a:srgbClr val="336699"/>
                </a:solidFill>
              </a:rPr>
              <a:pPr algn="ctr">
                <a:spcBef>
                  <a:spcPct val="50000"/>
                </a:spcBef>
              </a:pPr>
              <a:t>‹N°›</a:t>
            </a:fld>
            <a:endParaRPr lang="fr-FR" sz="1000" b="0">
              <a:solidFill>
                <a:srgbClr val="336699"/>
              </a:solidFill>
            </a:endParaRP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7905750" y="188927"/>
            <a:ext cx="136842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000" b="0">
              <a:solidFill>
                <a:srgbClr val="3366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4C6BA90E-D939-42C4-A069-8DA6003A1F0F}" type="datetime1">
              <a:rPr lang="fr-FR"/>
              <a:pPr/>
              <a:t>03/10/2013</a:t>
            </a:fld>
            <a:endParaRPr lang="fr-FR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fr-FR"/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C9EF033-63F3-45F4-AEE8-352F2D52A52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1889125" cy="6858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2378076" y="6092847"/>
            <a:ext cx="7527925" cy="7651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222212" name="Picture 4" descr="hand_v6_trans_cmjn_ombre_v3_green_300px"/>
          <p:cNvPicPr preferRelativeResize="0"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292600"/>
            <a:ext cx="17843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2213" name="Picture 5" descr="marque Polytech Orléans quadr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25750" y="6218260"/>
            <a:ext cx="2497138" cy="465137"/>
          </a:xfrm>
          <a:prstGeom prst="rect">
            <a:avLst/>
          </a:prstGeom>
          <a:noFill/>
        </p:spPr>
      </p:pic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3449644" y="6550047"/>
            <a:ext cx="4135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0">
                <a:solidFill>
                  <a:srgbClr val="336699"/>
                </a:solidFill>
              </a:rPr>
              <a:t>Ecole Polytechnique de l'Université d'Orléans</a:t>
            </a:r>
          </a:p>
        </p:txBody>
      </p:sp>
      <p:pic>
        <p:nvPicPr>
          <p:cNvPr id="222215" name="Picture 7" descr="logo 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175750" y="6208713"/>
            <a:ext cx="546100" cy="290512"/>
          </a:xfrm>
          <a:prstGeom prst="rect">
            <a:avLst/>
          </a:prstGeom>
          <a:noFill/>
        </p:spPr>
      </p:pic>
      <p:pic>
        <p:nvPicPr>
          <p:cNvPr id="222216" name="Picture 8" descr="marque_reseau_quadri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75650" y="6511925"/>
            <a:ext cx="1403350" cy="3111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52600" y="4343400"/>
            <a:ext cx="7605713" cy="2209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3600" dirty="0" smtClean="0"/>
          </a:p>
          <a:p>
            <a:pPr eaLnBrk="1" hangingPunct="1"/>
            <a:r>
              <a:rPr lang="fr-FR" i="1" dirty="0" err="1" smtClean="0"/>
              <a:t>Formulary</a:t>
            </a:r>
            <a:r>
              <a:rPr lang="fr-FR" i="1" dirty="0" smtClean="0"/>
              <a:t> and définitions</a:t>
            </a:r>
            <a:endParaRPr lang="fr-FR" dirty="0" smtClean="0"/>
          </a:p>
        </p:txBody>
      </p:sp>
      <p:sp>
        <p:nvSpPr>
          <p:cNvPr id="11266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73400950-854C-4DDF-8BF6-0BB3BDBFF8ED}" type="slidenum">
              <a:rPr lang="fr-FR"/>
              <a:pPr/>
              <a:t>1</a:t>
            </a:fld>
            <a:endParaRPr lang="fr-FR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057400" y="2743200"/>
            <a:ext cx="7848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FR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Master AESM</a:t>
            </a:r>
            <a:r>
              <a:rPr lang="fr-FR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fr-FR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fr-FR" sz="5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1268" name="Picture 17" descr="Logo Polytech Orleans rv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025" y="5105400"/>
            <a:ext cx="17557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err="1" smtClean="0"/>
              <a:t>Complex</a:t>
            </a:r>
            <a:r>
              <a:rPr lang="fr-FR" sz="3200" dirty="0" smtClean="0"/>
              <a:t> notation</a:t>
            </a:r>
            <a:br>
              <a:rPr lang="fr-FR" sz="3200" dirty="0" smtClean="0"/>
            </a:br>
            <a:r>
              <a:rPr lang="fr-FR" sz="3200" dirty="0" smtClean="0"/>
              <a:t>main </a:t>
            </a:r>
            <a:r>
              <a:rPr lang="fr-FR" sz="3200" dirty="0" err="1" smtClean="0"/>
              <a:t>interest</a:t>
            </a:r>
            <a:endParaRPr lang="fr-FR" sz="3200" dirty="0" smtClean="0"/>
          </a:p>
        </p:txBody>
      </p:sp>
      <p:graphicFrame>
        <p:nvGraphicFramePr>
          <p:cNvPr id="8196" name="Object 50"/>
          <p:cNvGraphicFramePr>
            <a:graphicFrameLocks noGrp="1" noChangeAspect="1"/>
          </p:cNvGraphicFramePr>
          <p:nvPr>
            <p:ph idx="1"/>
          </p:nvPr>
        </p:nvGraphicFramePr>
        <p:xfrm>
          <a:off x="4379913" y="3276600"/>
          <a:ext cx="4192587" cy="661988"/>
        </p:xfrm>
        <a:graphic>
          <a:graphicData uri="http://schemas.openxmlformats.org/presentationml/2006/ole">
            <p:oleObj spid="_x0000_s8196" name="Equation" r:id="rId4" imgW="2895480" imgH="457200" progId="Equation.3">
              <p:embed/>
            </p:oleObj>
          </a:graphicData>
        </a:graphic>
      </p:graphicFrame>
      <p:sp>
        <p:nvSpPr>
          <p:cNvPr id="8197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B65F20B0-DB1D-4726-9431-5EFFFA3F66E3}" type="slidenum">
              <a:rPr lang="fr-FR"/>
              <a:pPr/>
              <a:t>10</a:t>
            </a:fld>
            <a:endParaRPr lang="fr-FR"/>
          </a:p>
        </p:txBody>
      </p:sp>
      <p:sp>
        <p:nvSpPr>
          <p:cNvPr id="8199" name="Oval 21"/>
          <p:cNvSpPr>
            <a:spLocks noChangeArrowheads="1"/>
          </p:cNvSpPr>
          <p:nvPr/>
        </p:nvSpPr>
        <p:spPr bwMode="auto">
          <a:xfrm>
            <a:off x="1447800" y="1828800"/>
            <a:ext cx="6096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 flipV="1">
            <a:off x="1752600" y="1905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1" name="Line 23"/>
          <p:cNvSpPr>
            <a:spLocks noChangeShapeType="1"/>
          </p:cNvSpPr>
          <p:nvPr/>
        </p:nvSpPr>
        <p:spPr bwMode="auto">
          <a:xfrm flipV="1">
            <a:off x="1752600" y="1676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2" name="Line 24"/>
          <p:cNvSpPr>
            <a:spLocks noChangeShapeType="1"/>
          </p:cNvSpPr>
          <p:nvPr/>
        </p:nvSpPr>
        <p:spPr bwMode="auto">
          <a:xfrm>
            <a:off x="1752600" y="16764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3" name="Rectangle 25"/>
          <p:cNvSpPr>
            <a:spLocks noChangeArrowheads="1"/>
          </p:cNvSpPr>
          <p:nvPr/>
        </p:nvSpPr>
        <p:spPr bwMode="auto">
          <a:xfrm>
            <a:off x="2743200" y="15240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4" name="Line 26"/>
          <p:cNvSpPr>
            <a:spLocks noChangeShapeType="1"/>
          </p:cNvSpPr>
          <p:nvPr/>
        </p:nvSpPr>
        <p:spPr bwMode="auto">
          <a:xfrm>
            <a:off x="3352800" y="1676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5" name="Line 27"/>
          <p:cNvSpPr>
            <a:spLocks noChangeShapeType="1"/>
          </p:cNvSpPr>
          <p:nvPr/>
        </p:nvSpPr>
        <p:spPr bwMode="auto">
          <a:xfrm>
            <a:off x="3962400" y="152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6" name="Line 28"/>
          <p:cNvSpPr>
            <a:spLocks noChangeShapeType="1"/>
          </p:cNvSpPr>
          <p:nvPr/>
        </p:nvSpPr>
        <p:spPr bwMode="auto">
          <a:xfrm>
            <a:off x="4038600" y="152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7" name="Line 29"/>
          <p:cNvSpPr>
            <a:spLocks noChangeShapeType="1"/>
          </p:cNvSpPr>
          <p:nvPr/>
        </p:nvSpPr>
        <p:spPr bwMode="auto">
          <a:xfrm>
            <a:off x="4038600" y="1676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8" name="Oval 30"/>
          <p:cNvSpPr>
            <a:spLocks noChangeArrowheads="1"/>
          </p:cNvSpPr>
          <p:nvPr/>
        </p:nvSpPr>
        <p:spPr bwMode="auto">
          <a:xfrm>
            <a:off x="4648200" y="1524000"/>
            <a:ext cx="3810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09" name="Oval 31"/>
          <p:cNvSpPr>
            <a:spLocks noChangeArrowheads="1"/>
          </p:cNvSpPr>
          <p:nvPr/>
        </p:nvSpPr>
        <p:spPr bwMode="auto">
          <a:xfrm>
            <a:off x="5029200" y="1524000"/>
            <a:ext cx="3810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0" name="Oval 32"/>
          <p:cNvSpPr>
            <a:spLocks noChangeArrowheads="1"/>
          </p:cNvSpPr>
          <p:nvPr/>
        </p:nvSpPr>
        <p:spPr bwMode="auto">
          <a:xfrm>
            <a:off x="5410200" y="1524000"/>
            <a:ext cx="3810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1" name="Rectangle 33"/>
          <p:cNvSpPr>
            <a:spLocks noChangeArrowheads="1"/>
          </p:cNvSpPr>
          <p:nvPr/>
        </p:nvSpPr>
        <p:spPr bwMode="auto">
          <a:xfrm>
            <a:off x="4648200" y="1676400"/>
            <a:ext cx="1143000" cy="228600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2" name="Line 34"/>
          <p:cNvSpPr>
            <a:spLocks noChangeShapeType="1"/>
          </p:cNvSpPr>
          <p:nvPr/>
        </p:nvSpPr>
        <p:spPr bwMode="auto">
          <a:xfrm>
            <a:off x="5791200" y="1676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3" name="Line 35"/>
          <p:cNvSpPr>
            <a:spLocks noChangeShapeType="1"/>
          </p:cNvSpPr>
          <p:nvPr/>
        </p:nvSpPr>
        <p:spPr bwMode="auto">
          <a:xfrm>
            <a:off x="1752600" y="2590800"/>
            <a:ext cx="441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4" name="Line 36"/>
          <p:cNvSpPr>
            <a:spLocks noChangeShapeType="1"/>
          </p:cNvSpPr>
          <p:nvPr/>
        </p:nvSpPr>
        <p:spPr bwMode="auto">
          <a:xfrm>
            <a:off x="1752600" y="2362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5" name="Line 37"/>
          <p:cNvSpPr>
            <a:spLocks noChangeShapeType="1"/>
          </p:cNvSpPr>
          <p:nvPr/>
        </p:nvSpPr>
        <p:spPr bwMode="auto">
          <a:xfrm>
            <a:off x="6172200" y="1676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6" name="Line 38"/>
          <p:cNvSpPr>
            <a:spLocks noChangeShapeType="1"/>
          </p:cNvSpPr>
          <p:nvPr/>
        </p:nvSpPr>
        <p:spPr bwMode="auto">
          <a:xfrm flipH="1">
            <a:off x="2743200" y="20574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7" name="Line 39"/>
          <p:cNvSpPr>
            <a:spLocks noChangeShapeType="1"/>
          </p:cNvSpPr>
          <p:nvPr/>
        </p:nvSpPr>
        <p:spPr bwMode="auto">
          <a:xfrm flipH="1">
            <a:off x="3810000" y="2057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8" name="Line 40"/>
          <p:cNvSpPr>
            <a:spLocks noChangeShapeType="1"/>
          </p:cNvSpPr>
          <p:nvPr/>
        </p:nvSpPr>
        <p:spPr bwMode="auto">
          <a:xfrm flipH="1">
            <a:off x="4648200" y="20574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19" name="Text Box 41"/>
          <p:cNvSpPr txBox="1">
            <a:spLocks noChangeArrowheads="1"/>
          </p:cNvSpPr>
          <p:nvPr/>
        </p:nvSpPr>
        <p:spPr bwMode="auto">
          <a:xfrm>
            <a:off x="990600" y="1828800"/>
            <a:ext cx="5410200" cy="779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v                         </a:t>
            </a:r>
          </a:p>
          <a:p>
            <a:pPr>
              <a:spcBef>
                <a:spcPct val="50000"/>
              </a:spcBef>
            </a:pPr>
            <a:r>
              <a:rPr lang="fr-FR"/>
              <a:t>		 r.i           u</a:t>
            </a:r>
            <a:r>
              <a:rPr lang="fr-FR" baseline="-25000"/>
              <a:t>c                         </a:t>
            </a:r>
            <a:r>
              <a:rPr lang="fr-FR"/>
              <a:t>u</a:t>
            </a:r>
            <a:r>
              <a:rPr lang="fr-FR" baseline="-25000"/>
              <a:t>L</a:t>
            </a:r>
            <a:endParaRPr lang="fr-FR"/>
          </a:p>
        </p:txBody>
      </p:sp>
      <p:sp>
        <p:nvSpPr>
          <p:cNvPr id="8220" name="Text Box 42"/>
          <p:cNvSpPr txBox="1">
            <a:spLocks noChangeArrowheads="1"/>
          </p:cNvSpPr>
          <p:nvPr/>
        </p:nvSpPr>
        <p:spPr bwMode="auto">
          <a:xfrm>
            <a:off x="914400" y="2819400"/>
            <a:ext cx="7086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Instantaneous Equation : </a:t>
            </a:r>
            <a:endParaRPr lang="fr-FR" sz="800"/>
          </a:p>
        </p:txBody>
      </p:sp>
      <p:graphicFrame>
        <p:nvGraphicFramePr>
          <p:cNvPr id="8194" name="Object 43"/>
          <p:cNvGraphicFramePr>
            <a:graphicFrameLocks noChangeAspect="1"/>
          </p:cNvGraphicFramePr>
          <p:nvPr/>
        </p:nvGraphicFramePr>
        <p:xfrm>
          <a:off x="4038600" y="2667000"/>
          <a:ext cx="2305050" cy="641350"/>
        </p:xfrm>
        <a:graphic>
          <a:graphicData uri="http://schemas.openxmlformats.org/presentationml/2006/ole">
            <p:oleObj spid="_x0000_s8194" name="Équation" r:id="rId5" imgW="1409400" imgH="393480" progId="Equation.3">
              <p:embed/>
            </p:oleObj>
          </a:graphicData>
        </a:graphic>
      </p:graphicFrame>
      <p:sp>
        <p:nvSpPr>
          <p:cNvPr id="8221" name="Text Box 44"/>
          <p:cNvSpPr txBox="1">
            <a:spLocks noChangeArrowheads="1"/>
          </p:cNvSpPr>
          <p:nvPr/>
        </p:nvSpPr>
        <p:spPr bwMode="auto">
          <a:xfrm>
            <a:off x="914400" y="3352800"/>
            <a:ext cx="35814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Complex instantaneous Equation</a:t>
            </a:r>
          </a:p>
        </p:txBody>
      </p:sp>
      <p:sp>
        <p:nvSpPr>
          <p:cNvPr id="8222" name="Text Box 45"/>
          <p:cNvSpPr txBox="1">
            <a:spLocks noChangeArrowheads="1"/>
          </p:cNvSpPr>
          <p:nvPr/>
        </p:nvSpPr>
        <p:spPr bwMode="auto">
          <a:xfrm>
            <a:off x="990600" y="3962400"/>
            <a:ext cx="3352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/>
          </a:p>
        </p:txBody>
      </p:sp>
      <p:sp>
        <p:nvSpPr>
          <p:cNvPr id="8223" name="Text Box 46"/>
          <p:cNvSpPr txBox="1">
            <a:spLocks noChangeArrowheads="1"/>
          </p:cNvSpPr>
          <p:nvPr/>
        </p:nvSpPr>
        <p:spPr bwMode="auto">
          <a:xfrm>
            <a:off x="990600" y="4038600"/>
            <a:ext cx="8458200" cy="779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impedance </a:t>
            </a:r>
            <a:r>
              <a:rPr lang="fr-FR" u="sng"/>
              <a:t>Z</a:t>
            </a:r>
            <a:endParaRPr lang="fr-FR"/>
          </a:p>
          <a:p>
            <a:pPr>
              <a:spcBef>
                <a:spcPct val="50000"/>
              </a:spcBef>
            </a:pPr>
            <a:r>
              <a:rPr lang="fr-FR"/>
              <a:t>Let us divide with  e</a:t>
            </a:r>
            <a:r>
              <a:rPr lang="fr-FR" baseline="30000"/>
              <a:t>j</a:t>
            </a:r>
            <a:r>
              <a:rPr lang="fr-FR" baseline="30000">
                <a:sym typeface="Symbol" pitchFamily="18" charset="2"/>
              </a:rPr>
              <a:t>t</a:t>
            </a:r>
            <a:r>
              <a:rPr lang="fr-FR">
                <a:sym typeface="Symbol" pitchFamily="18" charset="2"/>
              </a:rPr>
              <a:t> to show complex magnitudes</a:t>
            </a:r>
            <a:endParaRPr lang="fr-FR"/>
          </a:p>
        </p:txBody>
      </p:sp>
      <p:graphicFrame>
        <p:nvGraphicFramePr>
          <p:cNvPr id="8195" name="Object 47"/>
          <p:cNvGraphicFramePr>
            <a:graphicFrameLocks noChangeAspect="1"/>
          </p:cNvGraphicFramePr>
          <p:nvPr/>
        </p:nvGraphicFramePr>
        <p:xfrm>
          <a:off x="2895600" y="5181600"/>
          <a:ext cx="4267200" cy="762000"/>
        </p:xfrm>
        <a:graphic>
          <a:graphicData uri="http://schemas.openxmlformats.org/presentationml/2006/ole">
            <p:oleObj spid="_x0000_s8195" name="Équation" r:id="rId6" imgW="2895480" imgH="457200" progId="Equation.3">
              <p:embed/>
            </p:oleObj>
          </a:graphicData>
        </a:graphic>
      </p:graphicFrame>
      <p:sp>
        <p:nvSpPr>
          <p:cNvPr id="174129" name="Text Box 49"/>
          <p:cNvSpPr txBox="1">
            <a:spLocks noChangeArrowheads="1"/>
          </p:cNvSpPr>
          <p:nvPr/>
        </p:nvSpPr>
        <p:spPr bwMode="auto">
          <a:xfrm>
            <a:off x="1524000" y="5943600"/>
            <a:ext cx="63246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>
                <a:solidFill>
                  <a:srgbClr val="FF3300"/>
                </a:solidFill>
              </a:rPr>
              <a:t>So the </a:t>
            </a:r>
            <a:r>
              <a:rPr lang="fr-FR" sz="2000" dirty="0" err="1">
                <a:solidFill>
                  <a:srgbClr val="FF3300"/>
                </a:solidFill>
              </a:rPr>
              <a:t>differential</a:t>
            </a:r>
            <a:r>
              <a:rPr lang="fr-FR" sz="2000" dirty="0">
                <a:solidFill>
                  <a:srgbClr val="FF3300"/>
                </a:solidFill>
              </a:rPr>
              <a:t> </a:t>
            </a:r>
            <a:r>
              <a:rPr lang="fr-FR" sz="2000" dirty="0" err="1">
                <a:solidFill>
                  <a:srgbClr val="FF3300"/>
                </a:solidFill>
              </a:rPr>
              <a:t>equation</a:t>
            </a:r>
            <a:r>
              <a:rPr lang="fr-FR" sz="2000" dirty="0">
                <a:solidFill>
                  <a:srgbClr val="FF3300"/>
                </a:solidFill>
              </a:rPr>
              <a:t> </a:t>
            </a:r>
            <a:r>
              <a:rPr lang="fr-FR" sz="2000" dirty="0" err="1">
                <a:solidFill>
                  <a:srgbClr val="FF3300"/>
                </a:solidFill>
              </a:rPr>
              <a:t>is</a:t>
            </a:r>
            <a:r>
              <a:rPr lang="fr-FR" sz="2000" dirty="0">
                <a:solidFill>
                  <a:srgbClr val="FF3300"/>
                </a:solidFill>
              </a:rPr>
              <a:t> </a:t>
            </a:r>
            <a:r>
              <a:rPr lang="fr-FR" sz="2000" dirty="0" err="1">
                <a:solidFill>
                  <a:srgbClr val="FF3300"/>
                </a:solidFill>
              </a:rPr>
              <a:t>linearised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80391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err="1" smtClean="0"/>
              <a:t>Three</a:t>
            </a:r>
            <a:r>
              <a:rPr lang="fr-FR" sz="3200" dirty="0" smtClean="0"/>
              <a:t> phase </a:t>
            </a:r>
            <a:r>
              <a:rPr lang="fr-FR" sz="3200" dirty="0" err="1" smtClean="0"/>
              <a:t>electric</a:t>
            </a:r>
            <a:r>
              <a:rPr lang="fr-FR" sz="3200" dirty="0" smtClean="0"/>
              <a:t> </a:t>
            </a:r>
            <a:r>
              <a:rPr lang="fr-FR" sz="3200" dirty="0" err="1" smtClean="0"/>
              <a:t>systems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err="1" smtClean="0"/>
              <a:t>industrial</a:t>
            </a:r>
            <a:r>
              <a:rPr lang="fr-FR" sz="3200" dirty="0" smtClean="0"/>
              <a:t> case</a:t>
            </a:r>
          </a:p>
        </p:txBody>
      </p:sp>
      <p:sp>
        <p:nvSpPr>
          <p:cNvPr id="1331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BCF73B8F-B03B-45A6-95CC-0AB638BE776D}" type="slidenum">
              <a:rPr lang="fr-FR"/>
              <a:pPr/>
              <a:t>11</a:t>
            </a:fld>
            <a:endParaRPr lang="fr-FR"/>
          </a:p>
        </p:txBody>
      </p:sp>
      <p:pic>
        <p:nvPicPr>
          <p:cNvPr id="133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85344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17"/>
          <p:cNvSpPr txBox="1">
            <a:spLocks noChangeArrowheads="1"/>
          </p:cNvSpPr>
          <p:nvPr/>
        </p:nvSpPr>
        <p:spPr bwMode="auto">
          <a:xfrm>
            <a:off x="1676400" y="15240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u</a:t>
            </a:r>
            <a:r>
              <a:rPr lang="fr-FR" baseline="-25000" dirty="0"/>
              <a:t>12</a:t>
            </a:r>
            <a:r>
              <a:rPr lang="fr-FR" dirty="0"/>
              <a:t>                   u</a:t>
            </a:r>
            <a:r>
              <a:rPr lang="fr-FR" baseline="-25000" dirty="0"/>
              <a:t>23</a:t>
            </a:r>
            <a:r>
              <a:rPr lang="fr-FR" dirty="0"/>
              <a:t>	                   u</a:t>
            </a:r>
            <a:r>
              <a:rPr lang="fr-FR" baseline="-25000" dirty="0"/>
              <a:t>31</a:t>
            </a:r>
            <a:endParaRPr lang="fr-FR" dirty="0"/>
          </a:p>
        </p:txBody>
      </p:sp>
      <p:sp>
        <p:nvSpPr>
          <p:cNvPr id="13318" name="Text Box 18"/>
          <p:cNvSpPr txBox="1">
            <a:spLocks noChangeArrowheads="1"/>
          </p:cNvSpPr>
          <p:nvPr/>
        </p:nvSpPr>
        <p:spPr bwMode="auto">
          <a:xfrm>
            <a:off x="1828800" y="22098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V</a:t>
            </a:r>
            <a:r>
              <a:rPr lang="fr-FR" baseline="-25000" dirty="0" smtClean="0"/>
              <a:t>1</a:t>
            </a:r>
            <a:r>
              <a:rPr lang="fr-FR" dirty="0"/>
              <a:t>	              </a:t>
            </a:r>
            <a:r>
              <a:rPr lang="fr-FR" dirty="0" smtClean="0"/>
              <a:t>V</a:t>
            </a:r>
            <a:r>
              <a:rPr lang="fr-FR" baseline="-25000" dirty="0" smtClean="0"/>
              <a:t>2</a:t>
            </a:r>
            <a:r>
              <a:rPr lang="fr-FR" dirty="0" smtClean="0"/>
              <a:t>                      </a:t>
            </a:r>
            <a:r>
              <a:rPr lang="fr-FR" dirty="0"/>
              <a:t>V</a:t>
            </a:r>
            <a:r>
              <a:rPr lang="fr-FR" baseline="-25000" dirty="0" smtClean="0"/>
              <a:t>3</a:t>
            </a:r>
            <a:endParaRPr lang="fr-FR" dirty="0"/>
          </a:p>
        </p:txBody>
      </p:sp>
      <p:sp>
        <p:nvSpPr>
          <p:cNvPr id="13319" name="Text Box 19"/>
          <p:cNvSpPr txBox="1">
            <a:spLocks noChangeArrowheads="1"/>
          </p:cNvSpPr>
          <p:nvPr/>
        </p:nvSpPr>
        <p:spPr bwMode="auto">
          <a:xfrm>
            <a:off x="838200" y="4800600"/>
            <a:ext cx="90678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       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smtClean="0"/>
              <a:t>simple(V) </a:t>
            </a:r>
            <a:r>
              <a:rPr lang="fr-FR" dirty="0"/>
              <a:t>and compound </a:t>
            </a:r>
            <a:r>
              <a:rPr lang="fr-FR" dirty="0" err="1"/>
              <a:t>normalised</a:t>
            </a:r>
            <a:r>
              <a:rPr lang="fr-FR" dirty="0"/>
              <a:t> </a:t>
            </a:r>
            <a:r>
              <a:rPr lang="fr-FR" dirty="0" smtClean="0"/>
              <a:t>voltages (U) </a:t>
            </a:r>
            <a:r>
              <a:rPr lang="fr-FR" dirty="0"/>
              <a:t>.</a:t>
            </a:r>
          </a:p>
          <a:p>
            <a:pPr>
              <a:spcBef>
                <a:spcPct val="50000"/>
              </a:spcBef>
            </a:pPr>
            <a:r>
              <a:rPr lang="fr-FR" sz="2000" b="1" dirty="0"/>
              <a:t>Q19: </a:t>
            </a:r>
            <a:r>
              <a:rPr lang="fr-FR" sz="2000" b="1" dirty="0" err="1"/>
              <a:t>What</a:t>
            </a:r>
            <a:r>
              <a:rPr lang="fr-FR" sz="2000" b="1" dirty="0"/>
              <a:t> are the notations for the simple voltages and compound voltages?</a:t>
            </a:r>
          </a:p>
          <a:p>
            <a:pPr>
              <a:spcBef>
                <a:spcPct val="50000"/>
              </a:spcBef>
            </a:pPr>
            <a:r>
              <a:rPr lang="fr-FR" sz="2000" b="1" dirty="0"/>
              <a:t>Q20: </a:t>
            </a:r>
            <a:r>
              <a:rPr lang="fr-FR" sz="2000" b="1" dirty="0" err="1"/>
              <a:t>Specify</a:t>
            </a:r>
            <a:r>
              <a:rPr lang="fr-FR" sz="2000" b="1" dirty="0"/>
              <a:t> the ratio </a:t>
            </a:r>
            <a:r>
              <a:rPr lang="fr-FR" sz="2000" b="1" dirty="0" err="1"/>
              <a:t>between</a:t>
            </a:r>
            <a:r>
              <a:rPr lang="fr-FR" sz="2000" b="1" dirty="0"/>
              <a:t> U and V. If V </a:t>
            </a:r>
            <a:r>
              <a:rPr lang="fr-FR" sz="2000" b="1" dirty="0" err="1"/>
              <a:t>is</a:t>
            </a:r>
            <a:r>
              <a:rPr lang="fr-FR" sz="2000" b="1" dirty="0"/>
              <a:t> 237V  </a:t>
            </a:r>
            <a:r>
              <a:rPr lang="fr-FR" sz="2000" b="1" dirty="0" err="1"/>
              <a:t>what</a:t>
            </a:r>
            <a:r>
              <a:rPr lang="fr-FR" sz="2000" b="1" dirty="0"/>
              <a:t> </a:t>
            </a:r>
            <a:r>
              <a:rPr lang="fr-FR" sz="2000" b="1" dirty="0" err="1"/>
              <a:t>is</a:t>
            </a:r>
            <a:r>
              <a:rPr lang="fr-FR" sz="2000" b="1" dirty="0"/>
              <a:t> the U</a:t>
            </a:r>
            <a:r>
              <a:rPr lang="fr-FR" sz="2000" dirty="0"/>
              <a:t> </a:t>
            </a:r>
            <a:r>
              <a:rPr lang="fr-FR" sz="2000" b="1" dirty="0"/>
              <a:t>value?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81915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err="1" smtClean="0"/>
              <a:t>Electronical</a:t>
            </a:r>
            <a:r>
              <a:rPr lang="fr-FR" sz="3200" smtClean="0"/>
              <a:t> components</a:t>
            </a:r>
            <a:endParaRPr lang="fr-FR" sz="32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  <p:sp>
        <p:nvSpPr>
          <p:cNvPr id="14338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CB45046E-9533-4399-B769-66CE65961747}" type="slidenum">
              <a:rPr lang="fr-FR"/>
              <a:pPr/>
              <a:t>12</a:t>
            </a:fld>
            <a:endParaRPr lang="fr-FR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82296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Q21: What is the expression of the active electrical power for an equilibrated three phases load versus U, the RMS value of the compound voltage and I the RMS value of the current in the lines  and the phase displacement </a:t>
            </a:r>
            <a:r>
              <a:rPr lang="fr-FR" sz="2000" b="1">
                <a:sym typeface="Symbol" pitchFamily="18" charset="2"/>
              </a:rPr>
              <a:t> </a:t>
            </a:r>
            <a:r>
              <a:rPr lang="fr-FR" sz="2000" b="1"/>
              <a:t>?</a:t>
            </a:r>
            <a:r>
              <a:rPr lang="fr-FR"/>
              <a:t> </a:t>
            </a:r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r>
              <a:rPr lang="fr-FR" b="1"/>
              <a:t>Q22 : Draw a coupled three phases load in the star mode</a:t>
            </a:r>
          </a:p>
          <a:p>
            <a:pPr>
              <a:spcBef>
                <a:spcPct val="50000"/>
              </a:spcBef>
            </a:pPr>
            <a:endParaRPr lang="fr-FR" b="1"/>
          </a:p>
          <a:p>
            <a:pPr>
              <a:spcBef>
                <a:spcPct val="50000"/>
              </a:spcBef>
            </a:pPr>
            <a:r>
              <a:rPr lang="fr-FR" b="1"/>
              <a:t>Q23: Draw a coupled three phases load in the delta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26AA38E7-F551-43F9-8B58-39366558155A}" type="slidenum">
              <a:rPr lang="fr-FR"/>
              <a:pPr/>
              <a:t>13</a:t>
            </a:fld>
            <a:endParaRPr lang="fr-FR"/>
          </a:p>
        </p:txBody>
      </p: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990600" y="1524000"/>
            <a:ext cx="7346950" cy="838200"/>
            <a:chOff x="1104" y="960"/>
            <a:chExt cx="3744" cy="528"/>
          </a:xfrm>
        </p:grpSpPr>
        <p:grpSp>
          <p:nvGrpSpPr>
            <p:cNvPr id="15386" name="Group 6"/>
            <p:cNvGrpSpPr>
              <a:grpSpLocks/>
            </p:cNvGrpSpPr>
            <p:nvPr/>
          </p:nvGrpSpPr>
          <p:grpSpPr bwMode="auto">
            <a:xfrm>
              <a:off x="2688" y="960"/>
              <a:ext cx="2160" cy="528"/>
              <a:chOff x="1104" y="960"/>
              <a:chExt cx="2160" cy="528"/>
            </a:xfrm>
          </p:grpSpPr>
          <p:sp>
            <p:nvSpPr>
              <p:cNvPr id="15388" name="Line 7"/>
              <p:cNvSpPr>
                <a:spLocks noChangeShapeType="1"/>
              </p:cNvSpPr>
              <p:nvPr/>
            </p:nvSpPr>
            <p:spPr bwMode="auto">
              <a:xfrm>
                <a:off x="1104" y="1200"/>
                <a:ext cx="912" cy="0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5389" name="Line 8"/>
              <p:cNvSpPr>
                <a:spLocks noChangeShapeType="1"/>
              </p:cNvSpPr>
              <p:nvPr/>
            </p:nvSpPr>
            <p:spPr bwMode="auto">
              <a:xfrm flipV="1">
                <a:off x="2112" y="1200"/>
                <a:ext cx="432" cy="288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5390" name="Line 9"/>
              <p:cNvSpPr>
                <a:spLocks noChangeShapeType="1"/>
              </p:cNvSpPr>
              <p:nvPr/>
            </p:nvSpPr>
            <p:spPr bwMode="auto">
              <a:xfrm>
                <a:off x="2544" y="1200"/>
                <a:ext cx="720" cy="0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5391" name="Line 10"/>
              <p:cNvSpPr>
                <a:spLocks noChangeShapeType="1"/>
              </p:cNvSpPr>
              <p:nvPr/>
            </p:nvSpPr>
            <p:spPr bwMode="auto">
              <a:xfrm>
                <a:off x="1488" y="12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5392" name="Line 11"/>
              <p:cNvSpPr>
                <a:spLocks noChangeShapeType="1"/>
              </p:cNvSpPr>
              <p:nvPr/>
            </p:nvSpPr>
            <p:spPr bwMode="auto">
              <a:xfrm flipH="1">
                <a:off x="1728" y="960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5393" name="Text Box 12"/>
              <p:cNvSpPr txBox="1">
                <a:spLocks noChangeArrowheads="1"/>
              </p:cNvSpPr>
              <p:nvPr/>
            </p:nvSpPr>
            <p:spPr bwMode="auto">
              <a:xfrm>
                <a:off x="1296" y="960"/>
                <a:ext cx="1632" cy="4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/>
                  <a:t>                     V</a:t>
                </a:r>
                <a:r>
                  <a:rPr lang="fr-FR" baseline="-25000"/>
                  <a:t>K</a:t>
                </a:r>
                <a:endParaRPr lang="fr-FR"/>
              </a:p>
              <a:p>
                <a:pPr>
                  <a:spcBef>
                    <a:spcPct val="50000"/>
                  </a:spcBef>
                </a:pPr>
                <a:r>
                  <a:rPr lang="fr-FR"/>
                  <a:t>     i</a:t>
                </a:r>
                <a:r>
                  <a:rPr lang="fr-FR" baseline="-25000"/>
                  <a:t>K</a:t>
                </a:r>
              </a:p>
            </p:txBody>
          </p:sp>
        </p:grpSp>
        <p:sp>
          <p:nvSpPr>
            <p:cNvPr id="15387" name="Text Box 13"/>
            <p:cNvSpPr txBox="1">
              <a:spLocks noChangeArrowheads="1"/>
            </p:cNvSpPr>
            <p:nvPr/>
          </p:nvSpPr>
          <p:spPr bwMode="auto">
            <a:xfrm>
              <a:off x="1104" y="960"/>
              <a:ext cx="1392" cy="2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dirty="0"/>
                <a:t>The </a:t>
              </a:r>
              <a:r>
                <a:rPr lang="fr-FR" b="1" dirty="0" err="1" smtClean="0"/>
                <a:t>ideal</a:t>
              </a:r>
              <a:r>
                <a:rPr lang="fr-FR" b="1" dirty="0" smtClean="0"/>
                <a:t> </a:t>
              </a:r>
              <a:r>
                <a:rPr lang="fr-FR" b="1" dirty="0" err="1" smtClean="0"/>
                <a:t>switch</a:t>
              </a:r>
              <a:endParaRPr lang="fr-FR" b="1" dirty="0"/>
            </a:p>
          </p:txBody>
        </p:sp>
      </p:grpSp>
      <p:sp>
        <p:nvSpPr>
          <p:cNvPr id="15364" name="Text Box 14"/>
          <p:cNvSpPr txBox="1">
            <a:spLocks noChangeArrowheads="1"/>
          </p:cNvSpPr>
          <p:nvPr/>
        </p:nvSpPr>
        <p:spPr bwMode="auto">
          <a:xfrm>
            <a:off x="1238250" y="2667000"/>
            <a:ext cx="8420100" cy="2892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err="1"/>
              <a:t>i</a:t>
            </a:r>
            <a:r>
              <a:rPr lang="fr-FR" baseline="-25000" dirty="0" err="1"/>
              <a:t>K</a:t>
            </a:r>
            <a:r>
              <a:rPr lang="fr-FR" baseline="-25000" dirty="0"/>
              <a:t>                                                                     </a:t>
            </a:r>
            <a:r>
              <a:rPr lang="fr-FR" dirty="0" err="1"/>
              <a:t>i</a:t>
            </a:r>
            <a:r>
              <a:rPr lang="fr-FR" baseline="-25000" dirty="0" err="1"/>
              <a:t>K</a:t>
            </a:r>
            <a:r>
              <a:rPr lang="fr-FR" dirty="0"/>
              <a:t>                                           </a:t>
            </a:r>
            <a:r>
              <a:rPr lang="fr-FR" dirty="0" err="1"/>
              <a:t>i</a:t>
            </a:r>
            <a:r>
              <a:rPr lang="fr-FR" baseline="-25000" dirty="0" err="1"/>
              <a:t>K</a:t>
            </a:r>
            <a:endParaRPr lang="fr-FR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dirty="0"/>
              <a:t>2            1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dirty="0"/>
              <a:t>		V</a:t>
            </a:r>
            <a:r>
              <a:rPr lang="fr-FR" baseline="-25000" dirty="0"/>
              <a:t>K			</a:t>
            </a:r>
            <a:r>
              <a:rPr lang="fr-FR" dirty="0" err="1"/>
              <a:t>V</a:t>
            </a:r>
            <a:r>
              <a:rPr lang="fr-FR" baseline="-25000" dirty="0" err="1"/>
              <a:t>K</a:t>
            </a:r>
            <a:r>
              <a:rPr lang="fr-FR" baseline="-25000" dirty="0"/>
              <a:t> </a:t>
            </a:r>
            <a:r>
              <a:rPr lang="fr-FR" dirty="0"/>
              <a:t>		              </a:t>
            </a:r>
            <a:r>
              <a:rPr lang="fr-FR" dirty="0" err="1"/>
              <a:t>V</a:t>
            </a:r>
            <a:r>
              <a:rPr lang="fr-FR" baseline="-25000" dirty="0" err="1"/>
              <a:t>K</a:t>
            </a:r>
            <a:r>
              <a:rPr lang="fr-FR" dirty="0"/>
              <a:t> 	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dirty="0"/>
              <a:t>3             4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sz="2400" dirty="0"/>
              <a:t>          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sz="2400" dirty="0"/>
          </a:p>
        </p:txBody>
      </p:sp>
      <p:grpSp>
        <p:nvGrpSpPr>
          <p:cNvPr id="15365" name="Group 15"/>
          <p:cNvGrpSpPr>
            <a:grpSpLocks/>
          </p:cNvGrpSpPr>
          <p:nvPr/>
        </p:nvGrpSpPr>
        <p:grpSpPr bwMode="auto">
          <a:xfrm>
            <a:off x="165100" y="2819400"/>
            <a:ext cx="9740900" cy="2514600"/>
            <a:chOff x="96" y="1776"/>
            <a:chExt cx="5664" cy="1584"/>
          </a:xfrm>
        </p:grpSpPr>
        <p:sp>
          <p:nvSpPr>
            <p:cNvPr id="15369" name="Line 16"/>
            <p:cNvSpPr>
              <a:spLocks noChangeShapeType="1"/>
            </p:cNvSpPr>
            <p:nvPr/>
          </p:nvSpPr>
          <p:spPr bwMode="auto">
            <a:xfrm flipV="1">
              <a:off x="1008" y="177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0" name="Line 17"/>
            <p:cNvSpPr>
              <a:spLocks noChangeShapeType="1"/>
            </p:cNvSpPr>
            <p:nvPr/>
          </p:nvSpPr>
          <p:spPr bwMode="auto">
            <a:xfrm>
              <a:off x="96" y="2688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1" name="Line 18"/>
            <p:cNvSpPr>
              <a:spLocks noChangeShapeType="1"/>
            </p:cNvSpPr>
            <p:nvPr/>
          </p:nvSpPr>
          <p:spPr bwMode="auto">
            <a:xfrm flipV="1">
              <a:off x="2928" y="177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2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3" name="Line 20"/>
            <p:cNvSpPr>
              <a:spLocks noChangeShapeType="1"/>
            </p:cNvSpPr>
            <p:nvPr/>
          </p:nvSpPr>
          <p:spPr bwMode="auto">
            <a:xfrm flipH="1" flipV="1">
              <a:off x="4752" y="177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4" name="Line 21"/>
            <p:cNvSpPr>
              <a:spLocks noChangeShapeType="1"/>
            </p:cNvSpPr>
            <p:nvPr/>
          </p:nvSpPr>
          <p:spPr bwMode="auto">
            <a:xfrm>
              <a:off x="3840" y="2688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5" name="Line 22"/>
            <p:cNvSpPr>
              <a:spLocks noChangeShapeType="1"/>
            </p:cNvSpPr>
            <p:nvPr/>
          </p:nvSpPr>
          <p:spPr bwMode="auto">
            <a:xfrm>
              <a:off x="96" y="2688"/>
              <a:ext cx="912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6" name="Line 23"/>
            <p:cNvSpPr>
              <a:spLocks noChangeShapeType="1"/>
            </p:cNvSpPr>
            <p:nvPr/>
          </p:nvSpPr>
          <p:spPr bwMode="auto">
            <a:xfrm flipV="1">
              <a:off x="1008" y="1776"/>
              <a:ext cx="96" cy="91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7" name="Line 24"/>
            <p:cNvSpPr>
              <a:spLocks noChangeShapeType="1"/>
            </p:cNvSpPr>
            <p:nvPr/>
          </p:nvSpPr>
          <p:spPr bwMode="auto">
            <a:xfrm flipV="1">
              <a:off x="2208" y="2592"/>
              <a:ext cx="1536" cy="19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8" name="Line 25"/>
            <p:cNvSpPr>
              <a:spLocks noChangeShapeType="1"/>
            </p:cNvSpPr>
            <p:nvPr/>
          </p:nvSpPr>
          <p:spPr bwMode="auto">
            <a:xfrm flipV="1">
              <a:off x="2928" y="1776"/>
              <a:ext cx="48" cy="91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79" name="Freeform 26"/>
            <p:cNvSpPr>
              <a:spLocks/>
            </p:cNvSpPr>
            <p:nvPr/>
          </p:nvSpPr>
          <p:spPr bwMode="auto">
            <a:xfrm>
              <a:off x="3120" y="2208"/>
              <a:ext cx="288" cy="384"/>
            </a:xfrm>
            <a:custGeom>
              <a:avLst/>
              <a:gdLst>
                <a:gd name="T0" fmla="*/ 288 w 288"/>
                <a:gd name="T1" fmla="*/ 384 h 384"/>
                <a:gd name="T2" fmla="*/ 240 w 288"/>
                <a:gd name="T3" fmla="*/ 144 h 384"/>
                <a:gd name="T4" fmla="*/ 0 w 288"/>
                <a:gd name="T5" fmla="*/ 0 h 384"/>
                <a:gd name="T6" fmla="*/ 0 60000 65536"/>
                <a:gd name="T7" fmla="*/ 0 60000 65536"/>
                <a:gd name="T8" fmla="*/ 0 60000 65536"/>
                <a:gd name="T9" fmla="*/ 0 w 288"/>
                <a:gd name="T10" fmla="*/ 0 h 384"/>
                <a:gd name="T11" fmla="*/ 288 w 288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384">
                  <a:moveTo>
                    <a:pt x="288" y="384"/>
                  </a:moveTo>
                  <a:cubicBezTo>
                    <a:pt x="288" y="296"/>
                    <a:pt x="288" y="208"/>
                    <a:pt x="240" y="144"/>
                  </a:cubicBezTo>
                  <a:cubicBezTo>
                    <a:pt x="192" y="80"/>
                    <a:pt x="96" y="4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80" name="Line 27"/>
            <p:cNvSpPr>
              <a:spLocks noChangeShapeType="1"/>
            </p:cNvSpPr>
            <p:nvPr/>
          </p:nvSpPr>
          <p:spPr bwMode="auto">
            <a:xfrm flipV="1">
              <a:off x="4752" y="2592"/>
              <a:ext cx="672" cy="9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81" name="Freeform 28"/>
            <p:cNvSpPr>
              <a:spLocks/>
            </p:cNvSpPr>
            <p:nvPr/>
          </p:nvSpPr>
          <p:spPr bwMode="auto">
            <a:xfrm>
              <a:off x="4896" y="2160"/>
              <a:ext cx="288" cy="384"/>
            </a:xfrm>
            <a:custGeom>
              <a:avLst/>
              <a:gdLst>
                <a:gd name="T0" fmla="*/ 288 w 288"/>
                <a:gd name="T1" fmla="*/ 384 h 384"/>
                <a:gd name="T2" fmla="*/ 240 w 288"/>
                <a:gd name="T3" fmla="*/ 144 h 384"/>
                <a:gd name="T4" fmla="*/ 0 w 288"/>
                <a:gd name="T5" fmla="*/ 0 h 384"/>
                <a:gd name="T6" fmla="*/ 0 60000 65536"/>
                <a:gd name="T7" fmla="*/ 0 60000 65536"/>
                <a:gd name="T8" fmla="*/ 0 60000 65536"/>
                <a:gd name="T9" fmla="*/ 0 w 288"/>
                <a:gd name="T10" fmla="*/ 0 h 384"/>
                <a:gd name="T11" fmla="*/ 288 w 288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384">
                  <a:moveTo>
                    <a:pt x="288" y="384"/>
                  </a:moveTo>
                  <a:cubicBezTo>
                    <a:pt x="288" y="296"/>
                    <a:pt x="288" y="208"/>
                    <a:pt x="240" y="144"/>
                  </a:cubicBezTo>
                  <a:cubicBezTo>
                    <a:pt x="192" y="80"/>
                    <a:pt x="96" y="4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FF3300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82" name="Line 29"/>
            <p:cNvSpPr>
              <a:spLocks noChangeShapeType="1"/>
            </p:cNvSpPr>
            <p:nvPr/>
          </p:nvSpPr>
          <p:spPr bwMode="auto">
            <a:xfrm flipV="1">
              <a:off x="4752" y="1776"/>
              <a:ext cx="48" cy="91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83" name="Rectangle 30"/>
            <p:cNvSpPr>
              <a:spLocks noChangeArrowheads="1"/>
            </p:cNvSpPr>
            <p:nvPr/>
          </p:nvSpPr>
          <p:spPr bwMode="auto">
            <a:xfrm>
              <a:off x="480" y="3072"/>
              <a:ext cx="1392" cy="288"/>
            </a:xfrm>
            <a:prstGeom prst="rect">
              <a:avLst/>
            </a:prstGeom>
            <a:noFill/>
            <a:ln w="254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84" name="Rectangle 31"/>
            <p:cNvSpPr>
              <a:spLocks noChangeArrowheads="1"/>
            </p:cNvSpPr>
            <p:nvPr/>
          </p:nvSpPr>
          <p:spPr bwMode="auto">
            <a:xfrm>
              <a:off x="4176" y="3072"/>
              <a:ext cx="1392" cy="288"/>
            </a:xfrm>
            <a:prstGeom prst="rect">
              <a:avLst/>
            </a:prstGeom>
            <a:noFill/>
            <a:ln w="254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15385" name="Rectangle 32"/>
            <p:cNvSpPr>
              <a:spLocks noChangeArrowheads="1"/>
            </p:cNvSpPr>
            <p:nvPr/>
          </p:nvSpPr>
          <p:spPr bwMode="auto">
            <a:xfrm>
              <a:off x="2256" y="3072"/>
              <a:ext cx="1392" cy="288"/>
            </a:xfrm>
            <a:prstGeom prst="rect">
              <a:avLst/>
            </a:prstGeom>
            <a:noFill/>
            <a:ln w="254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15366" name="Text Box 3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172200"/>
            <a:ext cx="742950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800"/>
              <a:t>ret</a:t>
            </a:r>
          </a:p>
        </p:txBody>
      </p:sp>
      <p:sp>
        <p:nvSpPr>
          <p:cNvPr id="15367" name="Rectangle 38"/>
          <p:cNvSpPr>
            <a:spLocks noChangeArrowheads="1"/>
          </p:cNvSpPr>
          <p:nvPr/>
        </p:nvSpPr>
        <p:spPr bwMode="auto">
          <a:xfrm>
            <a:off x="1219200" y="274638"/>
            <a:ext cx="81915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fr-FR" sz="3200" dirty="0" err="1" smtClean="0"/>
              <a:t>Electronical</a:t>
            </a:r>
            <a:r>
              <a:rPr lang="fr-FR" sz="3200" dirty="0" smtClean="0"/>
              <a:t> component:</a:t>
            </a:r>
          </a:p>
          <a:p>
            <a:pPr algn="ctr">
              <a:lnSpc>
                <a:spcPct val="90000"/>
              </a:lnSpc>
            </a:pPr>
            <a:r>
              <a:rPr lang="fr-FR" sz="3200" dirty="0" smtClean="0"/>
              <a:t>The </a:t>
            </a:r>
            <a:r>
              <a:rPr lang="fr-FR" sz="3200" dirty="0" err="1" smtClean="0"/>
              <a:t>switch</a:t>
            </a:r>
            <a:endParaRPr lang="fr-FR" sz="3200" dirty="0"/>
          </a:p>
        </p:txBody>
      </p:sp>
      <p:sp>
        <p:nvSpPr>
          <p:cNvPr id="15368" name="Text Box 39"/>
          <p:cNvSpPr txBox="1">
            <a:spLocks noChangeArrowheads="1"/>
          </p:cNvSpPr>
          <p:nvPr/>
        </p:nvSpPr>
        <p:spPr bwMode="auto">
          <a:xfrm>
            <a:off x="762000" y="58674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Q24: What are the name of these components?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9154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 smtClean="0"/>
              <a:t>    </a:t>
            </a:r>
            <a:r>
              <a:rPr lang="fr-FR" sz="3200" dirty="0" smtClean="0"/>
              <a:t>Translation </a:t>
            </a:r>
            <a:r>
              <a:rPr lang="fr-FR" sz="3200" dirty="0" err="1" smtClean="0"/>
              <a:t>from</a:t>
            </a:r>
            <a:r>
              <a:rPr lang="fr-FR" sz="3200" dirty="0" smtClean="0"/>
              <a:t> French  to English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295400"/>
            <a:ext cx="8915400" cy="444976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Moteur électrique : </a:t>
            </a:r>
            <a:r>
              <a:rPr lang="fr-FR" sz="2000" dirty="0" err="1" smtClean="0">
                <a:solidFill>
                  <a:srgbClr val="3333FF"/>
                </a:solidFill>
              </a:rPr>
              <a:t>electric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motor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Charge : </a:t>
            </a:r>
            <a:r>
              <a:rPr lang="fr-FR" sz="2000" dirty="0" err="1" smtClean="0">
                <a:solidFill>
                  <a:srgbClr val="3333FF"/>
                </a:solidFill>
              </a:rPr>
              <a:t>load</a:t>
            </a:r>
            <a:endParaRPr lang="fr-FR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Réseau électrique: </a:t>
            </a:r>
            <a:r>
              <a:rPr lang="fr-FR" sz="2000" dirty="0" err="1" smtClean="0">
                <a:solidFill>
                  <a:srgbClr val="3333FF"/>
                </a:solidFill>
              </a:rPr>
              <a:t>electrical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grid</a:t>
            </a:r>
            <a:r>
              <a:rPr lang="fr-FR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Centrale de production électrique : </a:t>
            </a:r>
            <a:r>
              <a:rPr lang="fr-FR" sz="2000" dirty="0" smtClean="0">
                <a:solidFill>
                  <a:srgbClr val="3333FF"/>
                </a:solidFill>
              </a:rPr>
              <a:t>Power plant 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Machine à courant continu: </a:t>
            </a:r>
            <a:r>
              <a:rPr lang="fr-FR" sz="2000" dirty="0" smtClean="0">
                <a:solidFill>
                  <a:srgbClr val="3333FF"/>
                </a:solidFill>
              </a:rPr>
              <a:t>Direct </a:t>
            </a:r>
            <a:r>
              <a:rPr lang="fr-FR" sz="2000" dirty="0" err="1" smtClean="0">
                <a:solidFill>
                  <a:srgbClr val="3333FF"/>
                </a:solidFill>
              </a:rPr>
              <a:t>current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motor</a:t>
            </a:r>
            <a:endParaRPr lang="fr-FR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Machine synchrone : </a:t>
            </a:r>
            <a:r>
              <a:rPr lang="fr-FR" sz="2000" dirty="0" err="1" smtClean="0">
                <a:solidFill>
                  <a:srgbClr val="3333FF"/>
                </a:solidFill>
              </a:rPr>
              <a:t>Synchronous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motor</a:t>
            </a:r>
            <a:endParaRPr lang="fr-FR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Machine asynchrone : </a:t>
            </a:r>
            <a:r>
              <a:rPr lang="fr-FR" sz="2000" dirty="0" smtClean="0">
                <a:solidFill>
                  <a:srgbClr val="3333FF"/>
                </a:solidFill>
              </a:rPr>
              <a:t>Induction </a:t>
            </a:r>
            <a:r>
              <a:rPr lang="fr-FR" sz="2000" dirty="0" err="1" smtClean="0">
                <a:solidFill>
                  <a:srgbClr val="3333FF"/>
                </a:solidFill>
              </a:rPr>
              <a:t>motor</a:t>
            </a:r>
            <a:endParaRPr lang="fr-FR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Alimentation d’un moteur : </a:t>
            </a:r>
            <a:r>
              <a:rPr lang="fr-FR" sz="2000" dirty="0" smtClean="0">
                <a:solidFill>
                  <a:srgbClr val="3333FF"/>
                </a:solidFill>
              </a:rPr>
              <a:t>drive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Hacheur : </a:t>
            </a:r>
            <a:r>
              <a:rPr lang="fr-FR" sz="2000" dirty="0" smtClean="0">
                <a:solidFill>
                  <a:srgbClr val="3333FF"/>
                </a:solidFill>
              </a:rPr>
              <a:t>Chopper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Redresseur : </a:t>
            </a:r>
            <a:r>
              <a:rPr lang="fr-FR" sz="2000" dirty="0" smtClean="0">
                <a:solidFill>
                  <a:srgbClr val="3333FF"/>
                </a:solidFill>
              </a:rPr>
              <a:t>rectifier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Convertisseur de fréquence  : </a:t>
            </a:r>
            <a:r>
              <a:rPr lang="fr-FR" sz="2000" dirty="0" err="1" smtClean="0">
                <a:solidFill>
                  <a:srgbClr val="3333FF"/>
                </a:solidFill>
              </a:rPr>
              <a:t>Frequency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converter</a:t>
            </a:r>
            <a:endParaRPr lang="fr-FR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Tension simple : </a:t>
            </a:r>
            <a:r>
              <a:rPr lang="fr-FR" sz="2000" dirty="0" smtClean="0">
                <a:solidFill>
                  <a:srgbClr val="3333FF"/>
                </a:solidFill>
              </a:rPr>
              <a:t>simple voltage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Tension composée : </a:t>
            </a:r>
            <a:r>
              <a:rPr lang="fr-FR" sz="2000" dirty="0" smtClean="0">
                <a:solidFill>
                  <a:srgbClr val="3333FF"/>
                </a:solidFill>
              </a:rPr>
              <a:t>compound voltage</a:t>
            </a:r>
            <a:endParaRPr 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Valeur efficace : </a:t>
            </a:r>
            <a:r>
              <a:rPr lang="fr-FR" sz="2000" dirty="0" err="1" smtClean="0">
                <a:solidFill>
                  <a:srgbClr val="3333FF"/>
                </a:solidFill>
              </a:rPr>
              <a:t>Root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mean</a:t>
            </a:r>
            <a:r>
              <a:rPr lang="fr-FR" sz="2000" dirty="0" smtClean="0">
                <a:solidFill>
                  <a:srgbClr val="3333FF"/>
                </a:solidFill>
              </a:rPr>
              <a:t> square</a:t>
            </a:r>
          </a:p>
          <a:p>
            <a:pPr eaLnBrk="1" hangingPunct="1">
              <a:lnSpc>
                <a:spcPct val="80000"/>
              </a:lnSpc>
            </a:pPr>
            <a:r>
              <a:rPr lang="fr-FR" sz="2000" dirty="0" smtClean="0"/>
              <a:t>Valeur moyenne : </a:t>
            </a:r>
            <a:r>
              <a:rPr lang="fr-FR" sz="2000" dirty="0" err="1" smtClean="0">
                <a:solidFill>
                  <a:srgbClr val="3333FF"/>
                </a:solidFill>
              </a:rPr>
              <a:t>mean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smtClean="0">
                <a:solidFill>
                  <a:srgbClr val="3333FF"/>
                </a:solidFill>
              </a:rPr>
              <a:t>value</a:t>
            </a:r>
            <a:endParaRPr lang="fr-FR" sz="2000" dirty="0" smtClean="0">
              <a:solidFill>
                <a:srgbClr val="3333FF"/>
              </a:solidFill>
            </a:endParaRPr>
          </a:p>
        </p:txBody>
      </p:sp>
      <p:sp>
        <p:nvSpPr>
          <p:cNvPr id="16386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F1C5BA80-48FA-41B8-B6D7-496BF494F413}" type="slidenum">
              <a:rPr lang="fr-FR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8915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err="1" smtClean="0"/>
              <a:t>Electrical</a:t>
            </a:r>
            <a:r>
              <a:rPr lang="fr-FR" sz="3200" dirty="0" smtClean="0"/>
              <a:t> power</a:t>
            </a:r>
          </a:p>
        </p:txBody>
      </p:sp>
      <p:sp>
        <p:nvSpPr>
          <p:cNvPr id="17410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B20174A5-F498-4DA8-BA03-6EDEACF8E142}" type="slidenum">
              <a:rPr lang="fr-FR"/>
              <a:pPr/>
              <a:t>15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000" dirty="0" smtClean="0"/>
              <a:t>Couple : </a:t>
            </a:r>
            <a:r>
              <a:rPr lang="fr-FR" sz="2000" dirty="0" smtClean="0">
                <a:solidFill>
                  <a:srgbClr val="3333FF"/>
                </a:solidFill>
              </a:rPr>
              <a:t>torque</a:t>
            </a:r>
            <a:endParaRPr lang="fr-FR" sz="20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Vitesse : </a:t>
            </a:r>
            <a:r>
              <a:rPr lang="fr-FR" sz="2000" dirty="0" err="1" smtClean="0">
                <a:solidFill>
                  <a:srgbClr val="3333FF"/>
                </a:solidFill>
              </a:rPr>
              <a:t>velocity</a:t>
            </a:r>
            <a:endParaRPr lang="fr-FR" sz="20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Diode : </a:t>
            </a:r>
            <a:r>
              <a:rPr lang="fr-FR" sz="2000" dirty="0" smtClean="0">
                <a:solidFill>
                  <a:srgbClr val="3333FF"/>
                </a:solidFill>
              </a:rPr>
              <a:t>diode</a:t>
            </a:r>
            <a:endParaRPr lang="fr-FR" sz="20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Thyristor : </a:t>
            </a:r>
            <a:r>
              <a:rPr lang="fr-FR" sz="2000" dirty="0" err="1" smtClean="0">
                <a:solidFill>
                  <a:srgbClr val="3333FF"/>
                </a:solidFill>
              </a:rPr>
              <a:t>Silicon</a:t>
            </a:r>
            <a:r>
              <a:rPr lang="fr-FR" sz="2000" dirty="0" smtClean="0">
                <a:solidFill>
                  <a:srgbClr val="3333FF"/>
                </a:solidFill>
              </a:rPr>
              <a:t> component rectifier</a:t>
            </a:r>
            <a:endParaRPr lang="fr-FR" sz="20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Transistor bipolaire: </a:t>
            </a:r>
            <a:r>
              <a:rPr lang="fr-FR" sz="2000" dirty="0" err="1" smtClean="0">
                <a:solidFill>
                  <a:srgbClr val="3333FF"/>
                </a:solidFill>
              </a:rPr>
              <a:t>Bipolar</a:t>
            </a:r>
            <a:r>
              <a:rPr lang="fr-FR" sz="2000" dirty="0" smtClean="0">
                <a:solidFill>
                  <a:srgbClr val="3333FF"/>
                </a:solidFill>
              </a:rPr>
              <a:t> transistor</a:t>
            </a:r>
            <a:endParaRPr lang="fr-FR" sz="20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IGBT : </a:t>
            </a:r>
            <a:r>
              <a:rPr lang="fr-FR" sz="2000" dirty="0" err="1" smtClean="0">
                <a:solidFill>
                  <a:srgbClr val="3333FF"/>
                </a:solidFill>
              </a:rPr>
              <a:t>Isolated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gated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bipolar</a:t>
            </a:r>
            <a:r>
              <a:rPr lang="fr-FR" sz="2000" dirty="0" smtClean="0">
                <a:solidFill>
                  <a:srgbClr val="3333FF"/>
                </a:solidFill>
              </a:rPr>
              <a:t> transistor</a:t>
            </a:r>
            <a:endParaRPr lang="fr-FR" sz="2000" dirty="0" smtClean="0"/>
          </a:p>
          <a:p>
            <a:pPr>
              <a:lnSpc>
                <a:spcPct val="80000"/>
              </a:lnSpc>
            </a:pPr>
            <a:r>
              <a:rPr lang="fr-FR" sz="2000" dirty="0" smtClean="0"/>
              <a:t>Transistor à effet de champ : FET : </a:t>
            </a:r>
            <a:r>
              <a:rPr lang="fr-FR" sz="2000" dirty="0" err="1" smtClean="0">
                <a:solidFill>
                  <a:srgbClr val="3333FF"/>
                </a:solidFill>
              </a:rPr>
              <a:t>field</a:t>
            </a:r>
            <a:r>
              <a:rPr lang="fr-FR" sz="2000" dirty="0" smtClean="0">
                <a:solidFill>
                  <a:srgbClr val="3333FF"/>
                </a:solidFill>
              </a:rPr>
              <a:t> </a:t>
            </a:r>
            <a:r>
              <a:rPr lang="fr-FR" sz="2000" dirty="0" err="1" smtClean="0">
                <a:solidFill>
                  <a:srgbClr val="3333FF"/>
                </a:solidFill>
              </a:rPr>
              <a:t>effect</a:t>
            </a:r>
            <a:r>
              <a:rPr lang="fr-FR" sz="2000" dirty="0" smtClean="0">
                <a:solidFill>
                  <a:srgbClr val="3333FF"/>
                </a:solidFill>
              </a:rPr>
              <a:t> transistor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Moteur pas à pas : </a:t>
            </a:r>
            <a:r>
              <a:rPr lang="fr-FR" sz="2000" dirty="0" smtClean="0">
                <a:solidFill>
                  <a:srgbClr val="3333FF"/>
                </a:solidFill>
              </a:rPr>
              <a:t>stepper </a:t>
            </a:r>
            <a:r>
              <a:rPr lang="fr-FR" sz="2000" dirty="0" err="1" smtClean="0">
                <a:solidFill>
                  <a:srgbClr val="3333FF"/>
                </a:solidFill>
              </a:rPr>
              <a:t>motor</a:t>
            </a:r>
            <a:endParaRPr lang="fr-FR" sz="2000" dirty="0" smtClean="0">
              <a:solidFill>
                <a:srgbClr val="3333FF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8915400" cy="838200"/>
          </a:xfrm>
          <a:prstGeom prst="roundRect">
            <a:avLst>
              <a:gd name="adj" fmla="val 16667"/>
            </a:avLst>
          </a:prstGeom>
          <a:noFill/>
          <a:ln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smtClean="0"/>
              <a:t>Notations, </a:t>
            </a:r>
            <a:r>
              <a:rPr lang="fr-FR" sz="3200" dirty="0" err="1" smtClean="0"/>
              <a:t>glossary</a:t>
            </a:r>
            <a:endParaRPr lang="fr-FR" sz="32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219200"/>
            <a:ext cx="89154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lnSpc>
                <a:spcPct val="90000"/>
              </a:lnSpc>
            </a:pPr>
            <a:r>
              <a:rPr lang="fr-FR" sz="2400" b="1" dirty="0" err="1" smtClean="0"/>
              <a:t>Continuous</a:t>
            </a:r>
            <a:r>
              <a:rPr lang="fr-FR" sz="2400" b="1" dirty="0" smtClean="0"/>
              <a:t> values: capital </a:t>
            </a:r>
            <a:r>
              <a:rPr lang="fr-FR" sz="2400" b="1" dirty="0" err="1" smtClean="0"/>
              <a:t>letters</a:t>
            </a:r>
            <a:endParaRPr lang="fr-FR" sz="24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fr-FR" sz="2000" b="1" dirty="0" smtClean="0"/>
              <a:t>U</a:t>
            </a:r>
            <a:r>
              <a:rPr lang="fr-FR" sz="2000" dirty="0" smtClean="0"/>
              <a:t> </a:t>
            </a:r>
            <a:r>
              <a:rPr lang="fr-FR" sz="2000" b="1" dirty="0" smtClean="0"/>
              <a:t>, V , E for voltage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b="1" dirty="0" smtClean="0"/>
              <a:t>I , J for </a:t>
            </a:r>
            <a:r>
              <a:rPr lang="fr-FR" sz="2000" b="1" dirty="0" err="1" smtClean="0"/>
              <a:t>current</a:t>
            </a:r>
            <a:endParaRPr lang="fr-FR" sz="20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fr-FR" sz="2000" b="1" dirty="0" smtClean="0"/>
              <a:t>P, W for active power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b="1" dirty="0" smtClean="0"/>
              <a:t>Q for </a:t>
            </a:r>
            <a:r>
              <a:rPr lang="fr-FR" sz="2000" b="1" dirty="0" err="1" smtClean="0"/>
              <a:t>reactive</a:t>
            </a:r>
            <a:r>
              <a:rPr lang="fr-FR" sz="2000" b="1" dirty="0" smtClean="0"/>
              <a:t> power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2000" b="1" dirty="0" smtClean="0"/>
              <a:t>Φ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magnetic</a:t>
            </a:r>
            <a:r>
              <a:rPr lang="fr-FR" sz="2000" b="1" dirty="0" smtClean="0"/>
              <a:t> flow</a:t>
            </a:r>
          </a:p>
          <a:p>
            <a:pPr lvl="2" eaLnBrk="1" hangingPunct="1">
              <a:lnSpc>
                <a:spcPct val="90000"/>
              </a:lnSpc>
            </a:pPr>
            <a:endParaRPr lang="el-GR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2400" b="1" dirty="0" err="1" smtClean="0"/>
              <a:t>Instantaneous</a:t>
            </a:r>
            <a:r>
              <a:rPr lang="fr-FR" sz="2400" b="1" dirty="0" smtClean="0"/>
              <a:t> values : </a:t>
            </a:r>
            <a:r>
              <a:rPr lang="fr-FR" sz="2400" b="1" dirty="0" err="1" smtClean="0"/>
              <a:t>small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letter</a:t>
            </a:r>
            <a:endParaRPr lang="fr-FR" sz="24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fr-FR" sz="2000" b="1" dirty="0" smtClean="0"/>
              <a:t>u(t) </a:t>
            </a:r>
            <a:r>
              <a:rPr lang="fr-FR" sz="2000" b="1" dirty="0" err="1" smtClean="0"/>
              <a:t>equals</a:t>
            </a:r>
            <a:r>
              <a:rPr lang="fr-FR" sz="2000" b="1" dirty="0" smtClean="0"/>
              <a:t> u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b="1" dirty="0" smtClean="0"/>
              <a:t>u , v , e for voltage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b="1" dirty="0" smtClean="0"/>
              <a:t>i, j for </a:t>
            </a:r>
            <a:r>
              <a:rPr lang="fr-FR" sz="2000" b="1" dirty="0" err="1" smtClean="0"/>
              <a:t>current</a:t>
            </a:r>
            <a:endParaRPr lang="fr-FR" sz="20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fr-FR" sz="2000" b="1" dirty="0" err="1" smtClean="0"/>
              <a:t>p,w</a:t>
            </a:r>
            <a:r>
              <a:rPr lang="fr-FR" sz="2000" b="1" dirty="0" smtClean="0"/>
              <a:t> for active power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2000" b="1" dirty="0" smtClean="0"/>
              <a:t>φ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magnetic</a:t>
            </a:r>
            <a:r>
              <a:rPr lang="fr-FR" sz="2000" b="1" dirty="0" smtClean="0"/>
              <a:t> flow</a:t>
            </a:r>
          </a:p>
          <a:p>
            <a:pPr lvl="1">
              <a:lnSpc>
                <a:spcPct val="90000"/>
              </a:lnSpc>
            </a:pPr>
            <a:r>
              <a:rPr lang="fr-FR" sz="2400" b="1" dirty="0" smtClean="0"/>
              <a:t>Q1: </a:t>
            </a:r>
            <a:r>
              <a:rPr lang="fr-FR" sz="2400" b="1" dirty="0" err="1" smtClean="0"/>
              <a:t>write</a:t>
            </a:r>
            <a:r>
              <a:rPr lang="fr-FR" sz="2400" b="1" dirty="0" smtClean="0"/>
              <a:t> the voltage of a </a:t>
            </a:r>
            <a:r>
              <a:rPr lang="fr-FR" sz="2400" b="1" dirty="0" err="1" smtClean="0"/>
              <a:t>battery</a:t>
            </a:r>
            <a:r>
              <a:rPr lang="fr-FR" sz="2400" b="1" dirty="0" smtClean="0"/>
              <a:t> 12V or 48V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b="1" dirty="0" smtClean="0"/>
              <a:t>Q2: </a:t>
            </a:r>
            <a:r>
              <a:rPr lang="fr-FR" sz="2400" b="1" dirty="0" err="1" smtClean="0"/>
              <a:t>write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some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examples</a:t>
            </a:r>
            <a:r>
              <a:rPr lang="fr-FR" sz="2400" b="1" dirty="0" smtClean="0"/>
              <a:t> of </a:t>
            </a:r>
            <a:r>
              <a:rPr lang="fr-FR" sz="2400" b="1" dirty="0" err="1" smtClean="0"/>
              <a:t>industrial</a:t>
            </a:r>
            <a:r>
              <a:rPr lang="fr-FR" sz="2400" b="1" dirty="0" smtClean="0"/>
              <a:t> voltages</a:t>
            </a:r>
          </a:p>
          <a:p>
            <a:pPr lvl="1" eaLnBrk="1" hangingPunct="1">
              <a:lnSpc>
                <a:spcPct val="90000"/>
              </a:lnSpc>
            </a:pPr>
            <a:endParaRPr lang="fr-FR" sz="2400" b="1" dirty="0" smtClean="0"/>
          </a:p>
          <a:p>
            <a:pPr lvl="1" eaLnBrk="1" hangingPunct="1">
              <a:lnSpc>
                <a:spcPct val="90000"/>
              </a:lnSpc>
            </a:pPr>
            <a:endParaRPr lang="fr-FR" sz="2400" b="1" dirty="0" smtClean="0"/>
          </a:p>
        </p:txBody>
      </p:sp>
      <p:sp>
        <p:nvSpPr>
          <p:cNvPr id="12290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7DA0DEAE-81AC-493E-B18B-AD66B5CC216A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8915400" cy="1143000"/>
          </a:xfrm>
          <a:prstGeom prst="roundRect">
            <a:avLst>
              <a:gd name="adj" fmla="val 16667"/>
            </a:avLst>
          </a:prstGeom>
          <a:noFill/>
          <a:ln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err="1" smtClean="0"/>
              <a:t>Instantaneous</a:t>
            </a:r>
            <a:r>
              <a:rPr lang="fr-FR" sz="3200" dirty="0" smtClean="0"/>
              <a:t> variables : k(t)</a:t>
            </a:r>
          </a:p>
        </p:txBody>
      </p:sp>
      <p:sp>
        <p:nvSpPr>
          <p:cNvPr id="1027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1879220F-7EDF-4C20-AF71-BFB60DA74D1F}" type="slidenum">
              <a:rPr lang="fr-FR"/>
              <a:pPr/>
              <a:t>3</a:t>
            </a:fld>
            <a:endParaRPr lang="fr-FR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1066800" y="1233487"/>
            <a:ext cx="7848600" cy="526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/>
              <a:t>A major case : </a:t>
            </a:r>
            <a:r>
              <a:rPr lang="fr-FR" sz="2000" b="1" dirty="0" err="1"/>
              <a:t>period</a:t>
            </a:r>
            <a:r>
              <a:rPr lang="fr-FR" sz="2000" b="1" dirty="0"/>
              <a:t> variables</a:t>
            </a:r>
            <a:r>
              <a:rPr lang="fr-FR" b="1" dirty="0"/>
              <a:t> :</a:t>
            </a:r>
          </a:p>
          <a:p>
            <a:pPr>
              <a:spcBef>
                <a:spcPct val="50000"/>
              </a:spcBef>
            </a:pPr>
            <a:r>
              <a:rPr lang="fr-FR" b="1" dirty="0"/>
              <a:t>u(t)</a:t>
            </a:r>
          </a:p>
          <a:p>
            <a:pPr>
              <a:spcBef>
                <a:spcPct val="50000"/>
              </a:spcBef>
            </a:pPr>
            <a:endParaRPr lang="fr-FR" b="1" dirty="0"/>
          </a:p>
          <a:p>
            <a:pPr>
              <a:spcBef>
                <a:spcPct val="50000"/>
              </a:spcBef>
            </a:pPr>
            <a:r>
              <a:rPr lang="fr-FR" b="1" dirty="0" smtClean="0"/>
              <a:t>U</a:t>
            </a:r>
            <a:r>
              <a:rPr lang="fr-FR" b="1" baseline="-25000" dirty="0" smtClean="0"/>
              <a:t>1</a:t>
            </a:r>
          </a:p>
          <a:p>
            <a:pPr>
              <a:spcBef>
                <a:spcPct val="50000"/>
              </a:spcBef>
            </a:pPr>
            <a:endParaRPr lang="fr-FR" b="1" dirty="0"/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fr-FR" b="1" dirty="0" smtClean="0"/>
              <a:t>U</a:t>
            </a:r>
            <a:r>
              <a:rPr lang="fr-FR" b="1" baseline="-25000" dirty="0" smtClean="0"/>
              <a:t>2</a:t>
            </a:r>
            <a:endParaRPr lang="fr-FR" b="1" baseline="-25000" dirty="0"/>
          </a:p>
          <a:p>
            <a:pPr>
              <a:lnSpc>
                <a:spcPts val="1680"/>
              </a:lnSpc>
              <a:spcBef>
                <a:spcPts val="0"/>
              </a:spcBef>
            </a:pPr>
            <a:r>
              <a:rPr lang="fr-FR" b="1" dirty="0"/>
              <a:t>U</a:t>
            </a:r>
            <a:r>
              <a:rPr lang="fr-FR" b="1" baseline="-25000" dirty="0"/>
              <a:t>3</a:t>
            </a:r>
          </a:p>
          <a:p>
            <a:pPr>
              <a:spcBef>
                <a:spcPct val="50000"/>
              </a:spcBef>
            </a:pPr>
            <a:endParaRPr lang="fr-FR" b="1" dirty="0"/>
          </a:p>
          <a:p>
            <a:pPr>
              <a:spcBef>
                <a:spcPct val="50000"/>
              </a:spcBef>
            </a:pPr>
            <a:r>
              <a:rPr lang="fr-FR" b="1" dirty="0"/>
              <a:t>Q3: </a:t>
            </a:r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the </a:t>
            </a:r>
            <a:r>
              <a:rPr lang="fr-FR" b="1" dirty="0" err="1"/>
              <a:t>period</a:t>
            </a:r>
            <a:r>
              <a:rPr lang="fr-FR" b="1" dirty="0"/>
              <a:t> T and the </a:t>
            </a:r>
            <a:r>
              <a:rPr lang="fr-FR" b="1" dirty="0" err="1"/>
              <a:t>frequency</a:t>
            </a:r>
            <a:r>
              <a:rPr lang="fr-FR" b="1" dirty="0"/>
              <a:t> F of the signal?</a:t>
            </a:r>
          </a:p>
          <a:p>
            <a:pPr>
              <a:spcBef>
                <a:spcPct val="50000"/>
              </a:spcBef>
            </a:pPr>
            <a:r>
              <a:rPr lang="fr-FR" b="1" dirty="0"/>
              <a:t>Q4: </a:t>
            </a:r>
            <a:r>
              <a:rPr lang="fr-FR" b="1" dirty="0" err="1"/>
              <a:t>Make</a:t>
            </a:r>
            <a:r>
              <a:rPr lang="fr-FR" b="1" dirty="0"/>
              <a:t> the </a:t>
            </a:r>
            <a:r>
              <a:rPr lang="fr-FR" b="1" dirty="0" err="1"/>
              <a:t>difference</a:t>
            </a:r>
            <a:r>
              <a:rPr lang="fr-FR" b="1" dirty="0"/>
              <a:t> </a:t>
            </a:r>
            <a:r>
              <a:rPr lang="fr-FR" b="1" dirty="0" err="1"/>
              <a:t>between</a:t>
            </a:r>
            <a:r>
              <a:rPr lang="fr-FR" b="1" dirty="0"/>
              <a:t> u(t) and U</a:t>
            </a:r>
            <a:r>
              <a:rPr lang="fr-FR" b="1" baseline="-25000" dirty="0"/>
              <a:t>1,</a:t>
            </a:r>
            <a:r>
              <a:rPr lang="fr-FR" b="1" dirty="0"/>
              <a:t>U</a:t>
            </a:r>
            <a:r>
              <a:rPr lang="fr-FR" b="1" baseline="-25000" dirty="0"/>
              <a:t>2</a:t>
            </a:r>
            <a:r>
              <a:rPr lang="fr-FR" b="1" dirty="0"/>
              <a:t>  U</a:t>
            </a:r>
            <a:r>
              <a:rPr lang="fr-FR" b="1" baseline="-25000" dirty="0"/>
              <a:t>3</a:t>
            </a:r>
          </a:p>
          <a:p>
            <a:pPr>
              <a:spcBef>
                <a:spcPct val="50000"/>
              </a:spcBef>
            </a:pPr>
            <a:r>
              <a:rPr lang="fr-FR" b="1" dirty="0"/>
              <a:t>Q5: </a:t>
            </a:r>
            <a:r>
              <a:rPr lang="fr-FR" b="1" dirty="0" err="1"/>
              <a:t>Write</a:t>
            </a:r>
            <a:r>
              <a:rPr lang="fr-FR" b="1" dirty="0"/>
              <a:t> the </a:t>
            </a:r>
            <a:r>
              <a:rPr lang="fr-FR" b="1" dirty="0" err="1"/>
              <a:t>definitions</a:t>
            </a:r>
            <a:r>
              <a:rPr lang="fr-FR" b="1" dirty="0"/>
              <a:t> of </a:t>
            </a:r>
            <a:r>
              <a:rPr lang="fr-FR" b="1" dirty="0" err="1"/>
              <a:t>mean</a:t>
            </a:r>
            <a:r>
              <a:rPr lang="fr-FR" b="1" dirty="0"/>
              <a:t> value , </a:t>
            </a:r>
            <a:r>
              <a:rPr lang="fr-FR" b="1" dirty="0" err="1"/>
              <a:t>root</a:t>
            </a:r>
            <a:r>
              <a:rPr lang="fr-FR" b="1" dirty="0"/>
              <a:t> </a:t>
            </a:r>
            <a:r>
              <a:rPr lang="fr-FR" b="1" dirty="0" err="1"/>
              <a:t>mean</a:t>
            </a:r>
            <a:r>
              <a:rPr lang="fr-FR" b="1" dirty="0"/>
              <a:t> square value(RMS).</a:t>
            </a:r>
          </a:p>
          <a:p>
            <a:pPr>
              <a:spcBef>
                <a:spcPct val="50000"/>
              </a:spcBef>
            </a:pPr>
            <a:endParaRPr lang="fr-FR" b="1" dirty="0"/>
          </a:p>
          <a:p>
            <a:pPr>
              <a:spcBef>
                <a:spcPct val="50000"/>
              </a:spcBef>
            </a:pPr>
            <a:endParaRPr lang="fr-FR" b="1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57800" y="1295400"/>
          <a:ext cx="3616325" cy="881063"/>
        </p:xfrm>
        <a:graphic>
          <a:graphicData uri="http://schemas.openxmlformats.org/presentationml/2006/ole">
            <p:oleObj spid="_x0000_s1026" name="Equation" r:id="rId4" imgW="2743200" imgH="685800" progId="Equation.3">
              <p:embed/>
            </p:oleObj>
          </a:graphicData>
        </a:graphic>
      </p:graphicFrame>
      <p:grpSp>
        <p:nvGrpSpPr>
          <p:cNvPr id="30" name="Groupe 29"/>
          <p:cNvGrpSpPr/>
          <p:nvPr/>
        </p:nvGrpSpPr>
        <p:grpSpPr>
          <a:xfrm>
            <a:off x="1371600" y="2286000"/>
            <a:ext cx="8229600" cy="1676400"/>
            <a:chOff x="990600" y="2362200"/>
            <a:chExt cx="8229600" cy="1676400"/>
          </a:xfrm>
        </p:grpSpPr>
        <p:sp>
          <p:nvSpPr>
            <p:cNvPr id="1030" name="Line 12"/>
            <p:cNvSpPr>
              <a:spLocks noChangeShapeType="1"/>
            </p:cNvSpPr>
            <p:nvPr/>
          </p:nvSpPr>
          <p:spPr bwMode="auto">
            <a:xfrm flipV="1">
              <a:off x="1066800" y="2362200"/>
              <a:ext cx="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1" name="Line 13"/>
            <p:cNvSpPr>
              <a:spLocks noChangeShapeType="1"/>
            </p:cNvSpPr>
            <p:nvPr/>
          </p:nvSpPr>
          <p:spPr bwMode="auto">
            <a:xfrm>
              <a:off x="1066800" y="3352800"/>
              <a:ext cx="815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2" name="Line 25"/>
            <p:cNvSpPr>
              <a:spLocks noChangeShapeType="1"/>
            </p:cNvSpPr>
            <p:nvPr/>
          </p:nvSpPr>
          <p:spPr bwMode="auto">
            <a:xfrm>
              <a:off x="2286000" y="3276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3" name="Text Box 30"/>
            <p:cNvSpPr txBox="1">
              <a:spLocks noChangeArrowheads="1"/>
            </p:cNvSpPr>
            <p:nvPr/>
          </p:nvSpPr>
          <p:spPr bwMode="auto">
            <a:xfrm>
              <a:off x="1066800" y="2971800"/>
              <a:ext cx="807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1               2              3                4              5			t in </a:t>
              </a:r>
              <a:r>
                <a:rPr lang="el-GR" dirty="0"/>
                <a:t>μ</a:t>
              </a:r>
              <a:r>
                <a:rPr lang="fr-FR" dirty="0"/>
                <a:t>S</a:t>
              </a:r>
              <a:endParaRPr lang="el-GR" dirty="0"/>
            </a:p>
          </p:txBody>
        </p:sp>
        <p:sp>
          <p:nvSpPr>
            <p:cNvPr id="1034" name="Line 20"/>
            <p:cNvSpPr>
              <a:spLocks noChangeShapeType="1"/>
            </p:cNvSpPr>
            <p:nvPr/>
          </p:nvSpPr>
          <p:spPr bwMode="auto">
            <a:xfrm flipV="1">
              <a:off x="1143000" y="2819400"/>
              <a:ext cx="60960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Line 21"/>
            <p:cNvSpPr>
              <a:spLocks noChangeShapeType="1"/>
            </p:cNvSpPr>
            <p:nvPr/>
          </p:nvSpPr>
          <p:spPr bwMode="auto">
            <a:xfrm>
              <a:off x="1752600" y="2819400"/>
              <a:ext cx="5334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Line 22"/>
            <p:cNvSpPr>
              <a:spLocks noChangeShapeType="1"/>
            </p:cNvSpPr>
            <p:nvPr/>
          </p:nvSpPr>
          <p:spPr bwMode="auto">
            <a:xfrm flipV="1">
              <a:off x="2286000" y="2819400"/>
              <a:ext cx="4572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Line 23"/>
            <p:cNvSpPr>
              <a:spLocks noChangeShapeType="1"/>
            </p:cNvSpPr>
            <p:nvPr/>
          </p:nvSpPr>
          <p:spPr bwMode="auto">
            <a:xfrm>
              <a:off x="2743200" y="2819400"/>
              <a:ext cx="60960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Line 26"/>
            <p:cNvSpPr>
              <a:spLocks noChangeShapeType="1"/>
            </p:cNvSpPr>
            <p:nvPr/>
          </p:nvSpPr>
          <p:spPr bwMode="auto">
            <a:xfrm>
              <a:off x="1066800" y="3276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Line 33"/>
            <p:cNvSpPr>
              <a:spLocks noChangeShapeType="1"/>
            </p:cNvSpPr>
            <p:nvPr/>
          </p:nvSpPr>
          <p:spPr bwMode="auto">
            <a:xfrm flipH="1">
              <a:off x="1066800" y="2819400"/>
              <a:ext cx="434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Line 34"/>
            <p:cNvSpPr>
              <a:spLocks noChangeShapeType="1"/>
            </p:cNvSpPr>
            <p:nvPr/>
          </p:nvSpPr>
          <p:spPr bwMode="auto">
            <a:xfrm flipH="1">
              <a:off x="1066800" y="3505200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Line 36"/>
            <p:cNvSpPr>
              <a:spLocks noChangeShapeType="1"/>
            </p:cNvSpPr>
            <p:nvPr/>
          </p:nvSpPr>
          <p:spPr bwMode="auto">
            <a:xfrm flipH="1">
              <a:off x="990600" y="35814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Line 40"/>
            <p:cNvSpPr>
              <a:spLocks noChangeShapeType="1"/>
            </p:cNvSpPr>
            <p:nvPr/>
          </p:nvSpPr>
          <p:spPr bwMode="auto">
            <a:xfrm>
              <a:off x="3886200" y="2819400"/>
              <a:ext cx="6096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Line 41"/>
            <p:cNvSpPr>
              <a:spLocks noChangeShapeType="1"/>
            </p:cNvSpPr>
            <p:nvPr/>
          </p:nvSpPr>
          <p:spPr bwMode="auto">
            <a:xfrm flipV="1">
              <a:off x="4495800" y="2819400"/>
              <a:ext cx="4572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Line 42"/>
            <p:cNvSpPr>
              <a:spLocks noChangeShapeType="1"/>
            </p:cNvSpPr>
            <p:nvPr/>
          </p:nvSpPr>
          <p:spPr bwMode="auto">
            <a:xfrm>
              <a:off x="4953000" y="2819400"/>
              <a:ext cx="60960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Line 43"/>
            <p:cNvSpPr>
              <a:spLocks noChangeShapeType="1"/>
            </p:cNvSpPr>
            <p:nvPr/>
          </p:nvSpPr>
          <p:spPr bwMode="auto">
            <a:xfrm flipV="1">
              <a:off x="5562600" y="3276600"/>
              <a:ext cx="2286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Line 44"/>
            <p:cNvSpPr>
              <a:spLocks noChangeShapeType="1"/>
            </p:cNvSpPr>
            <p:nvPr/>
          </p:nvSpPr>
          <p:spPr bwMode="auto">
            <a:xfrm>
              <a:off x="3352800" y="3276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Line 45"/>
            <p:cNvSpPr>
              <a:spLocks noChangeShapeType="1"/>
            </p:cNvSpPr>
            <p:nvPr/>
          </p:nvSpPr>
          <p:spPr bwMode="auto">
            <a:xfrm>
              <a:off x="4495800" y="3276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Line 46"/>
            <p:cNvSpPr>
              <a:spLocks noChangeShapeType="1"/>
            </p:cNvSpPr>
            <p:nvPr/>
          </p:nvSpPr>
          <p:spPr bwMode="auto">
            <a:xfrm>
              <a:off x="5562600" y="3276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Line 47"/>
            <p:cNvSpPr>
              <a:spLocks noChangeShapeType="1"/>
            </p:cNvSpPr>
            <p:nvPr/>
          </p:nvSpPr>
          <p:spPr bwMode="auto">
            <a:xfrm flipV="1">
              <a:off x="5791200" y="3048000"/>
              <a:ext cx="1524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Line 48"/>
            <p:cNvSpPr>
              <a:spLocks noChangeShapeType="1"/>
            </p:cNvSpPr>
            <p:nvPr/>
          </p:nvSpPr>
          <p:spPr bwMode="auto">
            <a:xfrm flipV="1">
              <a:off x="3352800" y="2819400"/>
              <a:ext cx="53340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mtClean="0"/>
              <a:t>Instantaneous variables : k(t)</a:t>
            </a:r>
            <a:br>
              <a:rPr lang="fr-FR" smtClean="0"/>
            </a:br>
            <a:r>
              <a:rPr lang="fr-FR" smtClean="0"/>
              <a:t>Mean value</a:t>
            </a:r>
          </a:p>
        </p:txBody>
      </p:sp>
      <p:sp>
        <p:nvSpPr>
          <p:cNvPr id="2053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685800" y="1524000"/>
            <a:ext cx="87249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fr-FR" sz="1800" b="1" dirty="0" err="1" smtClean="0"/>
              <a:t>Mean</a:t>
            </a:r>
            <a:r>
              <a:rPr lang="fr-FR" sz="1800" b="1" dirty="0" smtClean="0"/>
              <a:t> value</a:t>
            </a:r>
            <a:r>
              <a:rPr lang="fr-FR" sz="1800" dirty="0" smtClean="0"/>
              <a:t> : </a:t>
            </a:r>
            <a:r>
              <a:rPr lang="fr-FR" sz="1800" dirty="0" err="1" smtClean="0"/>
              <a:t>It’s</a:t>
            </a:r>
            <a:r>
              <a:rPr lang="fr-FR" sz="1800" dirty="0" smtClean="0"/>
              <a:t> the </a:t>
            </a:r>
            <a:r>
              <a:rPr lang="fr-FR" sz="1800" dirty="0" err="1" smtClean="0"/>
              <a:t>equivalent</a:t>
            </a:r>
            <a:r>
              <a:rPr lang="fr-FR" sz="1800" dirty="0" smtClean="0"/>
              <a:t> value of k(t) for </a:t>
            </a:r>
            <a:r>
              <a:rPr lang="fr-FR" sz="1800" dirty="0" err="1" smtClean="0"/>
              <a:t>low</a:t>
            </a:r>
            <a:r>
              <a:rPr lang="fr-FR" sz="1800" dirty="0" smtClean="0"/>
              <a:t> </a:t>
            </a:r>
            <a:r>
              <a:rPr lang="fr-FR" sz="1800" dirty="0" err="1" smtClean="0"/>
              <a:t>pass</a:t>
            </a:r>
            <a:r>
              <a:rPr lang="fr-FR" sz="1800" dirty="0" smtClean="0"/>
              <a:t> system </a:t>
            </a:r>
            <a:r>
              <a:rPr lang="fr-FR" sz="1800" dirty="0" err="1" smtClean="0"/>
              <a:t>when</a:t>
            </a:r>
            <a:r>
              <a:rPr lang="fr-FR" sz="1800" dirty="0" smtClean="0"/>
              <a:t> </a:t>
            </a:r>
            <a:r>
              <a:rPr lang="fr-FR" sz="1800" b="1" dirty="0" smtClean="0"/>
              <a:t>F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too</a:t>
            </a:r>
            <a:r>
              <a:rPr lang="fr-FR" sz="1800" dirty="0" smtClean="0"/>
              <a:t> </a:t>
            </a:r>
            <a:r>
              <a:rPr lang="fr-FR" sz="1800" dirty="0" err="1" smtClean="0"/>
              <a:t>fast</a:t>
            </a:r>
            <a:r>
              <a:rPr lang="fr-FR" sz="1800" dirty="0" smtClean="0"/>
              <a:t> to </a:t>
            </a:r>
            <a:r>
              <a:rPr lang="fr-FR" sz="1800" dirty="0" err="1" smtClean="0"/>
              <a:t>be</a:t>
            </a:r>
            <a:r>
              <a:rPr lang="fr-FR" sz="1800" dirty="0" smtClean="0"/>
              <a:t> </a:t>
            </a:r>
            <a:r>
              <a:rPr lang="fr-FR" sz="1800" dirty="0" err="1" smtClean="0"/>
              <a:t>seen</a:t>
            </a:r>
            <a:r>
              <a:rPr lang="fr-FR" sz="1800" dirty="0" smtClean="0"/>
              <a:t> by the system: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600" dirty="0" smtClean="0"/>
              <a:t>For </a:t>
            </a:r>
            <a:r>
              <a:rPr lang="fr-FR" sz="1600" dirty="0" err="1" smtClean="0"/>
              <a:t>example</a:t>
            </a:r>
            <a:r>
              <a:rPr lang="fr-FR" sz="1600" dirty="0" smtClean="0"/>
              <a:t> a TV </a:t>
            </a:r>
            <a:r>
              <a:rPr lang="fr-FR" sz="1600" dirty="0" err="1" smtClean="0"/>
              <a:t>picture</a:t>
            </a:r>
            <a:r>
              <a:rPr lang="fr-FR" sz="1600" dirty="0" smtClean="0"/>
              <a:t> </a:t>
            </a:r>
            <a:r>
              <a:rPr lang="fr-FR" sz="1600" dirty="0" err="1" smtClean="0"/>
              <a:t>seems</a:t>
            </a:r>
            <a:r>
              <a:rPr lang="fr-FR" sz="1600" dirty="0" smtClean="0"/>
              <a:t> to </a:t>
            </a:r>
            <a:r>
              <a:rPr lang="fr-FR" sz="1600" dirty="0" err="1" smtClean="0"/>
              <a:t>be</a:t>
            </a:r>
            <a:r>
              <a:rPr lang="fr-FR" sz="1600" dirty="0" smtClean="0"/>
              <a:t> </a:t>
            </a:r>
            <a:r>
              <a:rPr lang="fr-FR" sz="1600" dirty="0" err="1" smtClean="0"/>
              <a:t>continuous</a:t>
            </a:r>
            <a:r>
              <a:rPr lang="fr-FR" sz="1600" dirty="0" smtClean="0"/>
              <a:t> </a:t>
            </a:r>
            <a:r>
              <a:rPr lang="fr-FR" sz="1600" dirty="0" err="1" smtClean="0"/>
              <a:t>although</a:t>
            </a:r>
            <a:r>
              <a:rPr lang="fr-FR" sz="1600" dirty="0" smtClean="0"/>
              <a:t> </a:t>
            </a:r>
            <a:r>
              <a:rPr lang="fr-FR" sz="1600" dirty="0" err="1" smtClean="0"/>
              <a:t>we</a:t>
            </a:r>
            <a:r>
              <a:rPr lang="fr-FR" sz="1600" dirty="0" smtClean="0"/>
              <a:t> know </a:t>
            </a:r>
            <a:r>
              <a:rPr lang="fr-FR" sz="1600" dirty="0" err="1" smtClean="0"/>
              <a:t>it’s</a:t>
            </a:r>
            <a:r>
              <a:rPr lang="fr-FR" sz="1600" dirty="0" smtClean="0"/>
              <a:t> </a:t>
            </a:r>
            <a:r>
              <a:rPr lang="fr-FR" sz="1600" dirty="0" err="1" smtClean="0"/>
              <a:t>scanned</a:t>
            </a:r>
            <a:r>
              <a:rPr lang="fr-FR" sz="1600" dirty="0" smtClean="0"/>
              <a:t> 25 times per second or 24 times per second in </a:t>
            </a:r>
            <a:r>
              <a:rPr lang="fr-FR" sz="1600" dirty="0" err="1" smtClean="0"/>
              <a:t>movies</a:t>
            </a:r>
            <a:r>
              <a:rPr lang="fr-FR" sz="16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600" dirty="0" smtClean="0"/>
              <a:t>So </a:t>
            </a:r>
            <a:r>
              <a:rPr lang="fr-FR" sz="1600" dirty="0" err="1" smtClean="0"/>
              <a:t>our</a:t>
            </a:r>
            <a:r>
              <a:rPr lang="fr-FR" sz="1600" dirty="0" smtClean="0"/>
              <a:t> </a:t>
            </a:r>
            <a:r>
              <a:rPr lang="fr-FR" sz="1600" dirty="0" err="1" smtClean="0"/>
              <a:t>eyes</a:t>
            </a:r>
            <a:r>
              <a:rPr lang="fr-FR" sz="1600" dirty="0" smtClean="0"/>
              <a:t> are </a:t>
            </a:r>
            <a:r>
              <a:rPr lang="fr-FR" sz="1600" dirty="0" err="1" smtClean="0"/>
              <a:t>too</a:t>
            </a:r>
            <a:r>
              <a:rPr lang="fr-FR" sz="1600" dirty="0" smtClean="0"/>
              <a:t> slow to </a:t>
            </a:r>
            <a:r>
              <a:rPr lang="fr-FR" sz="1600" dirty="0" err="1" smtClean="0"/>
              <a:t>see</a:t>
            </a:r>
            <a:r>
              <a:rPr lang="fr-FR" sz="1600" dirty="0" smtClean="0"/>
              <a:t> more.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600" dirty="0" smtClean="0"/>
              <a:t>It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currently</a:t>
            </a:r>
            <a:r>
              <a:rPr lang="fr-FR" sz="1600" dirty="0" smtClean="0"/>
              <a:t> </a:t>
            </a:r>
            <a:r>
              <a:rPr lang="fr-FR" sz="1600" dirty="0" err="1" smtClean="0"/>
              <a:t>used</a:t>
            </a:r>
            <a:r>
              <a:rPr lang="fr-FR" sz="1600" dirty="0" smtClean="0"/>
              <a:t> to drive </a:t>
            </a:r>
            <a:r>
              <a:rPr lang="fr-FR" sz="1600" dirty="0" err="1" smtClean="0"/>
              <a:t>current</a:t>
            </a:r>
            <a:r>
              <a:rPr lang="fr-FR" sz="1600" dirty="0" smtClean="0"/>
              <a:t> in </a:t>
            </a:r>
            <a:r>
              <a:rPr lang="fr-FR" sz="1600" dirty="0" err="1" smtClean="0"/>
              <a:t>coiled</a:t>
            </a:r>
            <a:r>
              <a:rPr lang="fr-FR" sz="1600" dirty="0" smtClean="0"/>
              <a:t> </a:t>
            </a:r>
            <a:r>
              <a:rPr lang="fr-FR" sz="1600" dirty="0" err="1" smtClean="0"/>
              <a:t>systems</a:t>
            </a:r>
            <a:r>
              <a:rPr lang="fr-FR" sz="1600" dirty="0" smtClean="0"/>
              <a:t> or </a:t>
            </a:r>
            <a:r>
              <a:rPr lang="fr-FR" sz="1600" dirty="0" err="1" smtClean="0"/>
              <a:t>solenoids</a:t>
            </a:r>
            <a:r>
              <a:rPr lang="fr-FR" sz="16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fr-FR" sz="1600" dirty="0" smtClean="0"/>
          </a:p>
          <a:p>
            <a:pPr eaLnBrk="1" hangingPunct="1">
              <a:lnSpc>
                <a:spcPct val="90000"/>
              </a:lnSpc>
            </a:pPr>
            <a:r>
              <a:rPr lang="fr-FR" sz="1800" b="1" dirty="0" err="1" smtClean="0"/>
              <a:t>Mathematical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definition</a:t>
            </a:r>
            <a:r>
              <a:rPr lang="fr-FR" sz="1800" b="1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fr-FR" sz="1800" b="1" dirty="0" smtClean="0"/>
          </a:p>
          <a:p>
            <a:pPr eaLnBrk="1" hangingPunct="1">
              <a:lnSpc>
                <a:spcPct val="90000"/>
              </a:lnSpc>
            </a:pPr>
            <a:endParaRPr lang="fr-FR" sz="1800" b="1" dirty="0" smtClean="0"/>
          </a:p>
          <a:p>
            <a:pPr eaLnBrk="1" hangingPunct="1">
              <a:lnSpc>
                <a:spcPct val="90000"/>
              </a:lnSpc>
            </a:pPr>
            <a:endParaRPr lang="fr-FR" sz="1800" b="1" dirty="0" smtClean="0"/>
          </a:p>
          <a:p>
            <a:pPr eaLnBrk="1" hangingPunct="1">
              <a:lnSpc>
                <a:spcPct val="90000"/>
              </a:lnSpc>
            </a:pPr>
            <a:endParaRPr lang="fr-FR" sz="1800" b="1" dirty="0" smtClean="0"/>
          </a:p>
          <a:p>
            <a:pPr eaLnBrk="1" hangingPunct="1">
              <a:lnSpc>
                <a:spcPct val="90000"/>
              </a:lnSpc>
            </a:pPr>
            <a:endParaRPr lang="fr-FR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fr-FR" sz="1800" b="1" dirty="0" smtClean="0"/>
              <a:t>Q6: </a:t>
            </a:r>
            <a:r>
              <a:rPr lang="fr-FR" sz="1800" b="1" dirty="0" err="1" smtClean="0"/>
              <a:t>what’s</a:t>
            </a:r>
            <a:r>
              <a:rPr lang="fr-FR" sz="1800" b="1" dirty="0" smtClean="0"/>
              <a:t> the </a:t>
            </a:r>
            <a:r>
              <a:rPr lang="fr-FR" sz="1800" b="1" dirty="0" err="1" smtClean="0"/>
              <a:t>mean</a:t>
            </a:r>
            <a:r>
              <a:rPr lang="fr-FR" sz="1800" b="1" dirty="0" smtClean="0"/>
              <a:t> value of </a:t>
            </a:r>
            <a:r>
              <a:rPr lang="fr-FR" sz="1800" b="1" dirty="0" err="1" smtClean="0"/>
              <a:t>that</a:t>
            </a:r>
            <a:r>
              <a:rPr lang="fr-FR" sz="1800" b="1" dirty="0" smtClean="0"/>
              <a:t> signal?</a:t>
            </a:r>
          </a:p>
          <a:p>
            <a:pPr eaLnBrk="1" hangingPunct="1">
              <a:lnSpc>
                <a:spcPct val="90000"/>
              </a:lnSpc>
            </a:pPr>
            <a:r>
              <a:rPr lang="fr-FR" sz="1800" b="1" dirty="0" smtClean="0"/>
              <a:t>Q7 </a:t>
            </a:r>
            <a:r>
              <a:rPr lang="fr-FR" sz="1800" b="1" dirty="0" err="1" smtClean="0"/>
              <a:t>What’s</a:t>
            </a:r>
            <a:r>
              <a:rPr lang="fr-FR" sz="1800" b="1" dirty="0" smtClean="0"/>
              <a:t> the </a:t>
            </a:r>
            <a:r>
              <a:rPr lang="fr-FR" sz="1800" b="1" dirty="0" err="1" smtClean="0"/>
              <a:t>meaning</a:t>
            </a:r>
            <a:r>
              <a:rPr lang="fr-FR" sz="1800" b="1" dirty="0" smtClean="0"/>
              <a:t> of T.&lt;k(t)&gt;?</a:t>
            </a:r>
          </a:p>
          <a:p>
            <a:pPr eaLnBrk="1" hangingPunct="1">
              <a:lnSpc>
                <a:spcPct val="90000"/>
              </a:lnSpc>
            </a:pPr>
            <a:r>
              <a:rPr lang="fr-FR" sz="1800" b="1" dirty="0" smtClean="0"/>
              <a:t>Q8: </a:t>
            </a:r>
            <a:r>
              <a:rPr lang="fr-FR" sz="1800" b="1" dirty="0" err="1" smtClean="0"/>
              <a:t>Draw</a:t>
            </a:r>
            <a:r>
              <a:rPr lang="fr-FR" sz="1800" dirty="0" smtClean="0"/>
              <a:t> </a:t>
            </a:r>
            <a:r>
              <a:rPr lang="fr-FR" sz="1800" b="1" dirty="0" smtClean="0"/>
              <a:t>T.&lt;k(t)&gt;</a:t>
            </a:r>
          </a:p>
          <a:p>
            <a:pPr eaLnBrk="1" hangingPunct="1">
              <a:lnSpc>
                <a:spcPct val="90000"/>
              </a:lnSpc>
            </a:pPr>
            <a:r>
              <a:rPr lang="fr-FR" sz="1800" b="1" dirty="0" smtClean="0"/>
              <a:t>Q9: </a:t>
            </a:r>
            <a:r>
              <a:rPr lang="fr-FR" sz="1800" b="1" dirty="0" err="1" smtClean="0"/>
              <a:t>What’s</a:t>
            </a:r>
            <a:r>
              <a:rPr lang="fr-FR" sz="1800" b="1" dirty="0" smtClean="0"/>
              <a:t> the </a:t>
            </a:r>
            <a:r>
              <a:rPr lang="fr-FR" sz="1800" b="1" dirty="0" err="1" smtClean="0"/>
              <a:t>geometrical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result</a:t>
            </a:r>
            <a:r>
              <a:rPr lang="fr-FR" sz="1800" b="1" dirty="0" smtClean="0"/>
              <a:t> of Q5 and Q7?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1800" b="1" dirty="0" smtClean="0"/>
          </a:p>
        </p:txBody>
      </p:sp>
      <p:sp>
        <p:nvSpPr>
          <p:cNvPr id="2051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92B16D78-5DBB-4B4F-90CD-A8828810AB42}" type="slidenum">
              <a:rPr lang="fr-FR"/>
              <a:pPr/>
              <a:t>4</a:t>
            </a:fld>
            <a:endParaRPr lang="fr-FR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5002213" y="3505200"/>
          <a:ext cx="3255962" cy="838200"/>
        </p:xfrm>
        <a:graphic>
          <a:graphicData uri="http://schemas.openxmlformats.org/presentationml/2006/ole">
            <p:oleObj spid="_x0000_s2050" name="Equation" r:id="rId4" imgW="2527200" imgH="609480" progId="Equation.3">
              <p:embed/>
            </p:oleObj>
          </a:graphicData>
        </a:graphic>
      </p:graphicFrame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876800" y="3505200"/>
            <a:ext cx="3505200" cy="914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55" name="Group 23"/>
          <p:cNvGrpSpPr>
            <a:grpSpLocks/>
          </p:cNvGrpSpPr>
          <p:nvPr/>
        </p:nvGrpSpPr>
        <p:grpSpPr bwMode="auto">
          <a:xfrm>
            <a:off x="762000" y="3429000"/>
            <a:ext cx="3505200" cy="1585913"/>
            <a:chOff x="384" y="2544"/>
            <a:chExt cx="2208" cy="999"/>
          </a:xfrm>
        </p:grpSpPr>
        <p:sp>
          <p:nvSpPr>
            <p:cNvPr id="2056" name="Line 9"/>
            <p:cNvSpPr>
              <a:spLocks noChangeShapeType="1"/>
            </p:cNvSpPr>
            <p:nvPr/>
          </p:nvSpPr>
          <p:spPr bwMode="auto">
            <a:xfrm flipV="1">
              <a:off x="768" y="254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" name="Line 10"/>
            <p:cNvSpPr>
              <a:spLocks noChangeShapeType="1"/>
            </p:cNvSpPr>
            <p:nvPr/>
          </p:nvSpPr>
          <p:spPr bwMode="auto">
            <a:xfrm>
              <a:off x="528" y="30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" name="Line 11"/>
            <p:cNvSpPr>
              <a:spLocks noChangeShapeType="1"/>
            </p:cNvSpPr>
            <p:nvPr/>
          </p:nvSpPr>
          <p:spPr bwMode="auto">
            <a:xfrm>
              <a:off x="768" y="278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" name="Line 12"/>
            <p:cNvSpPr>
              <a:spLocks noChangeShapeType="1"/>
            </p:cNvSpPr>
            <p:nvPr/>
          </p:nvSpPr>
          <p:spPr bwMode="auto">
            <a:xfrm>
              <a:off x="1152" y="326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" name="Line 13"/>
            <p:cNvSpPr>
              <a:spLocks noChangeShapeType="1"/>
            </p:cNvSpPr>
            <p:nvPr/>
          </p:nvSpPr>
          <p:spPr bwMode="auto">
            <a:xfrm>
              <a:off x="1920" y="326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" name="Line 14"/>
            <p:cNvSpPr>
              <a:spLocks noChangeShapeType="1"/>
            </p:cNvSpPr>
            <p:nvPr/>
          </p:nvSpPr>
          <p:spPr bwMode="auto">
            <a:xfrm>
              <a:off x="1536" y="278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Line 15"/>
            <p:cNvSpPr>
              <a:spLocks noChangeShapeType="1"/>
            </p:cNvSpPr>
            <p:nvPr/>
          </p:nvSpPr>
          <p:spPr bwMode="auto">
            <a:xfrm>
              <a:off x="1152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" name="Line 16"/>
            <p:cNvSpPr>
              <a:spLocks noChangeShapeType="1"/>
            </p:cNvSpPr>
            <p:nvPr/>
          </p:nvSpPr>
          <p:spPr bwMode="auto">
            <a:xfrm>
              <a:off x="1536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" name="Line 17"/>
            <p:cNvSpPr>
              <a:spLocks noChangeShapeType="1"/>
            </p:cNvSpPr>
            <p:nvPr/>
          </p:nvSpPr>
          <p:spPr bwMode="auto">
            <a:xfrm>
              <a:off x="1920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5" name="Line 18"/>
            <p:cNvSpPr>
              <a:spLocks noChangeShapeType="1"/>
            </p:cNvSpPr>
            <p:nvPr/>
          </p:nvSpPr>
          <p:spPr bwMode="auto">
            <a:xfrm flipV="1">
              <a:off x="2304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6" name="Line 19"/>
            <p:cNvSpPr>
              <a:spLocks noChangeShapeType="1"/>
            </p:cNvSpPr>
            <p:nvPr/>
          </p:nvSpPr>
          <p:spPr bwMode="auto">
            <a:xfrm flipV="1">
              <a:off x="2304" y="27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7" name="Text Box 20"/>
            <p:cNvSpPr txBox="1">
              <a:spLocks noChangeArrowheads="1"/>
            </p:cNvSpPr>
            <p:nvPr/>
          </p:nvSpPr>
          <p:spPr bwMode="auto">
            <a:xfrm>
              <a:off x="576" y="3312"/>
              <a:ext cx="20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0         T/2     T       3T/2    2T  t</a:t>
              </a:r>
            </a:p>
          </p:txBody>
        </p:sp>
        <p:sp>
          <p:nvSpPr>
            <p:cNvPr id="2068" name="Text Box 21"/>
            <p:cNvSpPr txBox="1">
              <a:spLocks noChangeArrowheads="1"/>
            </p:cNvSpPr>
            <p:nvPr/>
          </p:nvSpPr>
          <p:spPr bwMode="auto">
            <a:xfrm>
              <a:off x="384" y="2640"/>
              <a:ext cx="384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+U</a:t>
              </a:r>
            </a:p>
            <a:p>
              <a:pPr>
                <a:spcBef>
                  <a:spcPct val="50000"/>
                </a:spcBef>
              </a:pPr>
              <a:endParaRPr lang="fr-FR" dirty="0"/>
            </a:p>
            <a:p>
              <a:pPr>
                <a:spcBef>
                  <a:spcPct val="50000"/>
                </a:spcBef>
              </a:pPr>
              <a:r>
                <a:rPr lang="fr-FR" dirty="0"/>
                <a:t>-U</a:t>
              </a:r>
            </a:p>
          </p:txBody>
        </p:sp>
        <p:sp>
          <p:nvSpPr>
            <p:cNvPr id="2069" name="Line 22"/>
            <p:cNvSpPr>
              <a:spLocks noChangeShapeType="1"/>
            </p:cNvSpPr>
            <p:nvPr/>
          </p:nvSpPr>
          <p:spPr bwMode="auto">
            <a:xfrm flipH="1">
              <a:off x="720" y="326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err="1" smtClean="0"/>
              <a:t>Instantaneous</a:t>
            </a:r>
            <a:r>
              <a:rPr lang="fr-FR" sz="3200" dirty="0" smtClean="0"/>
              <a:t> variables : k(t)</a:t>
            </a:r>
            <a:br>
              <a:rPr lang="fr-FR" sz="3200" dirty="0" smtClean="0"/>
            </a:br>
            <a:r>
              <a:rPr lang="fr-FR" sz="3200" dirty="0" err="1" smtClean="0"/>
              <a:t>Root</a:t>
            </a:r>
            <a:r>
              <a:rPr lang="fr-FR" sz="3200" dirty="0" smtClean="0"/>
              <a:t> </a:t>
            </a:r>
            <a:r>
              <a:rPr lang="fr-FR" sz="3200" dirty="0" err="1" smtClean="0"/>
              <a:t>mean</a:t>
            </a:r>
            <a:r>
              <a:rPr lang="fr-FR" sz="3200" dirty="0" smtClean="0"/>
              <a:t> square value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524000"/>
            <a:ext cx="87630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1800" b="1" dirty="0" err="1" smtClean="0"/>
              <a:t>Root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mean</a:t>
            </a:r>
            <a:r>
              <a:rPr lang="fr-FR" sz="1800" b="1" dirty="0" smtClean="0"/>
              <a:t> square  value</a:t>
            </a:r>
            <a:r>
              <a:rPr lang="fr-FR" sz="1800" dirty="0" smtClean="0"/>
              <a:t> : This </a:t>
            </a:r>
            <a:r>
              <a:rPr lang="fr-FR" sz="1800" dirty="0" err="1" smtClean="0"/>
              <a:t>definition</a:t>
            </a:r>
            <a:r>
              <a:rPr lang="fr-FR" sz="1800" dirty="0" smtClean="0"/>
              <a:t> </a:t>
            </a:r>
            <a:r>
              <a:rPr lang="fr-FR" sz="1800" dirty="0" err="1" smtClean="0"/>
              <a:t>derives</a:t>
            </a:r>
            <a:r>
              <a:rPr lang="fr-FR" sz="1800" dirty="0" smtClean="0"/>
              <a:t> </a:t>
            </a:r>
            <a:r>
              <a:rPr lang="fr-FR" sz="1800" dirty="0" err="1" smtClean="0"/>
              <a:t>from</a:t>
            </a:r>
            <a:r>
              <a:rPr lang="fr-FR" sz="1800" dirty="0" smtClean="0"/>
              <a:t> the </a:t>
            </a:r>
            <a:r>
              <a:rPr lang="fr-FR" sz="1800" b="1" dirty="0" smtClean="0"/>
              <a:t>Joule</a:t>
            </a:r>
            <a:r>
              <a:rPr lang="fr-FR" sz="1800" dirty="0" smtClean="0"/>
              <a:t> </a:t>
            </a:r>
            <a:r>
              <a:rPr lang="fr-FR" sz="1800" dirty="0" err="1" smtClean="0"/>
              <a:t>effect</a:t>
            </a:r>
            <a:r>
              <a:rPr lang="fr-FR" sz="1800" dirty="0" smtClean="0"/>
              <a:t>.</a:t>
            </a:r>
          </a:p>
          <a:p>
            <a:pPr eaLnBrk="1" hangingPunct="1"/>
            <a:r>
              <a:rPr lang="fr-FR" sz="1800" b="1" dirty="0" err="1" smtClean="0"/>
              <a:t>Definition</a:t>
            </a:r>
            <a:r>
              <a:rPr lang="fr-FR" sz="1800" b="1" dirty="0" smtClean="0"/>
              <a:t>: </a:t>
            </a:r>
            <a:r>
              <a:rPr lang="fr-FR" sz="1800" b="1" dirty="0" err="1" smtClean="0"/>
              <a:t>increase</a:t>
            </a:r>
            <a:r>
              <a:rPr lang="fr-FR" sz="1800" b="1" dirty="0" smtClean="0"/>
              <a:t> </a:t>
            </a:r>
            <a:r>
              <a:rPr lang="fr-FR" sz="1800" dirty="0" smtClean="0"/>
              <a:t>in </a:t>
            </a:r>
            <a:r>
              <a:rPr lang="fr-FR" sz="1800" dirty="0" err="1" smtClean="0"/>
              <a:t>heat</a:t>
            </a:r>
            <a:r>
              <a:rPr lang="fr-FR" sz="1800" dirty="0" smtClean="0"/>
              <a:t> </a:t>
            </a:r>
            <a:r>
              <a:rPr lang="fr-FR" sz="1800" dirty="0" err="1" smtClean="0"/>
              <a:t>resulting</a:t>
            </a:r>
            <a:r>
              <a:rPr lang="fr-FR" sz="1800" dirty="0" smtClean="0"/>
              <a:t> </a:t>
            </a:r>
            <a:r>
              <a:rPr lang="fr-FR" sz="1800" dirty="0" err="1" smtClean="0"/>
              <a:t>from</a:t>
            </a:r>
            <a:r>
              <a:rPr lang="fr-FR" sz="1800" dirty="0" smtClean="0"/>
              <a:t> the passage of a </a:t>
            </a:r>
            <a:r>
              <a:rPr lang="fr-FR" sz="1800" dirty="0" err="1" smtClean="0"/>
              <a:t>current</a:t>
            </a:r>
            <a:r>
              <a:rPr lang="fr-FR" sz="1800" dirty="0" smtClean="0"/>
              <a:t> </a:t>
            </a:r>
            <a:r>
              <a:rPr lang="fr-FR" sz="1800" dirty="0" err="1" smtClean="0"/>
              <a:t>through</a:t>
            </a:r>
            <a:r>
              <a:rPr lang="fr-FR" sz="1800" dirty="0" smtClean="0"/>
              <a:t> a </a:t>
            </a:r>
            <a:r>
              <a:rPr lang="fr-FR" sz="1800" dirty="0" err="1" smtClean="0"/>
              <a:t>conductor</a:t>
            </a:r>
            <a:r>
              <a:rPr lang="fr-FR" sz="1800" dirty="0" smtClean="0"/>
              <a:t>. It </a:t>
            </a:r>
            <a:r>
              <a:rPr lang="fr-FR" sz="1800" dirty="0" err="1" smtClean="0"/>
              <a:t>generates</a:t>
            </a:r>
            <a:r>
              <a:rPr lang="fr-FR" sz="1800" dirty="0" smtClean="0"/>
              <a:t> the </a:t>
            </a:r>
            <a:r>
              <a:rPr lang="fr-FR" sz="1800" b="1" dirty="0" err="1" smtClean="0"/>
              <a:t>upper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limit</a:t>
            </a:r>
            <a:r>
              <a:rPr lang="fr-FR" sz="1800" dirty="0" smtClean="0"/>
              <a:t> of </a:t>
            </a:r>
            <a:r>
              <a:rPr lang="fr-FR" sz="1800" dirty="0" err="1" smtClean="0"/>
              <a:t>using</a:t>
            </a:r>
            <a:r>
              <a:rPr lang="fr-FR" sz="1800" dirty="0" smtClean="0"/>
              <a:t> </a:t>
            </a:r>
            <a:r>
              <a:rPr lang="fr-FR" sz="1800" dirty="0" err="1" smtClean="0"/>
              <a:t>electrical</a:t>
            </a:r>
            <a:r>
              <a:rPr lang="fr-FR" sz="1800" dirty="0" smtClean="0"/>
              <a:t> </a:t>
            </a:r>
            <a:r>
              <a:rPr lang="fr-FR" sz="1800" dirty="0" err="1" smtClean="0"/>
              <a:t>systems</a:t>
            </a:r>
            <a:r>
              <a:rPr lang="fr-FR" sz="1800" dirty="0" smtClean="0"/>
              <a:t>.</a:t>
            </a:r>
          </a:p>
          <a:p>
            <a:pPr eaLnBrk="1" hangingPunct="1"/>
            <a:r>
              <a:rPr lang="fr-FR" sz="1800" dirty="0" smtClean="0"/>
              <a:t>All </a:t>
            </a:r>
            <a:r>
              <a:rPr lang="fr-FR" sz="1800" dirty="0" err="1" smtClean="0"/>
              <a:t>electrical</a:t>
            </a:r>
            <a:r>
              <a:rPr lang="fr-FR" sz="1800" dirty="0" smtClean="0"/>
              <a:t> </a:t>
            </a:r>
            <a:r>
              <a:rPr lang="fr-FR" sz="1800" dirty="0" err="1" smtClean="0"/>
              <a:t>systems</a:t>
            </a:r>
            <a:r>
              <a:rPr lang="fr-FR" sz="1800" dirty="0" smtClean="0"/>
              <a:t> have a </a:t>
            </a:r>
            <a:r>
              <a:rPr lang="fr-FR" sz="1800" dirty="0" err="1" smtClean="0"/>
              <a:t>resistance</a:t>
            </a:r>
            <a:r>
              <a:rPr lang="fr-FR" sz="1800" dirty="0" smtClean="0"/>
              <a:t> </a:t>
            </a:r>
            <a:r>
              <a:rPr lang="fr-FR" sz="1800" b="1" dirty="0" smtClean="0"/>
              <a:t>R </a:t>
            </a:r>
            <a:r>
              <a:rPr lang="fr-FR" sz="1800" dirty="0" err="1" smtClean="0"/>
              <a:t>where</a:t>
            </a:r>
            <a:r>
              <a:rPr lang="fr-FR" sz="1800" dirty="0" smtClean="0"/>
              <a:t> a </a:t>
            </a:r>
            <a:r>
              <a:rPr lang="fr-FR" sz="1800" dirty="0" err="1" smtClean="0"/>
              <a:t>current</a:t>
            </a:r>
            <a:r>
              <a:rPr lang="fr-FR" sz="1800" dirty="0" smtClean="0"/>
              <a:t> </a:t>
            </a:r>
            <a:r>
              <a:rPr lang="fr-FR" sz="1800" dirty="0" err="1" smtClean="0"/>
              <a:t>generates</a:t>
            </a:r>
            <a:r>
              <a:rPr lang="fr-FR" sz="1800" dirty="0" smtClean="0"/>
              <a:t> an </a:t>
            </a:r>
            <a:r>
              <a:rPr lang="fr-FR" sz="1800" dirty="0" err="1" smtClean="0"/>
              <a:t>increase</a:t>
            </a:r>
            <a:r>
              <a:rPr lang="fr-FR" sz="1800" dirty="0" smtClean="0"/>
              <a:t> in </a:t>
            </a:r>
            <a:r>
              <a:rPr lang="fr-FR" sz="1800" dirty="0" err="1" smtClean="0"/>
              <a:t>heat</a:t>
            </a:r>
            <a:r>
              <a:rPr lang="fr-FR" sz="1800" dirty="0" smtClean="0"/>
              <a:t> </a:t>
            </a:r>
            <a:r>
              <a:rPr lang="fr-FR" sz="1800" dirty="0" err="1" smtClean="0"/>
              <a:t>whose</a:t>
            </a:r>
            <a:r>
              <a:rPr lang="fr-FR" sz="1800" dirty="0" smtClean="0"/>
              <a:t> power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calculated</a:t>
            </a:r>
            <a:r>
              <a:rPr lang="fr-FR" sz="1800" dirty="0" smtClean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the formula:</a:t>
            </a:r>
          </a:p>
          <a:p>
            <a:pPr eaLnBrk="1" hangingPunct="1"/>
            <a:endParaRPr lang="fr-FR" sz="1800" dirty="0" smtClean="0"/>
          </a:p>
          <a:p>
            <a:pPr eaLnBrk="1" hangingPunct="1"/>
            <a:endParaRPr lang="fr-FR" sz="1800" dirty="0" smtClean="0"/>
          </a:p>
          <a:p>
            <a:pPr eaLnBrk="1" hangingPunct="1"/>
            <a:r>
              <a:rPr lang="fr-FR" sz="1800" dirty="0" smtClean="0"/>
              <a:t>So if </a:t>
            </a:r>
            <a:r>
              <a:rPr lang="fr-FR" sz="1800" b="1" dirty="0" smtClean="0"/>
              <a:t>i</a:t>
            </a:r>
            <a:r>
              <a:rPr lang="fr-FR" sz="1800" dirty="0" smtClean="0"/>
              <a:t> </a:t>
            </a:r>
            <a:r>
              <a:rPr lang="fr-FR" sz="1800" dirty="0" err="1" smtClean="0"/>
              <a:t>depends</a:t>
            </a:r>
            <a:r>
              <a:rPr lang="fr-FR" sz="1800" dirty="0" smtClean="0"/>
              <a:t> on time </a:t>
            </a:r>
            <a:r>
              <a:rPr lang="fr-FR" sz="1800" b="1" dirty="0" smtClean="0"/>
              <a:t>p</a:t>
            </a:r>
            <a:r>
              <a:rPr lang="fr-FR" sz="1800" dirty="0" smtClean="0"/>
              <a:t> </a:t>
            </a:r>
            <a:r>
              <a:rPr lang="fr-FR" sz="1800" dirty="0" err="1" smtClean="0"/>
              <a:t>too</a:t>
            </a:r>
            <a:r>
              <a:rPr lang="fr-FR" sz="1800" dirty="0" smtClean="0"/>
              <a:t>, </a:t>
            </a:r>
            <a:r>
              <a:rPr lang="fr-FR" sz="1800" dirty="0" err="1" smtClean="0"/>
              <a:t>so</a:t>
            </a:r>
            <a:r>
              <a:rPr lang="fr-FR" sz="1800" dirty="0" smtClean="0"/>
              <a:t>  </a:t>
            </a:r>
            <a:r>
              <a:rPr lang="fr-FR" sz="1800" dirty="0" err="1" smtClean="0"/>
              <a:t>we</a:t>
            </a:r>
            <a:r>
              <a:rPr lang="fr-FR" sz="1800" dirty="0" smtClean="0"/>
              <a:t> </a:t>
            </a:r>
            <a:r>
              <a:rPr lang="fr-FR" sz="1800" dirty="0" err="1" smtClean="0"/>
              <a:t>need</a:t>
            </a:r>
            <a:r>
              <a:rPr lang="fr-FR" sz="1800" dirty="0" smtClean="0"/>
              <a:t> to </a:t>
            </a:r>
            <a:r>
              <a:rPr lang="fr-FR" sz="1800" dirty="0" err="1" smtClean="0"/>
              <a:t>evaluate</a:t>
            </a:r>
            <a:r>
              <a:rPr lang="fr-FR" sz="1800" dirty="0" smtClean="0"/>
              <a:t> the </a:t>
            </a:r>
            <a:r>
              <a:rPr lang="fr-FR" sz="1800" dirty="0" err="1" smtClean="0"/>
              <a:t>mean</a:t>
            </a:r>
            <a:r>
              <a:rPr lang="fr-FR" sz="1800" dirty="0" smtClean="0"/>
              <a:t> </a:t>
            </a:r>
            <a:r>
              <a:rPr lang="fr-FR" sz="1800" dirty="0" err="1" smtClean="0"/>
              <a:t>effect</a:t>
            </a:r>
            <a:r>
              <a:rPr lang="fr-FR" sz="1800" dirty="0" smtClean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the </a:t>
            </a:r>
            <a:r>
              <a:rPr lang="fr-FR" sz="1800" dirty="0" err="1" smtClean="0"/>
              <a:t>mean</a:t>
            </a:r>
            <a:r>
              <a:rPr lang="fr-FR" sz="1800" dirty="0" smtClean="0"/>
              <a:t> value of power </a:t>
            </a:r>
            <a:r>
              <a:rPr lang="fr-FR" sz="1800" dirty="0" err="1" smtClean="0"/>
              <a:t>which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 the active power.</a:t>
            </a:r>
          </a:p>
          <a:p>
            <a:pPr eaLnBrk="1" hangingPunct="1"/>
            <a:endParaRPr lang="fr-FR" sz="1800" b="1" dirty="0" smtClean="0"/>
          </a:p>
          <a:p>
            <a:pPr eaLnBrk="1" hangingPunct="1"/>
            <a:endParaRPr lang="fr-FR" sz="1800" b="1" dirty="0" smtClean="0"/>
          </a:p>
          <a:p>
            <a:pPr eaLnBrk="1" hangingPunct="1">
              <a:buFontTx/>
              <a:buNone/>
            </a:pPr>
            <a:endParaRPr lang="fr-FR" sz="1800" b="1" dirty="0" smtClean="0"/>
          </a:p>
          <a:p>
            <a:pPr eaLnBrk="1" hangingPunct="1"/>
            <a:r>
              <a:rPr lang="fr-FR" sz="1800" b="1" dirty="0" smtClean="0"/>
              <a:t>Q10: </a:t>
            </a:r>
            <a:r>
              <a:rPr lang="fr-FR" sz="1800" b="1" dirty="0" err="1" smtClean="0"/>
              <a:t>Calculate</a:t>
            </a:r>
            <a:r>
              <a:rPr lang="fr-FR" sz="1800" b="1" dirty="0" smtClean="0"/>
              <a:t> The RMS value of i(t) versus I</a:t>
            </a:r>
            <a:r>
              <a:rPr lang="fr-FR" sz="1800" b="1" baseline="-25000" dirty="0" smtClean="0"/>
              <a:t>0</a:t>
            </a:r>
            <a:r>
              <a:rPr lang="fr-FR" sz="1800" b="1" dirty="0" smtClean="0"/>
              <a:t>.</a:t>
            </a:r>
          </a:p>
          <a:p>
            <a:pPr eaLnBrk="1" hangingPunct="1">
              <a:buFontTx/>
              <a:buNone/>
            </a:pPr>
            <a:r>
              <a:rPr lang="fr-FR" sz="1800" b="1" dirty="0" smtClean="0"/>
              <a:t>     Q11: Compare to </a:t>
            </a:r>
            <a:r>
              <a:rPr lang="fr-FR" sz="1800" b="1" dirty="0" err="1" smtClean="0"/>
              <a:t>mean</a:t>
            </a:r>
            <a:r>
              <a:rPr lang="fr-FR" sz="1800" b="1" dirty="0" smtClean="0"/>
              <a:t> value of i(t)</a:t>
            </a:r>
          </a:p>
          <a:p>
            <a:pPr eaLnBrk="1" hangingPunct="1">
              <a:buFontTx/>
              <a:buNone/>
            </a:pPr>
            <a:endParaRPr lang="fr-FR" sz="1800" dirty="0" smtClean="0"/>
          </a:p>
        </p:txBody>
      </p:sp>
      <p:sp>
        <p:nvSpPr>
          <p:cNvPr id="3076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321CEFDA-4E37-4829-B7C4-4339F1B2BF24}" type="slidenum">
              <a:rPr lang="fr-FR"/>
              <a:pPr/>
              <a:t>5</a:t>
            </a:fld>
            <a:endParaRPr lang="fr-FR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85800" y="4343400"/>
            <a:ext cx="5410200" cy="914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V="1">
            <a:off x="6705600" y="4572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6324600" y="5334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6705600" y="4953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7315200" y="5715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8534400" y="5715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7924800" y="4953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73152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79248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8534400" y="4953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 flipV="1">
            <a:off x="91440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V="1">
            <a:off x="91440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6400800" y="5791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0         T/2     T       3T/2    2T  t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6096000" y="4724400"/>
            <a:ext cx="609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+I</a:t>
            </a:r>
            <a:r>
              <a:rPr lang="fr-FR" baseline="-25000"/>
              <a:t>0</a:t>
            </a:r>
            <a:endParaRPr lang="fr-FR"/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r>
              <a:rPr lang="fr-FR"/>
              <a:t>-I</a:t>
            </a:r>
            <a:r>
              <a:rPr lang="fr-FR" baseline="-25000"/>
              <a:t>0</a:t>
            </a:r>
            <a:endParaRPr lang="fr-FR"/>
          </a:p>
        </p:txBody>
      </p:sp>
      <p:sp>
        <p:nvSpPr>
          <p:cNvPr id="3093" name="Line 20"/>
          <p:cNvSpPr>
            <a:spLocks noChangeShapeType="1"/>
          </p:cNvSpPr>
          <p:nvPr/>
        </p:nvSpPr>
        <p:spPr bwMode="auto">
          <a:xfrm flipH="1">
            <a:off x="6629400" y="5715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3074" name="Object 23"/>
          <p:cNvGraphicFramePr>
            <a:graphicFrameLocks noChangeAspect="1"/>
          </p:cNvGraphicFramePr>
          <p:nvPr/>
        </p:nvGraphicFramePr>
        <p:xfrm>
          <a:off x="3429000" y="3048000"/>
          <a:ext cx="2819400" cy="457200"/>
        </p:xfrm>
        <a:graphic>
          <a:graphicData uri="http://schemas.openxmlformats.org/presentationml/2006/ole">
            <p:oleObj spid="_x0000_s3074" name="Equation" r:id="rId4" imgW="1904760" imgH="317160" progId="Equation.3">
              <p:embed/>
            </p:oleObj>
          </a:graphicData>
        </a:graphic>
      </p:graphicFrame>
      <p:graphicFrame>
        <p:nvGraphicFramePr>
          <p:cNvPr id="3075" name="Object 24"/>
          <p:cNvGraphicFramePr>
            <a:graphicFrameLocks noChangeAspect="1"/>
          </p:cNvGraphicFramePr>
          <p:nvPr/>
        </p:nvGraphicFramePr>
        <p:xfrm>
          <a:off x="685800" y="4495800"/>
          <a:ext cx="5313363" cy="685800"/>
        </p:xfrm>
        <a:graphic>
          <a:graphicData uri="http://schemas.openxmlformats.org/presentationml/2006/ole">
            <p:oleObj spid="_x0000_s3075" name="Equation" r:id="rId5" imgW="510516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err="1" smtClean="0"/>
              <a:t>Instantaneous</a:t>
            </a:r>
            <a:r>
              <a:rPr lang="fr-FR" sz="3200" dirty="0" smtClean="0"/>
              <a:t> variables : k(t)</a:t>
            </a:r>
            <a:br>
              <a:rPr lang="fr-FR" sz="3200" dirty="0" smtClean="0"/>
            </a:br>
            <a:r>
              <a:rPr lang="fr-FR" sz="3200" dirty="0" smtClean="0"/>
              <a:t>a </a:t>
            </a:r>
            <a:r>
              <a:rPr lang="fr-FR" sz="3200" dirty="0" err="1" smtClean="0"/>
              <a:t>singular</a:t>
            </a:r>
            <a:r>
              <a:rPr lang="fr-FR" sz="3200" dirty="0" smtClean="0"/>
              <a:t> case : sine 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371600"/>
            <a:ext cx="837565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000" dirty="0" err="1" smtClean="0"/>
              <a:t>It’s</a:t>
            </a:r>
            <a:r>
              <a:rPr lang="fr-FR" sz="2000" dirty="0" smtClean="0"/>
              <a:t> the case of </a:t>
            </a:r>
            <a:r>
              <a:rPr lang="fr-FR" sz="2000" dirty="0" err="1" smtClean="0"/>
              <a:t>electric</a:t>
            </a:r>
            <a:r>
              <a:rPr lang="fr-FR" sz="2000" dirty="0" smtClean="0"/>
              <a:t> </a:t>
            </a:r>
            <a:r>
              <a:rPr lang="fr-FR" sz="2000" dirty="0" err="1" smtClean="0"/>
              <a:t>energy</a:t>
            </a:r>
            <a:r>
              <a:rPr lang="fr-FR" sz="2000" dirty="0" smtClean="0"/>
              <a:t> distribution .</a:t>
            </a:r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r>
              <a:rPr lang="fr-FR" sz="2000" dirty="0" smtClean="0"/>
              <a:t>In continental Europe F </a:t>
            </a:r>
            <a:r>
              <a:rPr lang="fr-FR" sz="2000" dirty="0" err="1" smtClean="0"/>
              <a:t>equals</a:t>
            </a:r>
            <a:r>
              <a:rPr lang="fr-FR" sz="2000" dirty="0" smtClean="0"/>
              <a:t> 50Hz </a:t>
            </a:r>
            <a:r>
              <a:rPr lang="fr-FR" sz="2000" dirty="0" err="1" smtClean="0"/>
              <a:t>so</a:t>
            </a:r>
            <a:r>
              <a:rPr lang="fr-FR" sz="2000" dirty="0" smtClean="0"/>
              <a:t> </a:t>
            </a:r>
            <a:r>
              <a:rPr lang="el-GR" sz="2000" dirty="0" smtClean="0"/>
              <a:t>ω</a:t>
            </a:r>
            <a:r>
              <a:rPr lang="fr-FR" sz="2000" dirty="0" smtClean="0"/>
              <a:t> </a:t>
            </a:r>
            <a:r>
              <a:rPr lang="fr-FR" sz="2000" dirty="0" err="1" smtClean="0"/>
              <a:t>equals</a:t>
            </a:r>
            <a:r>
              <a:rPr lang="fr-FR" sz="2000" dirty="0" smtClean="0"/>
              <a:t> 100</a:t>
            </a:r>
            <a:r>
              <a:rPr lang="el-GR" sz="2000" dirty="0" smtClean="0"/>
              <a:t>π</a:t>
            </a:r>
            <a:r>
              <a:rPr lang="fr-FR" sz="2000" dirty="0" smtClean="0"/>
              <a:t>rd/s and U </a:t>
            </a:r>
            <a:r>
              <a:rPr lang="fr-FR" sz="2000" dirty="0" err="1" smtClean="0"/>
              <a:t>mostly</a:t>
            </a:r>
            <a:r>
              <a:rPr lang="fr-FR" sz="2000" dirty="0" smtClean="0"/>
              <a:t> </a:t>
            </a:r>
            <a:r>
              <a:rPr lang="fr-FR" sz="2000" dirty="0" err="1" smtClean="0"/>
              <a:t>equals</a:t>
            </a:r>
            <a:r>
              <a:rPr lang="fr-FR" sz="2000" dirty="0" smtClean="0"/>
              <a:t> 237V or 400V .</a:t>
            </a:r>
            <a:endParaRPr lang="el-GR" sz="2000" dirty="0" smtClean="0"/>
          </a:p>
          <a:p>
            <a:pPr eaLnBrk="1" hangingPunct="1"/>
            <a:r>
              <a:rPr lang="fr-FR" sz="2000" b="1" dirty="0" smtClean="0"/>
              <a:t>Q12: </a:t>
            </a:r>
            <a:r>
              <a:rPr lang="fr-FR" sz="2000" b="1" dirty="0" err="1" smtClean="0"/>
              <a:t>what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is</a:t>
            </a:r>
            <a:r>
              <a:rPr lang="fr-FR" sz="2000" b="1" dirty="0" smtClean="0"/>
              <a:t> the </a:t>
            </a:r>
            <a:r>
              <a:rPr lang="fr-FR" sz="2000" b="1" dirty="0" err="1" smtClean="0"/>
              <a:t>mean</a:t>
            </a:r>
            <a:r>
              <a:rPr lang="fr-FR" sz="2000" b="1" dirty="0" smtClean="0"/>
              <a:t> value ?</a:t>
            </a:r>
          </a:p>
          <a:p>
            <a:pPr eaLnBrk="1" hangingPunct="1"/>
            <a:r>
              <a:rPr lang="fr-FR" sz="2000" b="1" dirty="0" smtClean="0"/>
              <a:t>Q13: The </a:t>
            </a:r>
            <a:r>
              <a:rPr lang="fr-FR" sz="2000" b="1" dirty="0" err="1" smtClean="0"/>
              <a:t>calculation</a:t>
            </a:r>
            <a:r>
              <a:rPr lang="fr-FR" sz="2000" b="1" dirty="0" smtClean="0"/>
              <a:t> of The RMS value </a:t>
            </a:r>
            <a:r>
              <a:rPr lang="fr-FR" sz="2000" b="1" dirty="0" err="1" smtClean="0"/>
              <a:t>provides</a:t>
            </a:r>
            <a:r>
              <a:rPr lang="fr-FR" sz="2000" b="1" dirty="0" smtClean="0"/>
              <a:t> the </a:t>
            </a:r>
            <a:r>
              <a:rPr lang="fr-FR" sz="2000" b="1" dirty="0" err="1" smtClean="0"/>
              <a:t>wellknown</a:t>
            </a:r>
            <a:r>
              <a:rPr lang="fr-FR" sz="2000" b="1" dirty="0" smtClean="0"/>
              <a:t> relation </a:t>
            </a:r>
            <a:r>
              <a:rPr lang="fr-FR" sz="2000" b="1" dirty="0" err="1" smtClean="0"/>
              <a:t>between</a:t>
            </a:r>
            <a:r>
              <a:rPr lang="fr-FR" sz="2000" b="1" dirty="0" smtClean="0"/>
              <a:t> the RMS val and the magnitude </a:t>
            </a:r>
          </a:p>
          <a:p>
            <a:pPr eaLnBrk="1" hangingPunct="1"/>
            <a:r>
              <a:rPr lang="fr-FR" sz="2000" b="1" dirty="0" smtClean="0"/>
              <a:t> </a:t>
            </a:r>
          </a:p>
          <a:p>
            <a:pPr eaLnBrk="1" hangingPunct="1">
              <a:buNone/>
            </a:pPr>
            <a:endParaRPr lang="fr-FR" sz="2000" b="1" dirty="0" smtClean="0"/>
          </a:p>
          <a:p>
            <a:pPr lvl="1" eaLnBrk="1" hangingPunct="1"/>
            <a:r>
              <a:rPr lang="fr-FR" sz="2000" b="1" dirty="0" err="1" smtClean="0"/>
              <a:t>Calculate</a:t>
            </a:r>
            <a:r>
              <a:rPr lang="fr-FR" sz="2000" b="1" dirty="0" smtClean="0"/>
              <a:t> the magnitude for the </a:t>
            </a:r>
            <a:r>
              <a:rPr lang="fr-FR" sz="2000" b="1" dirty="0" err="1" smtClean="0"/>
              <a:t>two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examples</a:t>
            </a:r>
            <a:endParaRPr lang="fr-FR" sz="2000" b="1" dirty="0" smtClean="0"/>
          </a:p>
          <a:p>
            <a:pPr eaLnBrk="1" hangingPunct="1"/>
            <a:r>
              <a:rPr lang="fr-FR" sz="2000" b="1" dirty="0" smtClean="0"/>
              <a:t>Q14 : </a:t>
            </a:r>
            <a:r>
              <a:rPr lang="fr-FR" sz="2000" b="1" dirty="0" err="1" smtClean="0"/>
              <a:t>Draw</a:t>
            </a:r>
            <a:r>
              <a:rPr lang="fr-FR" sz="2000" b="1" dirty="0" smtClean="0"/>
              <a:t> on a </a:t>
            </a:r>
            <a:r>
              <a:rPr lang="fr-FR" sz="2000" b="1" dirty="0" err="1" smtClean="0"/>
              <a:t>period</a:t>
            </a:r>
            <a:r>
              <a:rPr lang="fr-FR" sz="2000" b="1" dirty="0" smtClean="0"/>
              <a:t> T, u(t-</a:t>
            </a:r>
            <a:r>
              <a:rPr lang="el-GR" sz="2000" b="1" dirty="0" smtClean="0"/>
              <a:t>π</a:t>
            </a:r>
            <a:r>
              <a:rPr lang="fr-FR" sz="2000" b="1" dirty="0" smtClean="0"/>
              <a:t>/2</a:t>
            </a:r>
            <a:r>
              <a:rPr lang="el-GR" sz="2000" b="1" dirty="0" smtClean="0"/>
              <a:t>ω</a:t>
            </a:r>
            <a:r>
              <a:rPr lang="fr-FR" sz="2000" b="1" dirty="0" smtClean="0"/>
              <a:t>) and </a:t>
            </a:r>
            <a:r>
              <a:rPr lang="fr-FR" sz="2000" b="1" dirty="0" err="1" smtClean="0"/>
              <a:t>specify</a:t>
            </a:r>
            <a:r>
              <a:rPr lang="fr-FR" sz="2000" b="1" dirty="0" smtClean="0"/>
              <a:t> the magnitude, the value of the  </a:t>
            </a:r>
            <a:r>
              <a:rPr lang="fr-FR" sz="2000" b="1" dirty="0" err="1" smtClean="0"/>
              <a:t>period</a:t>
            </a:r>
            <a:r>
              <a:rPr lang="fr-FR" sz="2000" b="1" dirty="0" smtClean="0"/>
              <a:t> .</a:t>
            </a:r>
          </a:p>
        </p:txBody>
      </p:sp>
      <p:sp>
        <p:nvSpPr>
          <p:cNvPr id="4101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21B28934-5A40-4220-A31B-B99A48319640}" type="slidenum">
              <a:rPr lang="fr-FR"/>
              <a:pPr/>
              <a:t>6</a:t>
            </a:fld>
            <a:endParaRPr lang="fr-FR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914400" y="2057400"/>
          <a:ext cx="8991600" cy="787400"/>
        </p:xfrm>
        <a:graphic>
          <a:graphicData uri="http://schemas.openxmlformats.org/presentationml/2006/ole">
            <p:oleObj spid="_x0000_s4098" name="Equation" r:id="rId4" imgW="8496000" imgH="787320" progId="Equation.3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3048000" y="4648200"/>
          <a:ext cx="3798888" cy="633413"/>
        </p:xfrm>
        <a:graphic>
          <a:graphicData uri="http://schemas.openxmlformats.org/presentationml/2006/ole">
            <p:oleObj spid="_x0000_s4099" name="Équation" r:id="rId5" imgW="2400120" imgH="596880" progId="Equation.3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4876800" y="3268663"/>
          <a:ext cx="152400" cy="317500"/>
        </p:xfrm>
        <a:graphic>
          <a:graphicData uri="http://schemas.openxmlformats.org/presentationml/2006/ole">
            <p:oleObj spid="_x0000_s4100" name="Equation" r:id="rId6" imgW="15228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848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smtClean="0"/>
              <a:t>a not </a:t>
            </a:r>
            <a:r>
              <a:rPr lang="fr-FR" sz="3200" dirty="0" err="1" smtClean="0"/>
              <a:t>so</a:t>
            </a:r>
            <a:r>
              <a:rPr lang="fr-FR" sz="3200" dirty="0" smtClean="0"/>
              <a:t> </a:t>
            </a:r>
            <a:r>
              <a:rPr lang="fr-FR" sz="3200" dirty="0" err="1" smtClean="0"/>
              <a:t>singular</a:t>
            </a:r>
            <a:r>
              <a:rPr lang="fr-FR" sz="3200" dirty="0" smtClean="0"/>
              <a:t> case :  </a:t>
            </a:r>
            <a:br>
              <a:rPr lang="fr-FR" sz="3200" dirty="0" smtClean="0"/>
            </a:br>
            <a:r>
              <a:rPr lang="fr-FR" sz="3200" dirty="0" smtClean="0"/>
              <a:t>The sine </a:t>
            </a:r>
            <a:r>
              <a:rPr lang="fr-FR" sz="3200" dirty="0" err="1" smtClean="0"/>
              <a:t>function</a:t>
            </a:r>
            <a:r>
              <a:rPr lang="fr-FR" sz="3200" dirty="0" smtClean="0"/>
              <a:t> the Fourier </a:t>
            </a:r>
            <a:r>
              <a:rPr lang="fr-FR" sz="3200" dirty="0" err="1" smtClean="0"/>
              <a:t>Transform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 smtClean="0"/>
          </a:p>
        </p:txBody>
      </p:sp>
      <p:sp>
        <p:nvSpPr>
          <p:cNvPr id="512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685800" y="1524000"/>
            <a:ext cx="88392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000" dirty="0" smtClean="0"/>
              <a:t>All </a:t>
            </a:r>
            <a:r>
              <a:rPr lang="fr-FR" sz="2000" dirty="0" err="1" smtClean="0"/>
              <a:t>periodic</a:t>
            </a:r>
            <a:r>
              <a:rPr lang="fr-FR" sz="2000" dirty="0" smtClean="0"/>
              <a:t> </a:t>
            </a:r>
            <a:r>
              <a:rPr lang="fr-FR" sz="2000" dirty="0" err="1" smtClean="0"/>
              <a:t>signals</a:t>
            </a:r>
            <a:r>
              <a:rPr lang="fr-FR" sz="2000" dirty="0" smtClean="0"/>
              <a:t> are </a:t>
            </a:r>
            <a:r>
              <a:rPr lang="fr-FR" sz="2000" dirty="0" err="1" smtClean="0"/>
              <a:t>writable</a:t>
            </a:r>
            <a:r>
              <a:rPr lang="fr-FR" sz="2000" dirty="0" smtClean="0"/>
              <a:t> in the Fourier </a:t>
            </a:r>
            <a:r>
              <a:rPr lang="fr-FR" sz="2000" dirty="0" err="1" smtClean="0"/>
              <a:t>form</a:t>
            </a:r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r>
              <a:rPr lang="fr-FR" sz="2000" dirty="0" err="1" smtClean="0"/>
              <a:t>Where</a:t>
            </a:r>
            <a:r>
              <a:rPr lang="fr-FR" sz="2000" dirty="0" smtClean="0"/>
              <a:t> a</a:t>
            </a:r>
            <a:r>
              <a:rPr lang="fr-FR" sz="2000" baseline="-25000" dirty="0" smtClean="0"/>
              <a:t>n</a:t>
            </a:r>
            <a:r>
              <a:rPr lang="fr-FR" sz="2000" dirty="0" smtClean="0"/>
              <a:t> and </a:t>
            </a:r>
            <a:r>
              <a:rPr lang="fr-FR" sz="2000" dirty="0" err="1" smtClean="0"/>
              <a:t>b</a:t>
            </a:r>
            <a:r>
              <a:rPr lang="fr-FR" sz="2000" baseline="-25000" dirty="0" err="1" smtClean="0"/>
              <a:t>n</a:t>
            </a:r>
            <a:r>
              <a:rPr lang="fr-FR" sz="2000" baseline="-25000" dirty="0" smtClean="0"/>
              <a:t> </a:t>
            </a:r>
            <a:r>
              <a:rPr lang="fr-FR" sz="2000" dirty="0" smtClean="0"/>
              <a:t>are </a:t>
            </a:r>
            <a:r>
              <a:rPr lang="fr-FR" sz="2000" dirty="0" err="1" smtClean="0"/>
              <a:t>given</a:t>
            </a:r>
            <a:r>
              <a:rPr lang="fr-FR" sz="2000" baseline="-25000" dirty="0" smtClean="0"/>
              <a:t> </a:t>
            </a:r>
            <a:r>
              <a:rPr lang="fr-FR" sz="2000" dirty="0" smtClean="0"/>
              <a:t>by </a:t>
            </a:r>
            <a:r>
              <a:rPr lang="fr-FR" sz="2000" dirty="0" err="1" smtClean="0"/>
              <a:t>calculations</a:t>
            </a:r>
            <a:r>
              <a:rPr lang="fr-FR" sz="2000" dirty="0" smtClean="0"/>
              <a:t>:</a:t>
            </a:r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>
              <a:buFontTx/>
              <a:buNone/>
            </a:pPr>
            <a:r>
              <a:rPr lang="fr-FR" sz="2000" b="1" dirty="0" smtClean="0"/>
              <a:t>	Q15</a:t>
            </a:r>
            <a:r>
              <a:rPr lang="fr-FR" sz="2000" dirty="0" smtClean="0"/>
              <a:t>: </a:t>
            </a:r>
            <a:r>
              <a:rPr lang="fr-FR" sz="2000" b="1" dirty="0" err="1" smtClean="0"/>
              <a:t>Consider</a:t>
            </a:r>
            <a:r>
              <a:rPr lang="fr-FR" sz="2000" b="1" dirty="0" smtClean="0"/>
              <a:t> u(t) </a:t>
            </a:r>
            <a:r>
              <a:rPr lang="fr-FR" sz="2000" b="1" dirty="0" err="1" smtClean="0"/>
              <a:t>given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before</a:t>
            </a:r>
            <a:r>
              <a:rPr lang="fr-FR" sz="2000" b="1" dirty="0" smtClean="0"/>
              <a:t> (</a:t>
            </a:r>
            <a:r>
              <a:rPr lang="fr-FR" sz="2000" b="1" dirty="0" err="1" smtClean="0"/>
              <a:t>squared</a:t>
            </a:r>
            <a:r>
              <a:rPr lang="fr-FR" sz="2000" b="1" dirty="0" smtClean="0"/>
              <a:t> signal) , all a</a:t>
            </a:r>
            <a:r>
              <a:rPr lang="fr-FR" sz="2000" b="1" baseline="-25000" dirty="0" smtClean="0"/>
              <a:t>n </a:t>
            </a:r>
            <a:r>
              <a:rPr lang="fr-FR" sz="2000" b="1" dirty="0" smtClean="0"/>
              <a:t>are </a:t>
            </a:r>
            <a:r>
              <a:rPr lang="fr-FR" sz="2000" b="1" dirty="0" err="1" smtClean="0"/>
              <a:t>null</a:t>
            </a:r>
            <a:endParaRPr lang="fr-FR" sz="2000" b="1" dirty="0" smtClean="0"/>
          </a:p>
          <a:p>
            <a:pPr eaLnBrk="1" hangingPunct="1"/>
            <a:r>
              <a:rPr lang="fr-FR" sz="2000" b="1" dirty="0" smtClean="0"/>
              <a:t>So </a:t>
            </a:r>
          </a:p>
          <a:p>
            <a:pPr eaLnBrk="1" hangingPunct="1"/>
            <a:endParaRPr lang="fr-FR" sz="2000" b="1" dirty="0" smtClean="0"/>
          </a:p>
          <a:p>
            <a:pPr eaLnBrk="1" hangingPunct="1"/>
            <a:r>
              <a:rPr lang="fr-FR" sz="2000" b="1" dirty="0" err="1" smtClean="0"/>
              <a:t>Calculate</a:t>
            </a:r>
            <a:r>
              <a:rPr lang="fr-FR" sz="2000" b="1" dirty="0" smtClean="0"/>
              <a:t> U</a:t>
            </a:r>
            <a:r>
              <a:rPr lang="fr-FR" sz="2000" b="1" baseline="-25000" dirty="0" smtClean="0"/>
              <a:t>1</a:t>
            </a:r>
            <a:r>
              <a:rPr lang="fr-FR" sz="2000" b="1" dirty="0" smtClean="0"/>
              <a:t>, U</a:t>
            </a:r>
            <a:r>
              <a:rPr lang="fr-FR" sz="2000" b="1" baseline="-25000" dirty="0" smtClean="0"/>
              <a:t>3</a:t>
            </a:r>
            <a:r>
              <a:rPr lang="fr-FR" sz="2000" b="1" dirty="0" smtClean="0"/>
              <a:t>,et U</a:t>
            </a:r>
            <a:r>
              <a:rPr lang="fr-FR" sz="2000" b="1" baseline="-25000" dirty="0" smtClean="0"/>
              <a:t>5 </a:t>
            </a:r>
            <a:r>
              <a:rPr lang="fr-FR" sz="2000" b="1" dirty="0" smtClean="0"/>
              <a:t>The first </a:t>
            </a:r>
            <a:r>
              <a:rPr lang="fr-FR" sz="2000" b="1" dirty="0" err="1" smtClean="0"/>
              <a:t>three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terms</a:t>
            </a:r>
            <a:r>
              <a:rPr lang="fr-FR" sz="2000" b="1" dirty="0" smtClean="0"/>
              <a:t> of the Fourier </a:t>
            </a:r>
            <a:r>
              <a:rPr lang="fr-FR" sz="2000" b="1" dirty="0" err="1" smtClean="0"/>
              <a:t>Form</a:t>
            </a:r>
            <a:r>
              <a:rPr lang="fr-FR" sz="2000" dirty="0" smtClean="0"/>
              <a:t>.</a:t>
            </a:r>
          </a:p>
          <a:p>
            <a:pPr eaLnBrk="1" hangingPunct="1"/>
            <a:endParaRPr lang="fr-FR" sz="2000" dirty="0" smtClean="0"/>
          </a:p>
          <a:p>
            <a:pPr eaLnBrk="1" hangingPunct="1"/>
            <a:r>
              <a:rPr lang="fr-FR" sz="2000" b="1" dirty="0" smtClean="0"/>
              <a:t>Q16: </a:t>
            </a:r>
            <a:r>
              <a:rPr lang="fr-FR" sz="2000" b="1" dirty="0" err="1" smtClean="0"/>
              <a:t>What’s</a:t>
            </a:r>
            <a:r>
              <a:rPr lang="fr-FR" sz="2000" b="1" dirty="0" smtClean="0"/>
              <a:t> the </a:t>
            </a:r>
            <a:r>
              <a:rPr lang="fr-FR" sz="2000" b="1" dirty="0" err="1" smtClean="0"/>
              <a:t>rank</a:t>
            </a:r>
            <a:r>
              <a:rPr lang="fr-FR" sz="2000" b="1" dirty="0" smtClean="0"/>
              <a:t> n </a:t>
            </a:r>
            <a:r>
              <a:rPr lang="fr-FR" sz="2000" b="1" dirty="0" err="1" smtClean="0"/>
              <a:t>whose</a:t>
            </a:r>
            <a:r>
              <a:rPr lang="fr-FR" sz="2000" b="1" dirty="0" smtClean="0"/>
              <a:t> U</a:t>
            </a:r>
            <a:r>
              <a:rPr lang="fr-FR" sz="2000" b="1" baseline="-25000" dirty="0" smtClean="0"/>
              <a:t>n</a:t>
            </a:r>
            <a:r>
              <a:rPr lang="fr-FR" sz="2000" b="1" dirty="0" smtClean="0"/>
              <a:t>/U</a:t>
            </a:r>
            <a:r>
              <a:rPr lang="fr-FR" sz="2000" b="1" baseline="-25000" dirty="0" smtClean="0"/>
              <a:t>1 </a:t>
            </a:r>
            <a:r>
              <a:rPr lang="fr-FR" sz="2000" b="1" dirty="0" err="1" smtClean="0"/>
              <a:t>is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lower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than</a:t>
            </a:r>
            <a:r>
              <a:rPr lang="fr-FR" sz="2000" b="1" dirty="0" smtClean="0"/>
              <a:t> 10</a:t>
            </a:r>
            <a:r>
              <a:rPr lang="fr-FR" sz="2000" b="1" baseline="30000" dirty="0" smtClean="0"/>
              <a:t>-2</a:t>
            </a:r>
            <a:endParaRPr lang="fr-FR" sz="2000" b="1" dirty="0" smtClean="0"/>
          </a:p>
          <a:p>
            <a:pPr eaLnBrk="1" hangingPunct="1"/>
            <a:endParaRPr lang="fr-FR" sz="2000" b="1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</p:txBody>
      </p:sp>
      <p:sp>
        <p:nvSpPr>
          <p:cNvPr id="5126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31D418A6-6AFA-484D-9C85-413EDA4E0BE6}" type="slidenum">
              <a:rPr lang="fr-FR"/>
              <a:pPr/>
              <a:t>7</a:t>
            </a:fld>
            <a:endParaRPr lang="fr-FR"/>
          </a:p>
        </p:txBody>
      </p:sp>
      <p:graphicFrame>
        <p:nvGraphicFramePr>
          <p:cNvPr id="5122" name="Rectangle 8"/>
          <p:cNvGraphicFramePr>
            <a:graphicFrameLocks/>
          </p:cNvGraphicFramePr>
          <p:nvPr/>
        </p:nvGraphicFramePr>
        <p:xfrm>
          <a:off x="1651000" y="2971800"/>
          <a:ext cx="6578600" cy="1066800"/>
        </p:xfrm>
        <a:graphic>
          <a:graphicData uri="http://schemas.openxmlformats.org/presentationml/2006/ole">
            <p:oleObj spid="_x0000_s5122" name="Equation" r:id="rId4" imgW="0" imgH="0" progId="Equation.3">
              <p:embed/>
            </p:oleObj>
          </a:graphicData>
        </a:graphic>
      </p:graphicFrame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1066800" y="1905000"/>
          <a:ext cx="8288338" cy="503238"/>
        </p:xfrm>
        <a:graphic>
          <a:graphicData uri="http://schemas.openxmlformats.org/presentationml/2006/ole">
            <p:oleObj spid="_x0000_s5123" name="Equation" r:id="rId5" imgW="6794280" imgH="431640" progId="Equation.3">
              <p:embed/>
            </p:oleObj>
          </a:graphicData>
        </a:graphic>
      </p:graphicFrame>
      <p:graphicFrame>
        <p:nvGraphicFramePr>
          <p:cNvPr id="5124" name="Object 11"/>
          <p:cNvGraphicFramePr>
            <a:graphicFrameLocks noChangeAspect="1"/>
          </p:cNvGraphicFramePr>
          <p:nvPr/>
        </p:nvGraphicFramePr>
        <p:xfrm>
          <a:off x="838200" y="2819400"/>
          <a:ext cx="8229600" cy="685800"/>
        </p:xfrm>
        <a:graphic>
          <a:graphicData uri="http://schemas.openxmlformats.org/presentationml/2006/ole">
            <p:oleObj spid="_x0000_s5124" name="Equation" r:id="rId6" imgW="5702040" imgH="609480" progId="Equation.3">
              <p:embed/>
            </p:oleObj>
          </a:graphicData>
        </a:graphic>
      </p:graphicFrame>
      <p:graphicFrame>
        <p:nvGraphicFramePr>
          <p:cNvPr id="5125" name="Object 13"/>
          <p:cNvGraphicFramePr>
            <a:graphicFrameLocks noChangeAspect="1"/>
          </p:cNvGraphicFramePr>
          <p:nvPr/>
        </p:nvGraphicFramePr>
        <p:xfrm>
          <a:off x="3276600" y="4114800"/>
          <a:ext cx="2743200" cy="723900"/>
        </p:xfrm>
        <a:graphic>
          <a:graphicData uri="http://schemas.openxmlformats.org/presentationml/2006/ole">
            <p:oleObj spid="_x0000_s5125" name="Equation" r:id="rId7" imgW="25016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smtClean="0"/>
              <a:t>a not </a:t>
            </a:r>
            <a:r>
              <a:rPr lang="fr-FR" sz="3200" dirty="0" err="1" smtClean="0"/>
              <a:t>so</a:t>
            </a:r>
            <a:r>
              <a:rPr lang="fr-FR" sz="3200" dirty="0" smtClean="0"/>
              <a:t> </a:t>
            </a:r>
            <a:r>
              <a:rPr lang="fr-FR" sz="3200" dirty="0" err="1" smtClean="0"/>
              <a:t>singular</a:t>
            </a:r>
            <a:r>
              <a:rPr lang="fr-FR" sz="3200" dirty="0" smtClean="0"/>
              <a:t> case :  The sine </a:t>
            </a:r>
            <a:r>
              <a:rPr lang="fr-FR" sz="3200" dirty="0" err="1" smtClean="0"/>
              <a:t>function</a:t>
            </a:r>
            <a:r>
              <a:rPr lang="fr-FR" sz="3200" dirty="0" smtClean="0"/>
              <a:t> </a:t>
            </a:r>
            <a:r>
              <a:rPr lang="fr-FR" sz="3200" dirty="0" err="1" smtClean="0"/>
              <a:t>Complex</a:t>
            </a:r>
            <a:r>
              <a:rPr lang="fr-FR" sz="3200" dirty="0" smtClean="0"/>
              <a:t> notation</a:t>
            </a: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5874B4E5-9A44-4501-8BF1-3D970BE6690B}" type="slidenum">
              <a:rPr lang="fr-FR"/>
              <a:pPr/>
              <a:t>8</a:t>
            </a:fld>
            <a:endParaRPr lang="fr-FR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609600" y="1295400"/>
            <a:ext cx="9296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u="sng" dirty="0"/>
              <a:t>Convention : </a:t>
            </a:r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endParaRPr lang="fr-FR" b="1" u="sng" dirty="0"/>
          </a:p>
          <a:p>
            <a:r>
              <a:rPr lang="fr-FR" b="1" u="sng" dirty="0"/>
              <a:t>Sine </a:t>
            </a:r>
            <a:r>
              <a:rPr lang="fr-FR" b="1" u="sng" dirty="0" err="1"/>
              <a:t>steady</a:t>
            </a:r>
            <a:r>
              <a:rPr lang="fr-FR" b="1" u="sng" dirty="0"/>
              <a:t> state : </a:t>
            </a:r>
            <a:endParaRPr lang="fr-FR" dirty="0"/>
          </a:p>
          <a:p>
            <a:r>
              <a:rPr lang="fr-FR" dirty="0" err="1"/>
              <a:t>Instantanenous</a:t>
            </a:r>
            <a:r>
              <a:rPr lang="fr-FR" dirty="0"/>
              <a:t> variables      </a:t>
            </a:r>
            <a:r>
              <a:rPr lang="fr-FR" dirty="0" err="1"/>
              <a:t>instantanenous</a:t>
            </a:r>
            <a:r>
              <a:rPr lang="fr-FR" dirty="0"/>
              <a:t> </a:t>
            </a:r>
            <a:r>
              <a:rPr lang="fr-FR" dirty="0" err="1"/>
              <a:t>complex</a:t>
            </a:r>
            <a:r>
              <a:rPr lang="fr-FR" dirty="0"/>
              <a:t>     </a:t>
            </a:r>
            <a:r>
              <a:rPr lang="fr-FR" dirty="0" err="1"/>
              <a:t>complex</a:t>
            </a:r>
            <a:r>
              <a:rPr lang="fr-FR" dirty="0"/>
              <a:t> magnitude</a:t>
            </a:r>
          </a:p>
          <a:p>
            <a:r>
              <a:rPr lang="fr-FR" dirty="0"/>
              <a:t>u(t) = </a:t>
            </a:r>
            <a:r>
              <a:rPr lang="fr-FR" dirty="0" smtClean="0"/>
              <a:t>          </a:t>
            </a:r>
            <a:r>
              <a:rPr lang="fr-FR" dirty="0"/>
              <a:t>cos</a:t>
            </a:r>
            <a:r>
              <a:rPr lang="fr-FR" dirty="0">
                <a:sym typeface="Symbol" pitchFamily="18" charset="2"/>
              </a:rPr>
              <a:t></a:t>
            </a:r>
            <a:r>
              <a:rPr lang="fr-FR" dirty="0"/>
              <a:t>t                          </a:t>
            </a:r>
            <a:r>
              <a:rPr lang="fr-FR" u="sng" dirty="0"/>
              <a:t>u(t) </a:t>
            </a:r>
            <a:r>
              <a:rPr lang="fr-FR" dirty="0"/>
              <a:t>= U  </a:t>
            </a:r>
            <a:r>
              <a:rPr lang="fr-FR" dirty="0" err="1"/>
              <a:t>e</a:t>
            </a:r>
            <a:r>
              <a:rPr lang="fr-FR" baseline="30000" dirty="0" err="1"/>
              <a:t>j</a:t>
            </a:r>
            <a:r>
              <a:rPr lang="fr-FR" baseline="30000" dirty="0">
                <a:sym typeface="Symbol" pitchFamily="18" charset="2"/>
              </a:rPr>
              <a:t></a:t>
            </a:r>
            <a:r>
              <a:rPr lang="fr-FR" baseline="30000" dirty="0"/>
              <a:t>t</a:t>
            </a:r>
            <a:r>
              <a:rPr lang="fr-FR" dirty="0"/>
              <a:t>                            </a:t>
            </a:r>
            <a:r>
              <a:rPr lang="fr-FR" u="sng" dirty="0"/>
              <a:t>U  </a:t>
            </a:r>
            <a:r>
              <a:rPr lang="fr-FR" dirty="0"/>
              <a:t>= U</a:t>
            </a:r>
          </a:p>
          <a:p>
            <a:r>
              <a:rPr lang="fr-FR" dirty="0"/>
              <a:t>i(t)  </a:t>
            </a:r>
            <a:r>
              <a:rPr lang="fr-FR" dirty="0" smtClean="0"/>
              <a:t>=      cos</a:t>
            </a:r>
            <a:r>
              <a:rPr lang="fr-FR" dirty="0"/>
              <a:t>(</a:t>
            </a:r>
            <a:r>
              <a:rPr lang="fr-FR" dirty="0">
                <a:sym typeface="Symbol" pitchFamily="18" charset="2"/>
              </a:rPr>
              <a:t></a:t>
            </a:r>
            <a:r>
              <a:rPr lang="fr-FR" dirty="0"/>
              <a:t>t - </a:t>
            </a:r>
            <a:r>
              <a:rPr lang="fr-FR" dirty="0">
                <a:sym typeface="Symbol" pitchFamily="18" charset="2"/>
              </a:rPr>
              <a:t></a:t>
            </a:r>
            <a:r>
              <a:rPr lang="fr-FR" dirty="0"/>
              <a:t>)	       </a:t>
            </a:r>
            <a:r>
              <a:rPr lang="fr-FR" u="sng" dirty="0"/>
              <a:t>i(t)</a:t>
            </a:r>
            <a:r>
              <a:rPr lang="fr-FR" dirty="0"/>
              <a:t> = I    </a:t>
            </a:r>
            <a:r>
              <a:rPr lang="fr-FR" dirty="0" err="1"/>
              <a:t>ej</a:t>
            </a:r>
            <a:r>
              <a:rPr lang="fr-FR" baseline="30000" dirty="0"/>
              <a:t>(</a:t>
            </a:r>
            <a:r>
              <a:rPr lang="fr-FR" baseline="30000" dirty="0">
                <a:sym typeface="Symbol" pitchFamily="18" charset="2"/>
              </a:rPr>
              <a:t></a:t>
            </a:r>
            <a:r>
              <a:rPr lang="fr-FR" baseline="30000" dirty="0"/>
              <a:t>t-</a:t>
            </a:r>
            <a:r>
              <a:rPr lang="fr-FR" baseline="30000" dirty="0">
                <a:sym typeface="Symbol" pitchFamily="18" charset="2"/>
              </a:rPr>
              <a:t></a:t>
            </a:r>
            <a:r>
              <a:rPr lang="fr-FR" baseline="30000" dirty="0"/>
              <a:t>)</a:t>
            </a:r>
            <a:r>
              <a:rPr lang="fr-FR" dirty="0"/>
              <a:t>                         </a:t>
            </a:r>
            <a:r>
              <a:rPr lang="fr-FR" u="sng" dirty="0"/>
              <a:t>I</a:t>
            </a:r>
            <a:r>
              <a:rPr lang="fr-FR" dirty="0"/>
              <a:t> = I    e</a:t>
            </a:r>
            <a:r>
              <a:rPr lang="fr-FR" baseline="30000" dirty="0"/>
              <a:t>-j</a:t>
            </a:r>
            <a:r>
              <a:rPr lang="fr-FR" baseline="30000" dirty="0">
                <a:sym typeface="Symbol" pitchFamily="18" charset="2"/>
              </a:rPr>
              <a:t></a:t>
            </a:r>
            <a:endParaRPr lang="fr-FR" baseline="30000" dirty="0"/>
          </a:p>
          <a:p>
            <a:endParaRPr lang="fr-FR" b="1" dirty="0" smtClean="0"/>
          </a:p>
          <a:p>
            <a:r>
              <a:rPr lang="fr-FR" b="1" dirty="0" smtClean="0"/>
              <a:t>P </a:t>
            </a:r>
            <a:r>
              <a:rPr lang="fr-FR" b="1" dirty="0"/>
              <a:t>= &lt; p(t) &gt; = </a:t>
            </a:r>
            <a:r>
              <a:rPr lang="fr-FR" b="1" dirty="0" err="1" smtClean="0"/>
              <a:t>UIcos</a:t>
            </a:r>
            <a:r>
              <a:rPr lang="fr-FR" b="1" dirty="0" smtClean="0">
                <a:sym typeface="Symbol" pitchFamily="18" charset="2"/>
              </a:rPr>
              <a:t></a:t>
            </a:r>
          </a:p>
          <a:p>
            <a:endParaRPr lang="fr-FR" b="1" dirty="0">
              <a:sym typeface="Symbol" pitchFamily="18" charset="2"/>
            </a:endParaRPr>
          </a:p>
          <a:p>
            <a:r>
              <a:rPr lang="fr-FR" b="1" dirty="0" err="1">
                <a:sym typeface="Symbol" pitchFamily="18" charset="2"/>
              </a:rPr>
              <a:t>Reactive</a:t>
            </a:r>
            <a:r>
              <a:rPr lang="fr-FR" b="1" dirty="0">
                <a:sym typeface="Symbol" pitchFamily="18" charset="2"/>
              </a:rPr>
              <a:t> power Q=</a:t>
            </a:r>
            <a:r>
              <a:rPr lang="fr-FR" b="1" dirty="0" err="1">
                <a:sym typeface="Symbol" pitchFamily="18" charset="2"/>
              </a:rPr>
              <a:t>UIsin</a:t>
            </a:r>
            <a:r>
              <a:rPr lang="fr-FR" b="1" dirty="0">
                <a:sym typeface="Symbol" pitchFamily="18" charset="2"/>
              </a:rPr>
              <a:t> </a:t>
            </a:r>
            <a:r>
              <a:rPr lang="fr-FR" dirty="0">
                <a:sym typeface="Symbol" pitchFamily="18" charset="2"/>
              </a:rPr>
              <a:t> </a:t>
            </a:r>
          </a:p>
          <a:p>
            <a:r>
              <a:rPr lang="fr-FR" dirty="0"/>
              <a:t>The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meaning</a:t>
            </a:r>
            <a:r>
              <a:rPr lang="fr-FR" dirty="0"/>
              <a:t> of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quantity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fact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	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in phase </a:t>
            </a:r>
            <a:r>
              <a:rPr lang="fr-FR" dirty="0" err="1"/>
              <a:t>with</a:t>
            </a:r>
            <a:r>
              <a:rPr lang="fr-FR" dirty="0"/>
              <a:t> le voltage</a:t>
            </a:r>
          </a:p>
          <a:p>
            <a:r>
              <a:rPr lang="fr-FR" b="1" u="sng" dirty="0" err="1"/>
              <a:t>Complex</a:t>
            </a:r>
            <a:r>
              <a:rPr lang="fr-FR" b="1" u="sng" dirty="0"/>
              <a:t> apparent power </a:t>
            </a:r>
            <a:r>
              <a:rPr lang="fr-FR" b="1" u="sng" dirty="0" smtClean="0"/>
              <a:t>:</a:t>
            </a:r>
            <a:r>
              <a:rPr lang="fr-FR" dirty="0"/>
              <a:t>	</a:t>
            </a:r>
            <a:r>
              <a:rPr lang="en-GB" b="1" u="sng" dirty="0"/>
              <a:t>S </a:t>
            </a:r>
            <a:r>
              <a:rPr lang="en-GB" b="1" dirty="0"/>
              <a:t> = </a:t>
            </a:r>
            <a:r>
              <a:rPr lang="en-GB" b="1" u="sng" dirty="0"/>
              <a:t>U</a:t>
            </a:r>
            <a:r>
              <a:rPr lang="en-GB" b="1" dirty="0"/>
              <a:t>  .  </a:t>
            </a:r>
            <a:r>
              <a:rPr lang="en-GB" b="1" u="sng" dirty="0"/>
              <a:t>I* </a:t>
            </a:r>
            <a:r>
              <a:rPr lang="en-GB" b="1" dirty="0"/>
              <a:t>  = U . I ( </a:t>
            </a:r>
            <a:r>
              <a:rPr lang="en-GB" b="1" dirty="0" err="1"/>
              <a:t>cos</a:t>
            </a:r>
            <a:r>
              <a:rPr lang="fr-FR" b="1" dirty="0">
                <a:sym typeface="Symbol" pitchFamily="18" charset="2"/>
              </a:rPr>
              <a:t></a:t>
            </a:r>
            <a:r>
              <a:rPr lang="en-GB" b="1" dirty="0"/>
              <a:t>  + j. sin</a:t>
            </a:r>
            <a:r>
              <a:rPr lang="fr-FR" b="1" dirty="0">
                <a:sym typeface="Symbol" pitchFamily="18" charset="2"/>
              </a:rPr>
              <a:t></a:t>
            </a:r>
            <a:r>
              <a:rPr lang="en-GB" b="1" dirty="0"/>
              <a:t> ) =  P  +  j . </a:t>
            </a:r>
            <a:r>
              <a:rPr lang="fr-FR" b="1" dirty="0"/>
              <a:t>Q</a:t>
            </a:r>
            <a:r>
              <a:rPr lang="fr-FR" dirty="0"/>
              <a:t>	</a:t>
            </a:r>
          </a:p>
        </p:txBody>
      </p:sp>
      <p:grpSp>
        <p:nvGrpSpPr>
          <p:cNvPr id="6151" name="Group 9"/>
          <p:cNvGrpSpPr>
            <a:grpSpLocks/>
          </p:cNvGrpSpPr>
          <p:nvPr/>
        </p:nvGrpSpPr>
        <p:grpSpPr bwMode="auto">
          <a:xfrm>
            <a:off x="2286000" y="1600200"/>
            <a:ext cx="6477000" cy="1981200"/>
            <a:chOff x="2160" y="3183"/>
            <a:chExt cx="5617" cy="2029"/>
          </a:xfrm>
        </p:grpSpPr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4752" y="4165"/>
              <a:ext cx="433" cy="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2160" y="3183"/>
              <a:ext cx="1441" cy="2029"/>
              <a:chOff x="2160" y="3183"/>
              <a:chExt cx="1441" cy="2029"/>
            </a:xfrm>
          </p:grpSpPr>
          <p:sp>
            <p:nvSpPr>
              <p:cNvPr id="6157" name="Rectangle 12"/>
              <p:cNvSpPr>
                <a:spLocks noChangeArrowheads="1"/>
              </p:cNvSpPr>
              <p:nvPr/>
            </p:nvSpPr>
            <p:spPr bwMode="auto">
              <a:xfrm>
                <a:off x="2736" y="3728"/>
                <a:ext cx="289" cy="1153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8" name="Line 13"/>
              <p:cNvSpPr>
                <a:spLocks noChangeShapeType="1"/>
              </p:cNvSpPr>
              <p:nvPr/>
            </p:nvSpPr>
            <p:spPr bwMode="auto">
              <a:xfrm>
                <a:off x="2880" y="3474"/>
                <a:ext cx="1" cy="28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9" name="Line 14"/>
              <p:cNvSpPr>
                <a:spLocks noChangeShapeType="1"/>
              </p:cNvSpPr>
              <p:nvPr/>
            </p:nvSpPr>
            <p:spPr bwMode="auto">
              <a:xfrm>
                <a:off x="2160" y="3330"/>
                <a:ext cx="72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0" name="Line 15"/>
              <p:cNvSpPr>
                <a:spLocks noChangeShapeType="1"/>
              </p:cNvSpPr>
              <p:nvPr/>
            </p:nvSpPr>
            <p:spPr bwMode="auto">
              <a:xfrm>
                <a:off x="2880" y="3330"/>
                <a:ext cx="1" cy="28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1" name="Line 16"/>
              <p:cNvSpPr>
                <a:spLocks noChangeShapeType="1"/>
              </p:cNvSpPr>
              <p:nvPr/>
            </p:nvSpPr>
            <p:spPr bwMode="auto">
              <a:xfrm>
                <a:off x="2880" y="4921"/>
                <a:ext cx="1" cy="28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2" name="Line 17"/>
              <p:cNvSpPr>
                <a:spLocks noChangeShapeType="1"/>
              </p:cNvSpPr>
              <p:nvPr/>
            </p:nvSpPr>
            <p:spPr bwMode="auto">
              <a:xfrm flipH="1">
                <a:off x="2160" y="5211"/>
                <a:ext cx="72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3" name="Line 18"/>
              <p:cNvSpPr>
                <a:spLocks noChangeShapeType="1"/>
              </p:cNvSpPr>
              <p:nvPr/>
            </p:nvSpPr>
            <p:spPr bwMode="auto">
              <a:xfrm flipV="1">
                <a:off x="2160" y="3613"/>
                <a:ext cx="1" cy="14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4" name="Line 19"/>
              <p:cNvSpPr>
                <a:spLocks noChangeShapeType="1"/>
              </p:cNvSpPr>
              <p:nvPr/>
            </p:nvSpPr>
            <p:spPr bwMode="auto">
              <a:xfrm>
                <a:off x="2880" y="3330"/>
                <a:ext cx="1" cy="1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5" name="Rectangle 20"/>
              <p:cNvSpPr>
                <a:spLocks noChangeArrowheads="1"/>
              </p:cNvSpPr>
              <p:nvPr/>
            </p:nvSpPr>
            <p:spPr bwMode="auto">
              <a:xfrm>
                <a:off x="3168" y="3183"/>
                <a:ext cx="433" cy="43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r>
                  <a:rPr lang="fr-FR" sz="2000"/>
                  <a:t>i(t)</a:t>
                </a:r>
              </a:p>
            </p:txBody>
          </p:sp>
        </p:grpSp>
        <p:sp>
          <p:nvSpPr>
            <p:cNvPr id="6156" name="Rectangle 21"/>
            <p:cNvSpPr>
              <a:spLocks noChangeArrowheads="1"/>
            </p:cNvSpPr>
            <p:nvPr/>
          </p:nvSpPr>
          <p:spPr bwMode="auto">
            <a:xfrm>
              <a:off x="4176" y="3183"/>
              <a:ext cx="3601" cy="20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fr-FR" dirty="0" err="1"/>
                <a:t>Instantaneous</a:t>
              </a:r>
              <a:r>
                <a:rPr lang="fr-FR" dirty="0"/>
                <a:t> power : </a:t>
              </a:r>
            </a:p>
            <a:p>
              <a:r>
                <a:rPr lang="fr-FR" dirty="0"/>
                <a:t>	</a:t>
              </a:r>
              <a:r>
                <a:rPr lang="fr-FR" b="1" dirty="0"/>
                <a:t>p(t) = u(t) . i(t</a:t>
              </a:r>
              <a:r>
                <a:rPr lang="fr-FR" b="1" dirty="0" smtClean="0"/>
                <a:t>)</a:t>
              </a:r>
            </a:p>
            <a:p>
              <a:endParaRPr lang="fr-FR" b="1" dirty="0"/>
            </a:p>
            <a:p>
              <a:r>
                <a:rPr lang="fr-FR" dirty="0" err="1"/>
                <a:t>Mean</a:t>
              </a:r>
              <a:r>
                <a:rPr lang="fr-FR" dirty="0"/>
                <a:t> power :</a:t>
              </a:r>
            </a:p>
            <a:p>
              <a:r>
                <a:rPr lang="fr-FR" b="1" dirty="0"/>
                <a:t>P = &lt; p(t) &gt; =   [ W ]</a:t>
              </a:r>
              <a:endParaRPr lang="fr-FR" dirty="0"/>
            </a:p>
            <a:p>
              <a:endParaRPr lang="fr-FR" dirty="0"/>
            </a:p>
          </p:txBody>
        </p:sp>
      </p:grpSp>
      <p:sp>
        <p:nvSpPr>
          <p:cNvPr id="6152" name="Text Box 22"/>
          <p:cNvSpPr txBox="1">
            <a:spLocks noChangeArrowheads="1"/>
          </p:cNvSpPr>
          <p:nvPr/>
        </p:nvSpPr>
        <p:spPr bwMode="auto">
          <a:xfrm>
            <a:off x="13716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U(t)</a:t>
            </a:r>
          </a:p>
        </p:txBody>
      </p:sp>
      <p:sp>
        <p:nvSpPr>
          <p:cNvPr id="6153" name="Rectangle 2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6146" name="Object 25"/>
          <p:cNvGraphicFramePr>
            <a:graphicFrameLocks noChangeAspect="1"/>
          </p:cNvGraphicFramePr>
          <p:nvPr/>
        </p:nvGraphicFramePr>
        <p:xfrm>
          <a:off x="2971800" y="4800600"/>
          <a:ext cx="3238500" cy="622300"/>
        </p:xfrm>
        <a:graphic>
          <a:graphicData uri="http://schemas.openxmlformats.org/presentationml/2006/ole">
            <p:oleObj spid="_x0000_s6146" name="Equation" r:id="rId4" imgW="3238200" imgH="622080" progId="Equation.3">
              <p:embed/>
            </p:oleObj>
          </a:graphicData>
        </a:graphic>
      </p:graphicFrame>
      <p:graphicFrame>
        <p:nvGraphicFramePr>
          <p:cNvPr id="6147" name="Object 26"/>
          <p:cNvGraphicFramePr>
            <a:graphicFrameLocks noChangeAspect="1"/>
          </p:cNvGraphicFramePr>
          <p:nvPr/>
        </p:nvGraphicFramePr>
        <p:xfrm>
          <a:off x="6324600" y="4876800"/>
          <a:ext cx="3009900" cy="622300"/>
        </p:xfrm>
        <a:graphic>
          <a:graphicData uri="http://schemas.openxmlformats.org/presentationml/2006/ole">
            <p:oleObj spid="_x0000_s6147" name="Equation" r:id="rId5" imgW="3009600" imgH="622080" progId="Equation.3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 flipV="1">
          <a:off x="1600200" y="4114801"/>
          <a:ext cx="253458" cy="228600"/>
        </p:xfrm>
        <a:graphic>
          <a:graphicData uri="http://schemas.openxmlformats.org/presentationml/2006/ole">
            <p:oleObj spid="_x0000_s6166" name="Équation" r:id="rId6" imgW="482400" imgH="596880" progId="Equation.3">
              <p:embed/>
            </p:oleObj>
          </a:graphicData>
        </a:graphic>
      </p:graphicFrame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1447800" y="4343401"/>
          <a:ext cx="152400" cy="304800"/>
        </p:xfrm>
        <a:graphic>
          <a:graphicData uri="http://schemas.openxmlformats.org/presentationml/2006/ole">
            <p:oleObj spid="_x0000_s6167" name="Équation" r:id="rId7" imgW="22860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915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dirty="0" err="1" smtClean="0"/>
              <a:t>Complex</a:t>
            </a:r>
            <a:r>
              <a:rPr lang="fr-FR" sz="3200" dirty="0" smtClean="0"/>
              <a:t> notation of </a:t>
            </a:r>
            <a:r>
              <a:rPr lang="fr-FR" sz="3200" dirty="0" err="1" smtClean="0"/>
              <a:t>three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passive </a:t>
            </a:r>
            <a:r>
              <a:rPr lang="fr-FR" sz="3200" dirty="0" err="1" smtClean="0"/>
              <a:t>elements</a:t>
            </a:r>
            <a:endParaRPr lang="fr-FR" sz="32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524000"/>
            <a:ext cx="89154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000" dirty="0" smtClean="0"/>
              <a:t>Resistance                 capacitance        self inductance</a:t>
            </a:r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endParaRPr lang="fr-FR" sz="2000" dirty="0" smtClean="0"/>
          </a:p>
          <a:p>
            <a:pPr eaLnBrk="1" hangingPunct="1"/>
            <a:r>
              <a:rPr lang="fr-FR" sz="2000" b="1" dirty="0" smtClean="0"/>
              <a:t>Q 17: </a:t>
            </a:r>
            <a:r>
              <a:rPr lang="fr-FR" sz="2000" b="1" dirty="0" err="1" smtClean="0"/>
              <a:t>Calculate</a:t>
            </a:r>
            <a:r>
              <a:rPr lang="fr-FR" sz="2000" b="1" dirty="0" smtClean="0"/>
              <a:t> relations </a:t>
            </a:r>
            <a:r>
              <a:rPr lang="fr-FR" sz="2000" b="1" dirty="0" err="1" smtClean="0"/>
              <a:t>between</a:t>
            </a:r>
            <a:r>
              <a:rPr lang="fr-FR" sz="2000" b="1" dirty="0" smtClean="0"/>
              <a:t> </a:t>
            </a:r>
            <a:r>
              <a:rPr lang="fr-FR" sz="2000" b="1" u="sng" dirty="0" smtClean="0"/>
              <a:t>u </a:t>
            </a:r>
            <a:r>
              <a:rPr lang="fr-FR" sz="2000" b="1" dirty="0" smtClean="0"/>
              <a:t>and </a:t>
            </a:r>
            <a:r>
              <a:rPr lang="fr-FR" sz="2000" b="1" u="sng" dirty="0" smtClean="0"/>
              <a:t>i 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then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between</a:t>
            </a:r>
            <a:r>
              <a:rPr lang="fr-FR" sz="2000" b="1" dirty="0" smtClean="0"/>
              <a:t> </a:t>
            </a:r>
            <a:r>
              <a:rPr lang="fr-FR" sz="2000" b="1" u="sng" dirty="0" smtClean="0"/>
              <a:t>U</a:t>
            </a:r>
            <a:r>
              <a:rPr lang="fr-FR" sz="2000" b="1" dirty="0" smtClean="0"/>
              <a:t> and </a:t>
            </a:r>
            <a:r>
              <a:rPr lang="fr-FR" sz="2000" b="1" u="sng" dirty="0" smtClean="0"/>
              <a:t>I</a:t>
            </a:r>
          </a:p>
          <a:p>
            <a:pPr eaLnBrk="1" hangingPunct="1">
              <a:buFontTx/>
              <a:buNone/>
            </a:pPr>
            <a:endParaRPr lang="fr-FR" sz="2000" b="1" u="sng" dirty="0" smtClean="0"/>
          </a:p>
          <a:p>
            <a:pPr eaLnBrk="1" hangingPunct="1"/>
            <a:r>
              <a:rPr lang="fr-FR" sz="2000" b="1" dirty="0" smtClean="0"/>
              <a:t>Q18 : </a:t>
            </a:r>
            <a:r>
              <a:rPr lang="fr-FR" sz="2000" b="1" dirty="0" err="1" smtClean="0"/>
              <a:t>Define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each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form</a:t>
            </a:r>
            <a:r>
              <a:rPr lang="fr-FR" sz="2000" b="1" dirty="0" smtClean="0"/>
              <a:t> of </a:t>
            </a:r>
            <a:r>
              <a:rPr lang="fr-FR" sz="2000" b="1" dirty="0" err="1" smtClean="0"/>
              <a:t>impedance</a:t>
            </a:r>
            <a:endParaRPr lang="fr-FR" sz="2000" b="1" dirty="0" smtClean="0"/>
          </a:p>
        </p:txBody>
      </p:sp>
      <p:sp>
        <p:nvSpPr>
          <p:cNvPr id="7173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504363" y="6265863"/>
            <a:ext cx="401637" cy="476250"/>
          </a:xfrm>
          <a:prstGeom prst="rect">
            <a:avLst/>
          </a:prstGeom>
          <a:noFill/>
        </p:spPr>
        <p:txBody>
          <a:bodyPr/>
          <a:lstStyle/>
          <a:p>
            <a:fld id="{877D29CA-FCFC-49BB-8092-09DA85C73181}" type="slidenum">
              <a:rPr lang="fr-FR"/>
              <a:pPr/>
              <a:t>9</a:t>
            </a:fld>
            <a:endParaRPr lang="fr-FR"/>
          </a:p>
        </p:txBody>
      </p:sp>
      <p:sp>
        <p:nvSpPr>
          <p:cNvPr id="7176" name="Line 4"/>
          <p:cNvSpPr>
            <a:spLocks noChangeShapeType="1"/>
          </p:cNvSpPr>
          <p:nvPr/>
        </p:nvSpPr>
        <p:spPr bwMode="auto">
          <a:xfrm>
            <a:off x="1143000" y="2286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1676400" y="2057400"/>
            <a:ext cx="9144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78" name="Line 6"/>
          <p:cNvSpPr>
            <a:spLocks noChangeShapeType="1"/>
          </p:cNvSpPr>
          <p:nvPr/>
        </p:nvSpPr>
        <p:spPr bwMode="auto">
          <a:xfrm>
            <a:off x="2590800" y="228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79" name="Line 7"/>
          <p:cNvSpPr>
            <a:spLocks noChangeShapeType="1"/>
          </p:cNvSpPr>
          <p:nvPr/>
        </p:nvSpPr>
        <p:spPr bwMode="auto">
          <a:xfrm>
            <a:off x="3810000" y="2286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0" name="Line 8"/>
          <p:cNvSpPr>
            <a:spLocks noChangeShapeType="1"/>
          </p:cNvSpPr>
          <p:nvPr/>
        </p:nvSpPr>
        <p:spPr bwMode="auto">
          <a:xfrm>
            <a:off x="4267200" y="1905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1" name="Line 9"/>
          <p:cNvSpPr>
            <a:spLocks noChangeShapeType="1"/>
          </p:cNvSpPr>
          <p:nvPr/>
        </p:nvSpPr>
        <p:spPr bwMode="auto">
          <a:xfrm>
            <a:off x="4419600" y="1905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2" name="Line 10"/>
          <p:cNvSpPr>
            <a:spLocks noChangeShapeType="1"/>
          </p:cNvSpPr>
          <p:nvPr/>
        </p:nvSpPr>
        <p:spPr bwMode="auto">
          <a:xfrm>
            <a:off x="4419600" y="2286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7183" name="Group 11"/>
          <p:cNvGrpSpPr>
            <a:grpSpLocks/>
          </p:cNvGrpSpPr>
          <p:nvPr/>
        </p:nvGrpSpPr>
        <p:grpSpPr bwMode="auto">
          <a:xfrm>
            <a:off x="5638800" y="1981200"/>
            <a:ext cx="2286000" cy="609600"/>
            <a:chOff x="3552" y="1584"/>
            <a:chExt cx="1440" cy="384"/>
          </a:xfrm>
        </p:grpSpPr>
        <p:sp>
          <p:nvSpPr>
            <p:cNvPr id="7192" name="Oval 12"/>
            <p:cNvSpPr>
              <a:spLocks noChangeArrowheads="1"/>
            </p:cNvSpPr>
            <p:nvPr/>
          </p:nvSpPr>
          <p:spPr bwMode="auto">
            <a:xfrm>
              <a:off x="3792" y="1584"/>
              <a:ext cx="336" cy="3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93" name="Oval 13"/>
            <p:cNvSpPr>
              <a:spLocks noChangeArrowheads="1"/>
            </p:cNvSpPr>
            <p:nvPr/>
          </p:nvSpPr>
          <p:spPr bwMode="auto">
            <a:xfrm>
              <a:off x="4128" y="1584"/>
              <a:ext cx="336" cy="3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94" name="Oval 14"/>
            <p:cNvSpPr>
              <a:spLocks noChangeArrowheads="1"/>
            </p:cNvSpPr>
            <p:nvPr/>
          </p:nvSpPr>
          <p:spPr bwMode="auto">
            <a:xfrm>
              <a:off x="4464" y="1584"/>
              <a:ext cx="336" cy="3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95" name="Rectangle 15"/>
            <p:cNvSpPr>
              <a:spLocks noChangeArrowheads="1"/>
            </p:cNvSpPr>
            <p:nvPr/>
          </p:nvSpPr>
          <p:spPr bwMode="auto">
            <a:xfrm>
              <a:off x="3696" y="1776"/>
              <a:ext cx="120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96" name="Line 16"/>
            <p:cNvSpPr>
              <a:spLocks noChangeShapeType="1"/>
            </p:cNvSpPr>
            <p:nvPr/>
          </p:nvSpPr>
          <p:spPr bwMode="auto">
            <a:xfrm flipH="1">
              <a:off x="3552" y="177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97" name="Line 17"/>
            <p:cNvSpPr>
              <a:spLocks noChangeShapeType="1"/>
            </p:cNvSpPr>
            <p:nvPr/>
          </p:nvSpPr>
          <p:spPr bwMode="auto">
            <a:xfrm>
              <a:off x="4800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1219200" y="228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3886200" y="228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5715000" y="228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 flipH="1">
            <a:off x="1295400" y="2819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 flipH="1">
            <a:off x="6096000" y="2819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89" name="Line 23"/>
          <p:cNvSpPr>
            <a:spLocks noChangeShapeType="1"/>
          </p:cNvSpPr>
          <p:nvPr/>
        </p:nvSpPr>
        <p:spPr bwMode="auto">
          <a:xfrm flipH="1">
            <a:off x="3657600" y="2819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1143000" y="1905000"/>
            <a:ext cx="69342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i			i		i</a:t>
            </a:r>
          </a:p>
          <a:p>
            <a:pPr>
              <a:spcBef>
                <a:spcPct val="50000"/>
              </a:spcBef>
            </a:pPr>
            <a:r>
              <a:rPr lang="fr-FR" sz="2400"/>
              <a:t>         </a:t>
            </a:r>
            <a:r>
              <a:rPr lang="fr-FR" sz="2000"/>
              <a:t> u		     u			u		     	</a:t>
            </a:r>
            <a:r>
              <a:rPr lang="fr-FR" sz="2400"/>
              <a:t>      </a:t>
            </a:r>
          </a:p>
        </p:txBody>
      </p:sp>
      <p:sp>
        <p:nvSpPr>
          <p:cNvPr id="7191" name="Text Box 25"/>
          <p:cNvSpPr txBox="1">
            <a:spLocks noChangeArrowheads="1"/>
          </p:cNvSpPr>
          <p:nvPr/>
        </p:nvSpPr>
        <p:spPr bwMode="auto">
          <a:xfrm>
            <a:off x="1447800" y="3200400"/>
            <a:ext cx="662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u="sng"/>
              <a:t>Receiver conventions</a:t>
            </a:r>
            <a:endParaRPr lang="fr-FR" sz="2000"/>
          </a:p>
          <a:p>
            <a:pPr>
              <a:spcBef>
                <a:spcPct val="50000"/>
              </a:spcBef>
            </a:pPr>
            <a:endParaRPr lang="fr-FR" sz="2000"/>
          </a:p>
          <a:p>
            <a:pPr>
              <a:spcBef>
                <a:spcPct val="50000"/>
              </a:spcBef>
            </a:pPr>
            <a:endParaRPr lang="fr-FR" sz="2000" u="sng"/>
          </a:p>
        </p:txBody>
      </p:sp>
      <p:graphicFrame>
        <p:nvGraphicFramePr>
          <p:cNvPr id="7170" name="Object 26"/>
          <p:cNvGraphicFramePr>
            <a:graphicFrameLocks noChangeAspect="1"/>
          </p:cNvGraphicFramePr>
          <p:nvPr/>
        </p:nvGraphicFramePr>
        <p:xfrm>
          <a:off x="1447800" y="3810000"/>
          <a:ext cx="1068388" cy="449263"/>
        </p:xfrm>
        <a:graphic>
          <a:graphicData uri="http://schemas.openxmlformats.org/presentationml/2006/ole">
            <p:oleObj spid="_x0000_s7170" name="Équation" r:id="rId3" imgW="419040" imgH="177480" progId="Equation.3">
              <p:embed/>
            </p:oleObj>
          </a:graphicData>
        </a:graphic>
      </p:graphicFrame>
      <p:graphicFrame>
        <p:nvGraphicFramePr>
          <p:cNvPr id="7171" name="Object 27"/>
          <p:cNvGraphicFramePr>
            <a:graphicFrameLocks noChangeAspect="1"/>
          </p:cNvGraphicFramePr>
          <p:nvPr/>
        </p:nvGraphicFramePr>
        <p:xfrm>
          <a:off x="3581400" y="3657600"/>
          <a:ext cx="1219200" cy="860425"/>
        </p:xfrm>
        <a:graphic>
          <a:graphicData uri="http://schemas.openxmlformats.org/presentationml/2006/ole">
            <p:oleObj spid="_x0000_s7171" name="Équation" r:id="rId4" imgW="545760" imgH="393480" progId="Equation.3">
              <p:embed/>
            </p:oleObj>
          </a:graphicData>
        </a:graphic>
      </p:graphicFrame>
      <p:graphicFrame>
        <p:nvGraphicFramePr>
          <p:cNvPr id="7172" name="Object 28"/>
          <p:cNvGraphicFramePr>
            <a:graphicFrameLocks noChangeAspect="1"/>
          </p:cNvGraphicFramePr>
          <p:nvPr/>
        </p:nvGraphicFramePr>
        <p:xfrm>
          <a:off x="5943600" y="3581400"/>
          <a:ext cx="1676400" cy="914400"/>
        </p:xfrm>
        <a:graphic>
          <a:graphicData uri="http://schemas.openxmlformats.org/presentationml/2006/ole">
            <p:oleObj spid="_x0000_s7172" name="Équation" r:id="rId5" imgW="533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od polytech">
  <a:themeElements>
    <a:clrScheme name="masque Polytech b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que Polytech 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que Polytech b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olytech b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olytech b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olytech b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olytech b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olytech b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Polytech b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Polytech b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Polytech b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Polytech b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Polytech b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 Polytech b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onception personnalisée">
  <a:themeElements>
    <a:clrScheme name="3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harte polytech 2010 BB">
  <a:themeElements>
    <a:clrScheme name="charte polytech 2010 B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rte polytech 2010 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rte polytech 2010 B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 polytech 2010 B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 polytech 2010 B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 polytech 2010 B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 polytech 2010 B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e polytech 2010 B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e polytech 2010 B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e polytech 2010 B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e polytech 2010 B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e polytech 2010 B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e polytech 2010 B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e polytech 2010 B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12303</TotalTime>
  <Words>943</Words>
  <Application>Microsoft Office PowerPoint</Application>
  <PresentationFormat>Format A4 (210 x 297 mm)</PresentationFormat>
  <Paragraphs>222</Paragraphs>
  <Slides>15</Slides>
  <Notes>10</Notes>
  <HiddenSlides>0</HiddenSlides>
  <MMClips>0</MMClips>
  <ScaleCrop>false</ScaleCrop>
  <HeadingPairs>
    <vt:vector size="6" baseType="variant">
      <vt:variant>
        <vt:lpstr>Thème</vt:lpstr>
      </vt:variant>
      <vt:variant>
        <vt:i4>8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Conception personnalisée</vt:lpstr>
      <vt:lpstr>1_Modèle par défaut</vt:lpstr>
      <vt:lpstr>Pod polytech</vt:lpstr>
      <vt:lpstr>2_Conception personnalisée</vt:lpstr>
      <vt:lpstr>3_Conception personnalisée</vt:lpstr>
      <vt:lpstr>charte polytech 2010 BB</vt:lpstr>
      <vt:lpstr>1_Conception personnalisée</vt:lpstr>
      <vt:lpstr>4_Conception personnalisée</vt:lpstr>
      <vt:lpstr>Equation</vt:lpstr>
      <vt:lpstr>Équation</vt:lpstr>
      <vt:lpstr>Diapositive 1</vt:lpstr>
      <vt:lpstr>Notations, glossary</vt:lpstr>
      <vt:lpstr>Instantaneous variables : k(t)</vt:lpstr>
      <vt:lpstr>Instantaneous variables : k(t) Mean value</vt:lpstr>
      <vt:lpstr>Instantaneous variables : k(t) Root mean square value</vt:lpstr>
      <vt:lpstr>Instantaneous variables : k(t) a singular case : sine </vt:lpstr>
      <vt:lpstr>a not so singular case :   The sine function the Fourier Transform </vt:lpstr>
      <vt:lpstr>a not so singular case :  The sine function Complex notation</vt:lpstr>
      <vt:lpstr>Complex notation of three passive elements</vt:lpstr>
      <vt:lpstr>Complex notation main interest</vt:lpstr>
      <vt:lpstr>Three phase electric systems industrial case</vt:lpstr>
      <vt:lpstr>Electronical components</vt:lpstr>
      <vt:lpstr>Diapositive 13</vt:lpstr>
      <vt:lpstr>    Translation from French  to English</vt:lpstr>
      <vt:lpstr>Electrical power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Brooke Lhernould</dc:creator>
  <cp:lastModifiedBy>bruno.bonheur</cp:lastModifiedBy>
  <cp:revision>709</cp:revision>
  <dcterms:created xsi:type="dcterms:W3CDTF">2003-11-17T09:56:40Z</dcterms:created>
  <dcterms:modified xsi:type="dcterms:W3CDTF">2013-10-03T16:31:44Z</dcterms:modified>
</cp:coreProperties>
</file>