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5" r:id="rId3"/>
    <p:sldMasterId id="2147483698" r:id="rId4"/>
    <p:sldMasterId id="2147483710" r:id="rId5"/>
    <p:sldMasterId id="2147483722" r:id="rId6"/>
    <p:sldMasterId id="2147483734" r:id="rId7"/>
    <p:sldMasterId id="2147483746" r:id="rId8"/>
    <p:sldMasterId id="2147483758" r:id="rId9"/>
    <p:sldMasterId id="2147483771" r:id="rId10"/>
    <p:sldMasterId id="2147483783" r:id="rId11"/>
    <p:sldMasterId id="2147483795" r:id="rId12"/>
    <p:sldMasterId id="2147483807" r:id="rId13"/>
    <p:sldMasterId id="2147483819" r:id="rId14"/>
    <p:sldMasterId id="2147483832" r:id="rId15"/>
    <p:sldMasterId id="2147483845" r:id="rId16"/>
    <p:sldMasterId id="2147483857" r:id="rId17"/>
    <p:sldMasterId id="2147483869" r:id="rId18"/>
    <p:sldMasterId id="2147483881" r:id="rId19"/>
    <p:sldMasterId id="2147483893" r:id="rId20"/>
  </p:sldMasterIdLst>
  <p:notesMasterIdLst>
    <p:notesMasterId r:id="rId59"/>
  </p:notesMasterIdLst>
  <p:handoutMasterIdLst>
    <p:handoutMasterId r:id="rId60"/>
  </p:handoutMasterIdLst>
  <p:sldIdLst>
    <p:sldId id="317" r:id="rId21"/>
    <p:sldId id="274" r:id="rId22"/>
    <p:sldId id="302" r:id="rId23"/>
    <p:sldId id="303" r:id="rId24"/>
    <p:sldId id="296" r:id="rId25"/>
    <p:sldId id="297" r:id="rId26"/>
    <p:sldId id="298" r:id="rId27"/>
    <p:sldId id="299" r:id="rId28"/>
    <p:sldId id="300" r:id="rId29"/>
    <p:sldId id="301" r:id="rId30"/>
    <p:sldId id="275" r:id="rId31"/>
    <p:sldId id="276" r:id="rId32"/>
    <p:sldId id="277" r:id="rId33"/>
    <p:sldId id="278" r:id="rId34"/>
    <p:sldId id="314" r:id="rId35"/>
    <p:sldId id="315" r:id="rId36"/>
    <p:sldId id="316" r:id="rId37"/>
    <p:sldId id="279" r:id="rId38"/>
    <p:sldId id="282" r:id="rId39"/>
    <p:sldId id="286" r:id="rId40"/>
    <p:sldId id="287" r:id="rId41"/>
    <p:sldId id="288" r:id="rId42"/>
    <p:sldId id="289" r:id="rId43"/>
    <p:sldId id="291" r:id="rId44"/>
    <p:sldId id="292" r:id="rId45"/>
    <p:sldId id="280" r:id="rId46"/>
    <p:sldId id="294" r:id="rId47"/>
    <p:sldId id="295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6600CC"/>
    <a:srgbClr val="6600FF"/>
    <a:srgbClr val="0000CC"/>
    <a:srgbClr val="00FF00"/>
    <a:srgbClr val="FFD0A5"/>
    <a:srgbClr val="FFC9A5"/>
    <a:srgbClr val="009900"/>
    <a:srgbClr val="CC3300"/>
    <a:srgbClr val="FF0000"/>
    <a:srgbClr val="1B256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7" autoAdjust="0"/>
    <p:restoredTop sz="94680" autoAdjust="0"/>
  </p:normalViewPr>
  <p:slideViewPr>
    <p:cSldViewPr>
      <p:cViewPr>
        <p:scale>
          <a:sx n="73" d="100"/>
          <a:sy n="73" d="100"/>
        </p:scale>
        <p:origin x="-984" y="-7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965" y="-82"/>
      </p:cViewPr>
      <p:guideLst>
        <p:guide orient="horz" pos="3224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8" rIns="93735" bIns="46868" numCol="1" anchor="t" anchorCtr="0" compatLnSpc="1">
            <a:prstTxWarp prst="textNoShape">
              <a:avLst/>
            </a:prstTxWarp>
          </a:bodyPr>
          <a:lstStyle>
            <a:lvl1pPr defTabSz="936625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8" rIns="93735" bIns="4686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8" rIns="93735" bIns="46868" numCol="1" anchor="b" anchorCtr="0" compatLnSpc="1">
            <a:prstTxWarp prst="textNoShape">
              <a:avLst/>
            </a:prstTxWarp>
          </a:bodyPr>
          <a:lstStyle>
            <a:lvl1pPr defTabSz="936625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8" rIns="93735" bIns="4686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fld id="{4222CEC2-102F-43B4-AA3E-B968613BE4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68497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8" rIns="93735" bIns="46868" numCol="1" anchor="t" anchorCtr="0" compatLnSpc="1">
            <a:prstTxWarp prst="textNoShape">
              <a:avLst/>
            </a:prstTxWarp>
          </a:bodyPr>
          <a:lstStyle>
            <a:lvl1pPr defTabSz="936625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8" rIns="93735" bIns="4686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196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8" rIns="93735" bIns="46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8" rIns="93735" bIns="46868" numCol="1" anchor="b" anchorCtr="0" compatLnSpc="1">
            <a:prstTxWarp prst="textNoShape">
              <a:avLst/>
            </a:prstTxWarp>
          </a:bodyPr>
          <a:lstStyle>
            <a:lvl1pPr defTabSz="936625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8" rIns="93735" bIns="4686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fld id="{25067DF9-B359-4841-AB4D-0F4C3A6412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55932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B10A9519-90F1-48EE-831A-96220AA2C64E}" type="slidenum">
              <a:rPr lang="fr-FR" baseline="0" smtClean="0">
                <a:latin typeface="Arial" charset="0"/>
              </a:rPr>
              <a:pPr eaLnBrk="1" hangingPunct="1"/>
              <a:t>2</a:t>
            </a:fld>
            <a:endParaRPr lang="fr-FR" baseline="0" smtClean="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2ED21613-61A7-4D78-ACE0-0570B9D7AD9D}" type="slidenum">
              <a:rPr lang="fr-FR" baseline="0" smtClean="0">
                <a:latin typeface="Arial" charset="0"/>
              </a:rPr>
              <a:pPr eaLnBrk="1" hangingPunct="1"/>
              <a:t>22</a:t>
            </a:fld>
            <a:endParaRPr lang="fr-FR" baseline="0" smtClean="0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815330AF-3EE8-4786-9939-E1CE9FB39FE4}" type="slidenum">
              <a:rPr lang="fr-FR" baseline="0" smtClean="0">
                <a:latin typeface="Arial" charset="0"/>
              </a:rPr>
              <a:pPr eaLnBrk="1" hangingPunct="1"/>
              <a:t>23</a:t>
            </a:fld>
            <a:endParaRPr lang="fr-FR" baseline="0" smtClean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21581E2E-F380-42EA-82E2-CEFCD7CBF5BF}" type="slidenum">
              <a:rPr lang="fr-FR" baseline="0" smtClean="0">
                <a:latin typeface="Arial" charset="0"/>
              </a:rPr>
              <a:pPr eaLnBrk="1" hangingPunct="1"/>
              <a:t>24</a:t>
            </a:fld>
            <a:endParaRPr lang="fr-FR" baseline="0" smtClean="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907060BB-B804-4834-AEA0-F7D2F797C759}" type="slidenum">
              <a:rPr lang="fr-FR" baseline="0" smtClean="0">
                <a:latin typeface="Arial" charset="0"/>
              </a:rPr>
              <a:pPr eaLnBrk="1" hangingPunct="1"/>
              <a:t>25</a:t>
            </a:fld>
            <a:endParaRPr lang="fr-FR" baseline="0" smtClean="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D4E26972-DC07-4FB7-9CC5-CB92AC57A3F1}" type="slidenum">
              <a:rPr lang="fr-FR" baseline="0" smtClean="0">
                <a:latin typeface="Arial" charset="0"/>
              </a:rPr>
              <a:pPr eaLnBrk="1" hangingPunct="1"/>
              <a:t>26</a:t>
            </a:fld>
            <a:endParaRPr lang="fr-FR" baseline="0" smtClean="0"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C59F6B44-B5DA-4507-89E1-08021A85253A}" type="slidenum">
              <a:rPr lang="fr-FR" baseline="0" smtClean="0">
                <a:latin typeface="Arial" charset="0"/>
              </a:rPr>
              <a:pPr eaLnBrk="1" hangingPunct="1"/>
              <a:t>27</a:t>
            </a:fld>
            <a:endParaRPr lang="fr-FR" baseline="0" smtClean="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A9992E2D-CD41-45DB-A06E-DF3751F5D70F}" type="slidenum">
              <a:rPr lang="fr-FR" baseline="0" smtClean="0">
                <a:latin typeface="Arial" charset="0"/>
              </a:rPr>
              <a:pPr eaLnBrk="1" hangingPunct="1"/>
              <a:t>28</a:t>
            </a:fld>
            <a:endParaRPr lang="fr-FR" baseline="0" smtClean="0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A116A9D3-3C7A-497B-9E3D-F400AB4203D1}" type="slidenum">
              <a:rPr lang="fr-FR" baseline="0" smtClean="0">
                <a:latin typeface="Arial" charset="0"/>
              </a:rPr>
              <a:pPr eaLnBrk="1" hangingPunct="1"/>
              <a:t>11</a:t>
            </a:fld>
            <a:endParaRPr lang="fr-FR" baseline="0" smtClean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1FB13CEE-C7A9-4079-BD98-A1937061A9D9}" type="slidenum">
              <a:rPr lang="fr-FR" baseline="0" smtClean="0">
                <a:latin typeface="Arial" charset="0"/>
              </a:rPr>
              <a:pPr eaLnBrk="1" hangingPunct="1"/>
              <a:t>12</a:t>
            </a:fld>
            <a:endParaRPr lang="fr-FR" baseline="0" smtClean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BA34EDF8-6727-4BF5-BAA1-FA1213959711}" type="slidenum">
              <a:rPr lang="fr-FR" baseline="0" smtClean="0">
                <a:latin typeface="Arial" charset="0"/>
              </a:rPr>
              <a:pPr eaLnBrk="1" hangingPunct="1"/>
              <a:t>13</a:t>
            </a:fld>
            <a:endParaRPr lang="fr-FR" baseline="0" smtClean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96B21B16-9AC1-4B1C-88D8-04583ACFE236}" type="slidenum">
              <a:rPr lang="fr-FR" baseline="0" smtClean="0">
                <a:latin typeface="Arial" charset="0"/>
              </a:rPr>
              <a:pPr eaLnBrk="1" hangingPunct="1"/>
              <a:t>14</a:t>
            </a:fld>
            <a:endParaRPr lang="fr-FR" baseline="0" smtClean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7D563E27-FA39-4F77-BD11-523D07B156DB}" type="slidenum">
              <a:rPr lang="fr-FR" baseline="0" smtClean="0">
                <a:latin typeface="Arial" charset="0"/>
              </a:rPr>
              <a:pPr eaLnBrk="1" hangingPunct="1"/>
              <a:t>18</a:t>
            </a:fld>
            <a:endParaRPr lang="fr-FR" baseline="0" smtClean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4F39C89A-B949-49F3-BA11-F21755E76A05}" type="slidenum">
              <a:rPr lang="fr-FR" baseline="0" smtClean="0">
                <a:latin typeface="Arial" charset="0"/>
              </a:rPr>
              <a:pPr eaLnBrk="1" hangingPunct="1"/>
              <a:t>19</a:t>
            </a:fld>
            <a:endParaRPr lang="fr-FR" baseline="0" smtClean="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83B17DB3-463B-43FC-BE1E-3A159C2FE35A}" type="slidenum">
              <a:rPr lang="fr-FR" baseline="0" smtClean="0">
                <a:latin typeface="Arial" charset="0"/>
              </a:rPr>
              <a:pPr eaLnBrk="1" hangingPunct="1"/>
              <a:t>20</a:t>
            </a:fld>
            <a:endParaRPr lang="fr-FR" baseline="0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36625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3961C0D4-F245-47F3-9FED-1A689BEAB220}" type="slidenum">
              <a:rPr lang="fr-FR" baseline="0" smtClean="0">
                <a:latin typeface="Arial" charset="0"/>
              </a:rPr>
              <a:pPr eaLnBrk="1" hangingPunct="1"/>
              <a:t>21</a:t>
            </a:fld>
            <a:endParaRPr lang="fr-FR" baseline="0" smtClean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A8812-2D67-4C16-94EA-E3DF86D104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6477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EB4-9112-4C94-A3CA-0BE1925C90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026791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442656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568547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9" descr="orange swath"/>
          <p:cNvPicPr>
            <a:picLocks noChangeAspect="1" noChangeArrowheads="1"/>
          </p:cNvPicPr>
          <p:nvPr userDrawn="1"/>
        </p:nvPicPr>
        <p:blipFill>
          <a:blip r:embed="rId2" cstate="print">
            <a:lum bright="48000" contrast="-8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2"/>
          <p:cNvSpPr>
            <a:spLocks noChangeArrowheads="1"/>
          </p:cNvSpPr>
          <p:nvPr userDrawn="1"/>
        </p:nvSpPr>
        <p:spPr bwMode="auto">
          <a:xfrm>
            <a:off x="609600" y="0"/>
            <a:ext cx="9296400" cy="6858000"/>
          </a:xfrm>
          <a:prstGeom prst="rect">
            <a:avLst/>
          </a:prstGeom>
          <a:gradFill rotWithShape="1">
            <a:gsLst>
              <a:gs pos="0">
                <a:srgbClr val="80ABDC">
                  <a:alpha val="23000"/>
                </a:srgbClr>
              </a:gs>
              <a:gs pos="100000">
                <a:schemeClr val="bg1">
                  <a:alpha val="86000"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AutoShape 25"/>
          <p:cNvSpPr>
            <a:spLocks noChangeArrowheads="1"/>
          </p:cNvSpPr>
          <p:nvPr userDrawn="1"/>
        </p:nvSpPr>
        <p:spPr bwMode="auto">
          <a:xfrm rot="19860365">
            <a:off x="762000" y="1685925"/>
            <a:ext cx="7010400" cy="5334000"/>
          </a:xfrm>
          <a:prstGeom prst="moon">
            <a:avLst>
              <a:gd name="adj" fmla="val 73370"/>
            </a:avLst>
          </a:prstGeom>
          <a:gradFill rotWithShape="1">
            <a:gsLst>
              <a:gs pos="0">
                <a:srgbClr val="80ABDC">
                  <a:alpha val="49001"/>
                </a:srgbClr>
              </a:gs>
              <a:gs pos="100000">
                <a:srgbClr val="80ABDC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6" name="Picture 45" descr="Orleans Bandeau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696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0"/>
          <p:cNvSpPr>
            <a:spLocks noChangeArrowheads="1"/>
          </p:cNvSpPr>
          <p:nvPr userDrawn="1"/>
        </p:nvSpPr>
        <p:spPr bwMode="auto">
          <a:xfrm>
            <a:off x="304800" y="1828800"/>
            <a:ext cx="9601200" cy="381000"/>
          </a:xfrm>
          <a:prstGeom prst="rect">
            <a:avLst/>
          </a:prstGeom>
          <a:gradFill rotWithShape="1">
            <a:gsLst>
              <a:gs pos="0">
                <a:srgbClr val="094ADB">
                  <a:alpha val="30000"/>
                </a:srgbClr>
              </a:gs>
              <a:gs pos="100000">
                <a:srgbClr val="094ADB">
                  <a:gamma/>
                  <a:shade val="46275"/>
                  <a:invGamma/>
                  <a:alpha val="3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" name="Rectangle 59"/>
          <p:cNvSpPr>
            <a:spLocks noChangeArrowheads="1"/>
          </p:cNvSpPr>
          <p:nvPr userDrawn="1"/>
        </p:nvSpPr>
        <p:spPr bwMode="auto">
          <a:xfrm>
            <a:off x="1600200" y="0"/>
            <a:ext cx="8305800" cy="2209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9" name="Picture 27" descr="orange swat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97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9" descr="marque polytech rv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50292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9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003550" y="2781300"/>
            <a:ext cx="6310313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5308195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37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CEA5C-357F-4EC5-AECE-43CA2AE25C96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26E9-2136-4052-A36C-1F3BD6101D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651991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78529-BAC5-467D-B3E5-8C9E8FC543DD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0E357-1FCB-469D-9EF0-632CD42813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697482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1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EC963-8322-40B7-8F35-C6784138EAE2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F8AE-565B-4E26-B6B8-9968091577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74588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197A1-D066-4C2D-BE82-0874C9C2CF22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94223-9A34-4A22-8022-651A38EA66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919824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82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82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1C2C9-F116-4904-996F-511B1AB74295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E82A-46C5-4A96-820D-7C2D1DEEB8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584696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4477C-CF24-4CA0-9B1C-720737123EDB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64E90-33CA-4AA4-BD75-92BA0EBC92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055076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FE860-EA1F-45CA-A9A4-251A3F8676E0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55CD-A3C6-4697-AFF7-67C26A6442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6187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60FF-23B2-4B20-A337-575995FBCD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078522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6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6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6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9104B-68C1-4B6B-86AB-113DB7667488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8B50C-59CF-4D0A-B3F1-B6240555E0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968841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F0FC4-EB28-4349-A953-E19B7FBBBCD8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2EA2A-F8A6-4314-80D4-883E65DDFF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222612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7C4CA-8434-40D4-A6E7-95705DAF1F52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067C6-A068-4B8E-B31D-BF5430A72C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813521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50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6" y="274650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D7B91-63CC-46A1-A841-AD8F2868F067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624FA-D3A5-4004-AB96-D1520B17C7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556479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41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3C1DE-DB02-444E-BD00-49213C49E2B1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AC19C-0768-4EDF-9E7F-C9446AE35D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166949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6839B-B075-482E-9B79-CDF55D722CC4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4F599-030B-4FEC-8C58-2B7FE6760F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72017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1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A6F43-921A-4778-946E-1A6C08C0C77D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25AB1-BF5D-4CF0-9B50-B63A42C9F6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27648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82E3-F5C2-44A4-BFE3-7082509DCB54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E7D00-D1E0-46A7-9075-E8A4746FFB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439558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84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84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77228-DF78-41A4-B891-FD4CBE068C8B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4AD7E-27B9-435E-A744-6307732B7D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608324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4529A-2A6F-4322-A04B-8532A36AD3BC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14E53-891A-443B-B8B6-8684C8A432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97178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F5C9-3463-4E53-82CA-BC83668D9B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87275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793D4-D30C-4C50-88B0-1F8CF56EC14F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50C51-A4CF-4357-971C-B54929E59E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854838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6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43773-C9FD-4D06-8D86-793F066E8F2B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9A2DB-C01A-425C-A921-FAAEF02AE1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574839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DAAF-8145-4C4A-AA55-68550D416DDB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924E-4CF2-4289-B8EA-62C708F941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393866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D0F84-C781-4AC0-AA04-8B2901502345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7541-635C-4283-AAF4-8DB13132E6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865587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54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4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52B86-355E-4411-AEF2-EF976E9760F0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B0B2E-BC2A-41D6-ABFD-2B221B9063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179999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4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43851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551325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2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2501102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56406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86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86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48425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3CB0-8379-4464-B1E2-0C1EC6F15F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486423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426003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689402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70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8541169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6126655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451283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5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916038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49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88AB2-5CE5-4C49-BED9-18C49B8C8A74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908E6-CC54-4691-9EF3-B8D448B096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03759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AA7F4-453E-4042-AEC2-5B92A20F2965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E2FF1-B89D-492B-AB33-87B63D3CBE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824560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2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DB9D9-8DEE-4EF4-994B-6D310AA8D562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0EC7-E821-4D9B-A87C-C0F0245793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636193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43A2C-7E15-4723-AA27-59B78DFC7F07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28837-3A9D-4433-A480-A3A0619945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94840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2BD0-8788-4E0F-A9B3-850092E9BB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553691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2FF34-256A-4EAB-85E8-94AD0AAD274F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444A9-7D35-4845-8681-BD6A4A45B0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991763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BBD1-76F3-4A44-98C0-2822F9199EE4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8861F-2E18-4BF1-8BF3-85D00173EF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530315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A38A8-019D-4DA7-BCA1-413AE343B9F9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9B205-EA33-4DB4-ABE8-7656300DD9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905859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7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0DC34-2302-4EA9-A6F4-55B50E0EEE53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C7F30-217F-4A1F-91C8-E312874ADA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763328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4BD4A-E161-4440-A46A-297869C85E7A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BC0B0-4A28-485C-B963-FE87C2BA42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762480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A59F1-73FB-45C4-86B2-351EFDF9053E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E7643-CD0F-4137-98F0-F0E9A1A727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233123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62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62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65BE6-49A8-4911-B730-FFDD36A5ED6F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E3F4-7532-4897-92DA-27DE3258AB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492707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53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509924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912244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28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826175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EF7D-D567-4E89-949F-5CB524ABB3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83631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161665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91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91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2044384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590018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078473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78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4270128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7142894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011918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66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66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37460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558150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4504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B0C9-3D6B-4C32-903C-FE6111C3AA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1359986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83570951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382660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296398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174898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419866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2047939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41250844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1506575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5549706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55460-8CBF-448B-9626-77A7214A4881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B16EC-44C7-4138-80C2-3E618C611A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79322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8F57-76E9-479C-8248-B684A1CF27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3033070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4ACC8-4F1A-431A-BE24-CC814DA19330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8A42-CF80-4B84-904C-9B7C50090F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348986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3D25B-DA26-4988-8838-DE4AF35B5242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DF972-24A5-47DC-9638-C749E6E922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7551043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87F5E-4BBE-4F5E-9CFB-58B5B7B6B1DE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5AD0F-5D95-45A4-BABD-D6C9878D6A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3512529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A0743-F2AD-48E1-8307-ECE2852688E6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C0E52-88B1-4F71-8486-40F1FFF4DC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1840115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EF67F-723E-4851-9353-D7996F15A8FC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B83FB-CE77-4E8C-BC13-B34DEAACAD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500756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C459D-75F3-47A6-8C2A-E378C8C3B9D8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3189-A5DC-41CC-A7F2-BD8741A459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066414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60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AC338-9F0C-4D52-A229-60FD39674FA5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1C354-7E48-496F-A62E-248E1181DF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516732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AABAE-46F9-4B6B-89D2-70A02C1D93AB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B5F87-8597-4C2F-B444-1A7C4347D7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2376041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3CE44-4999-4917-AF12-E8FAF41B8B7B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9561-1B6C-4786-AFB4-753B7CAEFA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6598840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48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5" y="274648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B5452-3B3B-467F-AF19-0C2FD8B905DD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65FC4-CC36-44FC-B23F-65C882035D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75475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1301-BDFE-4C0E-85F9-64D09CF6CD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028519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82466-2240-4E21-B9F8-EDDC4419F55B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F3E1A-E990-4D7D-899A-F207471B77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7282383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690B4-DD92-472D-8C05-A44309B1AEAF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6674F-052C-425A-8178-3D517A38CF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426995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D13F5-80A6-4D67-BA56-A60A274538BB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A5538-5E51-42F0-8F48-4CA2FBA095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56188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4E7B9-D5AE-4767-8B4E-1EE725272E08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7B05B-B787-45DF-A4D5-39DB05E346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96204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83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83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26F85-DEA3-46A6-A849-97E58FF76B95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812A-3488-4A7F-A7D6-157868168D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8606558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08BFB-4481-42C4-B17E-BE8EFB58DDBC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60B55-FE12-4BAC-A9A1-3028986D51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0486225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34E5F-B465-4A8F-B595-403AF32CAD5D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972F1-CB4A-487F-8FBC-B9E582B957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379305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6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7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BFE18-53A4-4AEB-A648-0518622EF9D5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4CC6-A98A-4B2C-AF45-A3FFD3C8F8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6691352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3759-B888-4926-ACF6-EAB5515774ED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117EE-6A8E-46B6-B427-5B89CD413D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3717448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F7C5-1262-4362-A08E-EEA248A1BC7A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20203-FE43-41D0-85F2-2B3B7C4F25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16189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F3673-A367-4D66-B2C8-F80371ABAB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4366676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7" y="274652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9D448-2FF9-43D3-AB1F-7D147142BF2D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B3F5B-FCA2-4E43-B59B-1F23436A6C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3186528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43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6782142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3435073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18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2388819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2837352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8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8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5160212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1444712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019628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68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20150365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75996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EA7FB-42AB-4E6E-AF01-6A611C1A0A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32862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C1E1-0E1C-4C89-BB94-12D77BD732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2171308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6647158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56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6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3299893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47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0A65E-5872-4E31-A7E4-519361F2B06C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B1CF9-2D50-48DC-8651-03975A9090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5998144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40E2E-72E7-4EDB-88E7-EE27249337A3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F730-162C-4B32-806C-F0693227AA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9453631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2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EBA98-EE34-4E23-B57F-3D9BCD976D1D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9856-E3B9-4CC1-942B-E51C7F0077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6539481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7763B-594D-475D-95F6-1148A4DEEC3D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5DAC-4960-4456-9174-BA13464591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0301924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8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8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D295-62A9-4021-AF29-55A55F3513BE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9865E-FB1F-4599-829B-76F640AF12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9962334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1917D-8A2E-456D-B808-1FAE0D1DDB78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BB50F-785C-456A-90A1-63C4CCB880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944482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A09B3-AE74-4094-920B-EAEBD372E8D3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5F1B-B7A0-4BC0-8DA1-CA40BC073F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1652574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7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3DF75-FDC8-413A-BF3E-2490181B21EB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8F8F1-1A24-44CE-BECB-2A5588A348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71422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E63A8-EA93-439E-9859-EAE7181F6C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63389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D2D7D-8BCE-428D-97AE-68D64F726798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ACE0D-9DA3-4DD9-AC98-E94941A278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1795811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B9B17-FF8E-421E-B87F-6F4D25A0C8CB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3938D-30B6-41C0-A51D-94325A1862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7743490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60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60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34B8-BE97-42E6-AE35-6A1CB913224F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871D6-0CDE-423E-A2D0-3FD939729C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0654572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51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6239492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9244775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26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95061863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305367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90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90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5768090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9728007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41479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F0FA-C3B8-4AD3-B41A-07CA22564C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2941316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76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39966223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96733617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7352510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64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64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59986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8739785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26280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78545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2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09395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28771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81097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2566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F239-92C0-432E-BF54-BA6494C102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87149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56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232320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447346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94131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3" y="274644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70661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9" descr="orange swath"/>
          <p:cNvPicPr>
            <a:picLocks noChangeAspect="1" noChangeArrowheads="1"/>
          </p:cNvPicPr>
          <p:nvPr userDrawn="1"/>
        </p:nvPicPr>
        <p:blipFill>
          <a:blip r:embed="rId2" cstate="print">
            <a:lum bright="48000" contrast="-8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2"/>
          <p:cNvSpPr>
            <a:spLocks noChangeArrowheads="1"/>
          </p:cNvSpPr>
          <p:nvPr userDrawn="1"/>
        </p:nvSpPr>
        <p:spPr bwMode="auto">
          <a:xfrm>
            <a:off x="609600" y="0"/>
            <a:ext cx="9296400" cy="6858000"/>
          </a:xfrm>
          <a:prstGeom prst="rect">
            <a:avLst/>
          </a:prstGeom>
          <a:gradFill rotWithShape="1">
            <a:gsLst>
              <a:gs pos="0">
                <a:srgbClr val="80ABDC">
                  <a:alpha val="23000"/>
                </a:srgbClr>
              </a:gs>
              <a:gs pos="100000">
                <a:schemeClr val="bg1">
                  <a:alpha val="86000"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AutoShape 25"/>
          <p:cNvSpPr>
            <a:spLocks noChangeArrowheads="1"/>
          </p:cNvSpPr>
          <p:nvPr userDrawn="1"/>
        </p:nvSpPr>
        <p:spPr bwMode="auto">
          <a:xfrm rot="19860365">
            <a:off x="762000" y="1685925"/>
            <a:ext cx="7010400" cy="5334000"/>
          </a:xfrm>
          <a:prstGeom prst="moon">
            <a:avLst>
              <a:gd name="adj" fmla="val 73370"/>
            </a:avLst>
          </a:prstGeom>
          <a:gradFill rotWithShape="1">
            <a:gsLst>
              <a:gs pos="0">
                <a:srgbClr val="80ABDC">
                  <a:alpha val="49001"/>
                </a:srgbClr>
              </a:gs>
              <a:gs pos="100000">
                <a:srgbClr val="80ABDC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6" name="Picture 45" descr="Orleans Bandeau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696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0"/>
          <p:cNvSpPr>
            <a:spLocks noChangeArrowheads="1"/>
          </p:cNvSpPr>
          <p:nvPr userDrawn="1"/>
        </p:nvSpPr>
        <p:spPr bwMode="auto">
          <a:xfrm>
            <a:off x="304800" y="1828800"/>
            <a:ext cx="9601200" cy="381000"/>
          </a:xfrm>
          <a:prstGeom prst="rect">
            <a:avLst/>
          </a:prstGeom>
          <a:gradFill rotWithShape="1">
            <a:gsLst>
              <a:gs pos="0">
                <a:srgbClr val="094ADB">
                  <a:alpha val="30000"/>
                </a:srgbClr>
              </a:gs>
              <a:gs pos="100000">
                <a:srgbClr val="094ADB">
                  <a:gamma/>
                  <a:shade val="46275"/>
                  <a:invGamma/>
                  <a:alpha val="3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" name="Rectangle 59"/>
          <p:cNvSpPr>
            <a:spLocks noChangeArrowheads="1"/>
          </p:cNvSpPr>
          <p:nvPr userDrawn="1"/>
        </p:nvSpPr>
        <p:spPr bwMode="auto">
          <a:xfrm>
            <a:off x="1600200" y="0"/>
            <a:ext cx="8305800" cy="2209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9" name="Picture 27" descr="orange swat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97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9" descr="marque polytech rv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50292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9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003550" y="2781300"/>
            <a:ext cx="6310313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735005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648D9-72CF-4BBA-9613-568A084CD2FD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38795-D1EA-49A3-881D-8D4929E9D9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99680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9F597-AD29-44D5-92F1-4AD9612AD621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D400E-59AD-48CE-BBBC-C7B55EF394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69437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3F944-253E-4986-9513-237C159A12B1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6E406-5B27-46A9-B2C9-3946BA529D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81534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ADEDC-9485-45F8-B7B0-2BDFD09D1ED2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FC9B6-761A-4677-998C-59063644C6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4349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83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83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5B9CD-A9DF-4B4C-8DFB-D699FA742BEE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2A48C-CA2F-46EF-B0D8-603DBE23C0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0258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8C9B0-FECD-4AE8-B7EA-039957124D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14798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398E1-AA2E-48B6-9326-09C8D705AC07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0138E-9496-4C21-972D-002D457655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5505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1CD04-40AB-4473-BCB7-55F00104EA27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3DC92-8BBF-4D27-805C-A1FDAC9438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08163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6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7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6F413-4E99-4F7E-9C77-00A6DDCBC4A5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3DF51-3697-4EEB-AA3A-A2EC587999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427788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314D3-58D8-4389-81A4-D0EB15C8D299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C407E-C61C-408B-A0D7-567ADC43A4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35921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77DA3-479E-4452-8665-1BCA1850758A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03B1B-C8F9-4229-868C-A04DAB0FF5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05780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7" y="274652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595AC-DAEC-45F3-902F-2CE8647B214A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6B9A5-8968-4D1B-B62B-C79945CC95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36876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43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FDD1F-9B5A-4CBE-ABE5-EB7107E6C9FC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356A4-84C1-47E8-BBA9-20142D9FA5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60927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F13C2-69A1-4F96-A081-056B2D6CA68E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12A27-07A1-427C-96D9-B18AB3A15E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675988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1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40139-D635-433E-9B4C-978FEA73CF59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8F33A-617F-4643-900E-EFF9856B3D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608303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C1FD-66E7-4A6D-B963-AD72FB94B613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6063-C305-45FB-BDFB-123BC236FF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667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13D5-D647-4E3F-9E15-1273158D78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756535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8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8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9137B-5D83-43DE-8EA2-5A7BD5AE7669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7C15-92C4-44D1-BF77-E484E2A2A2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06932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49B9-0976-4369-A859-532548CDBA02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39251-1F48-43F6-B0DF-9A2C55F774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01988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DD025-4643-4CF2-BA3D-2ABEAC1F4CF3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7F180-417D-40D2-8BA7-FAA958B294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422035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6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F0312-D4FB-4A3D-8C78-851C9F6A4C46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FD56-26B1-4D15-9325-B716C7E104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251402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F074-1B48-4FD7-8ABA-309C620964BE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61001-61F7-4A99-856D-B78632DACC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836695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265C1-AB6D-4706-BDBA-F3698F1E44EE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7C806-1026-4A5F-8958-1E6FD79CB5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50055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56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6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8010F-4652-478F-AB61-523015A85270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C118C-C889-4650-B6E9-9D94408AA0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563196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47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327971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06789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2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23045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40E5-3303-400D-A52A-BFE0B2EC3F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89777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383431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8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8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475608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79636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03648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7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3046674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0779555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275244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60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60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189458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51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25063-ABA0-4306-96E0-AE264074111B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5F895-160A-4A8C-84B6-8F5FA01920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58248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02BE2-501E-4825-8B56-264692EEE23B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90EEF-FCB5-4F9F-8124-7E2B8EDACD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0835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3DF45-763E-4208-9310-2F1C3B61E3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80015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2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8723-0F40-4A1C-A88F-2BAA6A9A5CCA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320CD-1320-4A8A-86C5-0FC7E2DC35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728467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CA38-B8CB-4C36-90D6-74B41780B927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691E1-28AC-47E6-B600-F312278256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248249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9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9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194A6-C4CC-4FDB-BB56-5D0304EBD558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E50A3-5559-465C-AA1F-BCD3B9568E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437928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ABDE-67A4-4BE8-99B4-7A43222FB339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8D89D-4D90-4A74-B06F-6A66462C6F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693885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0CFB7-F44B-4577-A580-6B7CB2D6B7CD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38A1F-CC5E-485E-8D48-627F19433B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033931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7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01E91-4607-4513-8E1B-5907E4C272FB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8BD62-37CB-49E1-84B1-8567EB900B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425529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72D4F-8717-4860-9CC8-C4E167014125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EDC01-7EF2-4919-AAF4-53596CD041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842788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56AE-500F-4D23-8609-05700C7C6997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CB33F-1632-4BB9-9BE7-5ADF6D557A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290640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64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64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8BD84-D443-4E2E-A3BD-B24860F0F7AC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82244-40A4-4857-A8D8-2FBCFB42DC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320324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5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323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E713-A39B-40D2-B928-B1C69022C3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408362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157069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3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4827187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386118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92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92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300818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666952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980205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80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6531188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1620490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780702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6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6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8065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4D41-3ED5-48FB-BAB1-DB5F78D3B0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409504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9" descr="orange swath"/>
          <p:cNvPicPr>
            <a:picLocks noChangeAspect="1" noChangeArrowheads="1"/>
          </p:cNvPicPr>
          <p:nvPr userDrawn="1"/>
        </p:nvPicPr>
        <p:blipFill>
          <a:blip r:embed="rId2" cstate="print">
            <a:lum bright="48000" contrast="-8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2"/>
          <p:cNvSpPr>
            <a:spLocks noChangeArrowheads="1"/>
          </p:cNvSpPr>
          <p:nvPr userDrawn="1"/>
        </p:nvSpPr>
        <p:spPr bwMode="auto">
          <a:xfrm>
            <a:off x="609600" y="0"/>
            <a:ext cx="9296400" cy="6858000"/>
          </a:xfrm>
          <a:prstGeom prst="rect">
            <a:avLst/>
          </a:prstGeom>
          <a:gradFill rotWithShape="1">
            <a:gsLst>
              <a:gs pos="0">
                <a:srgbClr val="80ABDC">
                  <a:alpha val="23000"/>
                </a:srgbClr>
              </a:gs>
              <a:gs pos="100000">
                <a:schemeClr val="bg1">
                  <a:alpha val="86000"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AutoShape 25"/>
          <p:cNvSpPr>
            <a:spLocks noChangeArrowheads="1"/>
          </p:cNvSpPr>
          <p:nvPr userDrawn="1"/>
        </p:nvSpPr>
        <p:spPr bwMode="auto">
          <a:xfrm rot="19860365">
            <a:off x="762000" y="1685925"/>
            <a:ext cx="7010400" cy="5334000"/>
          </a:xfrm>
          <a:prstGeom prst="moon">
            <a:avLst>
              <a:gd name="adj" fmla="val 73370"/>
            </a:avLst>
          </a:prstGeom>
          <a:gradFill rotWithShape="1">
            <a:gsLst>
              <a:gs pos="0">
                <a:srgbClr val="80ABDC">
                  <a:alpha val="49001"/>
                </a:srgbClr>
              </a:gs>
              <a:gs pos="100000">
                <a:srgbClr val="80ABDC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6" name="Picture 45" descr="Orleans Bandeau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696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0"/>
          <p:cNvSpPr>
            <a:spLocks noChangeArrowheads="1"/>
          </p:cNvSpPr>
          <p:nvPr userDrawn="1"/>
        </p:nvSpPr>
        <p:spPr bwMode="auto">
          <a:xfrm>
            <a:off x="304800" y="1828800"/>
            <a:ext cx="9601200" cy="381000"/>
          </a:xfrm>
          <a:prstGeom prst="rect">
            <a:avLst/>
          </a:prstGeom>
          <a:gradFill rotWithShape="1">
            <a:gsLst>
              <a:gs pos="0">
                <a:srgbClr val="094ADB">
                  <a:alpha val="30000"/>
                </a:srgbClr>
              </a:gs>
              <a:gs pos="100000">
                <a:srgbClr val="094ADB">
                  <a:gamma/>
                  <a:shade val="46275"/>
                  <a:invGamma/>
                  <a:alpha val="3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" name="Rectangle 59"/>
          <p:cNvSpPr>
            <a:spLocks noChangeArrowheads="1"/>
          </p:cNvSpPr>
          <p:nvPr userDrawn="1"/>
        </p:nvSpPr>
        <p:spPr bwMode="auto">
          <a:xfrm>
            <a:off x="1600200" y="0"/>
            <a:ext cx="8305800" cy="2209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9" name="Picture 27" descr="orange swat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97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9" descr="marque polytech rv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50292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9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003550" y="2781300"/>
            <a:ext cx="6310313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093432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32525325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057926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6469725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076304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48495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360807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245904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726140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63871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1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image" Target="../media/image5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image" Target="../media/image13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6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32900" y="6265863"/>
            <a:ext cx="4016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baseline="0">
                <a:solidFill>
                  <a:srgbClr val="FF9900"/>
                </a:solidFill>
              </a:defRPr>
            </a:lvl1pPr>
          </a:lstStyle>
          <a:p>
            <a:pPr>
              <a:defRPr/>
            </a:pPr>
            <a:fld id="{50AE4D09-172E-4FF0-A245-9A5D639FB5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4339" name="Picture 8" descr="masq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3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marque polytech rvb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63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EE9544FF-8D63-43EF-846B-CBA779504C67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08AA49F-B8C4-4CB8-8370-80E26FE40B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57E225DF-5A8D-4242-94B4-50A4BC4D5920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593188F-D92D-4320-9596-082F22E505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marque Polytech Orléans quadr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6491288"/>
            <a:ext cx="16017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271463" y="6384925"/>
            <a:ext cx="919797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0" y="1196975"/>
            <a:ext cx="9412288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44563" cy="6858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25606" name="Picture 21" descr="hand_v6_trans_cmjn_ombre_v3_green_300px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5516563"/>
            <a:ext cx="10128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3108325" y="6524625"/>
            <a:ext cx="309403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>
                <a:solidFill>
                  <a:srgbClr val="336699"/>
                </a:solidFill>
              </a:rPr>
              <a:t>Ecole Polytechnique de l'Université d'Orléans</a:t>
            </a:r>
          </a:p>
        </p:txBody>
      </p:sp>
      <p:pic>
        <p:nvPicPr>
          <p:cNvPr id="25608" name="Picture 23" descr="logo 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208713"/>
            <a:ext cx="5461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4" descr="marque_reseau_quadr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511925"/>
            <a:ext cx="1403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5967413" y="6524625"/>
            <a:ext cx="25749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000">
                <a:solidFill>
                  <a:srgbClr val="336699"/>
                </a:solidFill>
              </a:rPr>
              <a:t>19/03/2010/ </a:t>
            </a:r>
            <a:fld id="{5A242DA0-795A-440D-8D8E-37EDEB28FAFF}" type="slidenum">
              <a:rPr lang="fr-FR" sz="1000">
                <a:solidFill>
                  <a:srgbClr val="336699"/>
                </a:solidFill>
              </a:rPr>
              <a:pPr algn="ctr">
                <a:spcBef>
                  <a:spcPct val="50000"/>
                </a:spcBef>
                <a:defRPr/>
              </a:pPr>
              <a:t>‹N°›</a:t>
            </a:fld>
            <a:endParaRPr lang="fr-FR" sz="1000">
              <a:solidFill>
                <a:srgbClr val="336699"/>
              </a:solidFill>
            </a:endParaRP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7905750" y="188913"/>
            <a:ext cx="13684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 sz="200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C2692889-E67A-4E63-AA56-AC483CCEDDA8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3968930-318D-4F5F-B511-56B1088DF6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0"/>
            <a:ext cx="1889125" cy="6858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2378075" y="6092825"/>
            <a:ext cx="7527925" cy="765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27652" name="Picture 4" descr="hand_v6_trans_cmjn_ombre_v3_green_300px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7843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marque Polytech Orléans quadr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6218238"/>
            <a:ext cx="24971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3449638" y="6550025"/>
            <a:ext cx="41354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>
                <a:solidFill>
                  <a:srgbClr val="336699"/>
                </a:solidFill>
              </a:rPr>
              <a:t>Ecole Polytechnique de l'Université d'Orléans</a:t>
            </a:r>
          </a:p>
        </p:txBody>
      </p:sp>
      <p:pic>
        <p:nvPicPr>
          <p:cNvPr id="27655" name="Picture 7" descr="logo 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208713"/>
            <a:ext cx="5461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marque_reseau_quadr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511925"/>
            <a:ext cx="1403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1889125" cy="6858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378075" y="6092825"/>
            <a:ext cx="7527925" cy="765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28676" name="Picture 9" descr="hand_v6_trans_cmjn_ombre_v3_green_300px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33688"/>
            <a:ext cx="28543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0" descr="marque Polytech Orléans quadr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6218238"/>
            <a:ext cx="24971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449638" y="6550025"/>
            <a:ext cx="4135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>
                <a:solidFill>
                  <a:srgbClr val="336699"/>
                </a:solidFill>
              </a:rPr>
              <a:t>Ecole Polytechnique de l'Université d'Orléans</a:t>
            </a:r>
          </a:p>
        </p:txBody>
      </p:sp>
      <p:pic>
        <p:nvPicPr>
          <p:cNvPr id="28679" name="Picture 12" descr="logo 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208713"/>
            <a:ext cx="5461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4" descr="marque_reseau_quadr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511925"/>
            <a:ext cx="1403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D25C6BFD-13AA-479B-A5EB-BF6055EAF7D1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EC7C2C2B-68FB-4A6C-BB89-0B1FBC9477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9A00D291-FFF9-42E5-9985-D05B4CCE38DF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8A79DE2-EB3C-4979-8B11-7A3FC372C7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" descr="marque Polytech Orléans quadr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6491288"/>
            <a:ext cx="16017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271463" y="6384925"/>
            <a:ext cx="919797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0" y="1196975"/>
            <a:ext cx="9412288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44563" cy="6858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31750" name="Picture 21" descr="hand_v6_trans_cmjn_ombre_v3_green_300px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5516563"/>
            <a:ext cx="10128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3108325" y="6524625"/>
            <a:ext cx="3094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>
                <a:solidFill>
                  <a:srgbClr val="336699"/>
                </a:solidFill>
              </a:rPr>
              <a:t>Ecole Polytechnique de l'Université d'Orléans</a:t>
            </a:r>
          </a:p>
        </p:txBody>
      </p:sp>
      <p:pic>
        <p:nvPicPr>
          <p:cNvPr id="31752" name="Picture 23" descr="logo 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208713"/>
            <a:ext cx="5461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24" descr="marque_reseau_quadr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511925"/>
            <a:ext cx="1403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5967413" y="6524625"/>
            <a:ext cx="2574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000">
                <a:solidFill>
                  <a:srgbClr val="336699"/>
                </a:solidFill>
              </a:rPr>
              <a:t>19/03/2010/ </a:t>
            </a:r>
            <a:fld id="{BBFFC84D-DD5F-4F29-B787-416B7BC417EB}" type="slidenum">
              <a:rPr lang="fr-FR" sz="1000">
                <a:solidFill>
                  <a:srgbClr val="336699"/>
                </a:solidFill>
              </a:rPr>
              <a:pPr algn="ctr">
                <a:spcBef>
                  <a:spcPct val="50000"/>
                </a:spcBef>
                <a:defRPr/>
              </a:pPr>
              <a:t>‹N°›</a:t>
            </a:fld>
            <a:endParaRPr lang="fr-FR" sz="1000">
              <a:solidFill>
                <a:srgbClr val="336699"/>
              </a:solidFill>
            </a:endParaRP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7905750" y="188913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 sz="200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7E685A86-F4A5-4E1A-B1E9-3003A6A2CF21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27F4DE7-CD0E-4CBB-AF32-C5AA6C88EA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 userDrawn="1"/>
        </p:nvSpPr>
        <p:spPr bwMode="auto">
          <a:xfrm>
            <a:off x="838200" y="1295400"/>
            <a:ext cx="9067800" cy="228600"/>
          </a:xfrm>
          <a:prstGeom prst="rect">
            <a:avLst/>
          </a:prstGeom>
          <a:gradFill rotWithShape="1">
            <a:gsLst>
              <a:gs pos="0">
                <a:srgbClr val="80ABD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32900" y="6265863"/>
            <a:ext cx="4016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baseline="0">
                <a:solidFill>
                  <a:srgbClr val="FF9900"/>
                </a:solidFill>
              </a:defRPr>
            </a:lvl1pPr>
          </a:lstStyle>
          <a:p>
            <a:pPr>
              <a:defRPr/>
            </a:pPr>
            <a:fld id="{0FCF8AB0-5376-4D19-83AF-06EF2BC0A0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7220" name="Rectangle 4"/>
          <p:cNvSpPr>
            <a:spLocks noChangeArrowheads="1"/>
          </p:cNvSpPr>
          <p:nvPr userDrawn="1"/>
        </p:nvSpPr>
        <p:spPr bwMode="auto">
          <a:xfrm>
            <a:off x="0" y="0"/>
            <a:ext cx="9906000" cy="1371600"/>
          </a:xfrm>
          <a:prstGeom prst="rect">
            <a:avLst/>
          </a:prstGeom>
          <a:gradFill rotWithShape="1">
            <a:gsLst>
              <a:gs pos="0">
                <a:srgbClr val="FFA13E">
                  <a:gamma/>
                  <a:tint val="0"/>
                  <a:invGamma/>
                </a:srgbClr>
              </a:gs>
              <a:gs pos="100000">
                <a:srgbClr val="FFA13E">
                  <a:alpha val="60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7221" name="Rectangle 5"/>
          <p:cNvSpPr>
            <a:spLocks noChangeArrowheads="1"/>
          </p:cNvSpPr>
          <p:nvPr userDrawn="1"/>
        </p:nvSpPr>
        <p:spPr bwMode="auto">
          <a:xfrm>
            <a:off x="838200" y="1371600"/>
            <a:ext cx="9067800" cy="76200"/>
          </a:xfrm>
          <a:prstGeom prst="rect">
            <a:avLst/>
          </a:prstGeom>
          <a:gradFill rotWithShape="1">
            <a:gsLst>
              <a:gs pos="0">
                <a:srgbClr val="265599"/>
              </a:gs>
              <a:gs pos="100000">
                <a:srgbClr val="265599">
                  <a:gamma/>
                  <a:tint val="1372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15366" name="Picture 6" descr="masq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3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marque polytech rvb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63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Logo Polytech Orleans rvb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5" y="1143000"/>
            <a:ext cx="1069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0"/>
            <a:ext cx="1889125" cy="6858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2378075" y="6092825"/>
            <a:ext cx="7527925" cy="765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33796" name="Picture 4" descr="hand_v6_trans_cmjn_ombre_v3_green_300px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7843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marque Polytech Orléans quadr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6218238"/>
            <a:ext cx="24971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3449638" y="6550025"/>
            <a:ext cx="4135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>
                <a:solidFill>
                  <a:srgbClr val="336699"/>
                </a:solidFill>
              </a:rPr>
              <a:t>Ecole Polytechnique de l'Université d'Orléans</a:t>
            </a:r>
          </a:p>
        </p:txBody>
      </p:sp>
      <p:pic>
        <p:nvPicPr>
          <p:cNvPr id="33799" name="Picture 7" descr="logo 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208713"/>
            <a:ext cx="5461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marque_reseau_quadr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511925"/>
            <a:ext cx="1403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1889125" cy="6858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378075" y="6092825"/>
            <a:ext cx="7527925" cy="765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16388" name="Picture 9" descr="hand_v6_trans_cmjn_ombre_v3_green_300px"/>
          <p:cNvPicPr preferRelativeResize="0"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33688"/>
            <a:ext cx="28543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marque Polytech Orléans quadri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6218238"/>
            <a:ext cx="24971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449638" y="6550025"/>
            <a:ext cx="41354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>
                <a:solidFill>
                  <a:srgbClr val="336699"/>
                </a:solidFill>
              </a:rPr>
              <a:t>Ecole Polytechnique de l'Université d'Orléans</a:t>
            </a:r>
          </a:p>
        </p:txBody>
      </p:sp>
      <p:pic>
        <p:nvPicPr>
          <p:cNvPr id="16391" name="Picture 12" descr="logo 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208713"/>
            <a:ext cx="5461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4" descr="marque_reseau_quadri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511925"/>
            <a:ext cx="1403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8"/>
          <p:cNvSpPr>
            <a:spLocks noChangeArrowheads="1"/>
          </p:cNvSpPr>
          <p:nvPr userDrawn="1"/>
        </p:nvSpPr>
        <p:spPr bwMode="auto">
          <a:xfrm>
            <a:off x="838200" y="1295400"/>
            <a:ext cx="9067800" cy="228600"/>
          </a:xfrm>
          <a:prstGeom prst="rect">
            <a:avLst/>
          </a:prstGeom>
          <a:gradFill rotWithShape="1">
            <a:gsLst>
              <a:gs pos="0">
                <a:srgbClr val="80ABD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" name="Rectangle 23"/>
          <p:cNvSpPr>
            <a:spLocks noChangeArrowheads="1"/>
          </p:cNvSpPr>
          <p:nvPr userDrawn="1"/>
        </p:nvSpPr>
        <p:spPr bwMode="auto">
          <a:xfrm>
            <a:off x="0" y="0"/>
            <a:ext cx="9906000" cy="1371600"/>
          </a:xfrm>
          <a:prstGeom prst="rect">
            <a:avLst/>
          </a:prstGeom>
          <a:gradFill rotWithShape="1">
            <a:gsLst>
              <a:gs pos="0">
                <a:srgbClr val="FFA13E">
                  <a:gamma/>
                  <a:tint val="0"/>
                  <a:invGamma/>
                </a:srgbClr>
              </a:gs>
              <a:gs pos="100000">
                <a:srgbClr val="FFA13E">
                  <a:alpha val="60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" name="Rectangle 61"/>
          <p:cNvSpPr>
            <a:spLocks noChangeArrowheads="1"/>
          </p:cNvSpPr>
          <p:nvPr userDrawn="1"/>
        </p:nvSpPr>
        <p:spPr bwMode="auto">
          <a:xfrm>
            <a:off x="838200" y="1371600"/>
            <a:ext cx="9067800" cy="76200"/>
          </a:xfrm>
          <a:prstGeom prst="rect">
            <a:avLst/>
          </a:prstGeom>
          <a:gradFill rotWithShape="1">
            <a:gsLst>
              <a:gs pos="0">
                <a:srgbClr val="265599"/>
              </a:gs>
              <a:gs pos="100000">
                <a:srgbClr val="265599">
                  <a:gamma/>
                  <a:tint val="1372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16396" name="Picture 53" descr="masque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3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54" descr="marque polytech rvb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63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56" descr="Logo Polytech Orleans rvb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5" y="1143000"/>
            <a:ext cx="1069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64" descr="logo GAE couleur 3cm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8" y="6184900"/>
            <a:ext cx="11985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39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6CCF9276-0D74-4491-9612-972B02307506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7A70C2F-B27E-4343-B441-B73AA1C020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C9E029D0-CF77-42A2-BCE0-BC382B7A6419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C353F2D-C83D-4152-8E5F-569974F6C7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marque Polytech Orléans quadr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6491288"/>
            <a:ext cx="16017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271463" y="6384925"/>
            <a:ext cx="919797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0" y="1196975"/>
            <a:ext cx="9412288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44563" cy="6858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19462" name="Picture 21" descr="hand_v6_trans_cmjn_ombre_v3_green_300px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5516563"/>
            <a:ext cx="10128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3108325" y="6524625"/>
            <a:ext cx="309403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>
                <a:solidFill>
                  <a:srgbClr val="336699"/>
                </a:solidFill>
              </a:rPr>
              <a:t>Ecole Polytechnique de l'Université d'Orléans</a:t>
            </a:r>
          </a:p>
        </p:txBody>
      </p:sp>
      <p:pic>
        <p:nvPicPr>
          <p:cNvPr id="19464" name="Picture 23" descr="logo 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208713"/>
            <a:ext cx="5461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4" descr="marque_reseau_quadr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511925"/>
            <a:ext cx="1403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5967413" y="6524625"/>
            <a:ext cx="25749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000">
                <a:solidFill>
                  <a:srgbClr val="336699"/>
                </a:solidFill>
              </a:rPr>
              <a:t>19/03/2010/ </a:t>
            </a:r>
            <a:fld id="{31C8113F-B8B8-4708-A4B7-0690FC869B61}" type="slidenum">
              <a:rPr lang="fr-FR" sz="1000">
                <a:solidFill>
                  <a:srgbClr val="336699"/>
                </a:solidFill>
              </a:rPr>
              <a:pPr algn="ctr">
                <a:spcBef>
                  <a:spcPct val="50000"/>
                </a:spcBef>
                <a:defRPr/>
              </a:pPr>
              <a:t>‹N°›</a:t>
            </a:fld>
            <a:endParaRPr lang="fr-FR" sz="1000">
              <a:solidFill>
                <a:srgbClr val="336699"/>
              </a:solidFill>
            </a:endParaRP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7905750" y="188913"/>
            <a:ext cx="13684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 sz="200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18E974DE-180C-412F-A62A-1AD957412D01}" type="datetime1">
              <a:rPr lang="fr-FR"/>
              <a:pPr>
                <a:defRPr/>
              </a:pPr>
              <a:t>11/12/2013</a:t>
            </a:fld>
            <a:endParaRPr lang="fr-FR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4B7119B2-F69F-4991-BF8C-AB1BCFE07E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0"/>
            <a:ext cx="1889125" cy="6858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2378075" y="6092825"/>
            <a:ext cx="7527925" cy="765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21508" name="Picture 4" descr="hand_v6_trans_cmjn_ombre_v3_green_300px"/>
          <p:cNvPicPr preferRelativeResize="0"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7843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marque Polytech Orléans quadri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6218238"/>
            <a:ext cx="24971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3449638" y="6550025"/>
            <a:ext cx="41354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>
                <a:solidFill>
                  <a:srgbClr val="336699"/>
                </a:solidFill>
              </a:rPr>
              <a:t>Ecole Polytechnique de l'Université d'Orléans</a:t>
            </a:r>
          </a:p>
        </p:txBody>
      </p:sp>
      <p:pic>
        <p:nvPicPr>
          <p:cNvPr id="21511" name="Picture 7" descr="logo 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208713"/>
            <a:ext cx="5461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marque_reseau_quadri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511925"/>
            <a:ext cx="1403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3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1889125" cy="6858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378075" y="6092825"/>
            <a:ext cx="7527925" cy="765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22532" name="Picture 9" descr="hand_v6_trans_cmjn_ombre_v3_green_300px"/>
          <p:cNvPicPr preferRelativeResize="0"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33688"/>
            <a:ext cx="28543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marque Polytech Orléans quadri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6218238"/>
            <a:ext cx="24971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449638" y="6550025"/>
            <a:ext cx="41354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>
                <a:solidFill>
                  <a:srgbClr val="336699"/>
                </a:solidFill>
              </a:rPr>
              <a:t>Ecole Polytechnique de l'Université d'Orléans</a:t>
            </a:r>
          </a:p>
        </p:txBody>
      </p:sp>
      <p:pic>
        <p:nvPicPr>
          <p:cNvPr id="22535" name="Picture 12" descr="logo 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208713"/>
            <a:ext cx="5461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" descr="marque_reseau_quadri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511925"/>
            <a:ext cx="1403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8"/>
          <p:cNvSpPr>
            <a:spLocks noChangeArrowheads="1"/>
          </p:cNvSpPr>
          <p:nvPr userDrawn="1"/>
        </p:nvSpPr>
        <p:spPr bwMode="auto">
          <a:xfrm>
            <a:off x="838200" y="1295400"/>
            <a:ext cx="9067800" cy="228600"/>
          </a:xfrm>
          <a:prstGeom prst="rect">
            <a:avLst/>
          </a:prstGeom>
          <a:gradFill rotWithShape="1">
            <a:gsLst>
              <a:gs pos="0">
                <a:srgbClr val="80ABD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" name="Rectangle 23"/>
          <p:cNvSpPr>
            <a:spLocks noChangeArrowheads="1"/>
          </p:cNvSpPr>
          <p:nvPr userDrawn="1"/>
        </p:nvSpPr>
        <p:spPr bwMode="auto">
          <a:xfrm>
            <a:off x="0" y="0"/>
            <a:ext cx="9906000" cy="1371600"/>
          </a:xfrm>
          <a:prstGeom prst="rect">
            <a:avLst/>
          </a:prstGeom>
          <a:gradFill rotWithShape="1">
            <a:gsLst>
              <a:gs pos="0">
                <a:srgbClr val="FFA13E">
                  <a:gamma/>
                  <a:tint val="0"/>
                  <a:invGamma/>
                </a:srgbClr>
              </a:gs>
              <a:gs pos="100000">
                <a:srgbClr val="FFA13E">
                  <a:alpha val="60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" name="Rectangle 61"/>
          <p:cNvSpPr>
            <a:spLocks noChangeArrowheads="1"/>
          </p:cNvSpPr>
          <p:nvPr userDrawn="1"/>
        </p:nvSpPr>
        <p:spPr bwMode="auto">
          <a:xfrm>
            <a:off x="838200" y="1371600"/>
            <a:ext cx="9067800" cy="76200"/>
          </a:xfrm>
          <a:prstGeom prst="rect">
            <a:avLst/>
          </a:prstGeom>
          <a:gradFill rotWithShape="1">
            <a:gsLst>
              <a:gs pos="0">
                <a:srgbClr val="265599"/>
              </a:gs>
              <a:gs pos="100000">
                <a:srgbClr val="265599">
                  <a:gamma/>
                  <a:tint val="1372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22540" name="Picture 53" descr="masque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3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54" descr="marque polytech rvb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63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56" descr="Logo Polytech Orleans rvb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5" y="1143000"/>
            <a:ext cx="1069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64" descr="logo GAE couleur 3cm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8" y="6184900"/>
            <a:ext cx="11985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40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2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Master AESM 9</a:t>
            </a:r>
          </a:p>
        </p:txBody>
      </p:sp>
      <p:sp>
        <p:nvSpPr>
          <p:cNvPr id="6041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95300" y="1600200"/>
            <a:ext cx="89154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fr-FR" dirty="0" smtClean="0"/>
              <a:t>Drives</a:t>
            </a:r>
          </a:p>
          <a:p>
            <a:pPr algn="ctr" eaLnBrk="1" hangingPunct="1">
              <a:buFontTx/>
              <a:buNone/>
            </a:pPr>
            <a:endParaRPr lang="fr-FR" dirty="0" smtClean="0"/>
          </a:p>
          <a:p>
            <a:pPr lvl="1" algn="ctr" eaLnBrk="1" hangingPunct="1">
              <a:buFontTx/>
              <a:buNone/>
            </a:pPr>
            <a:r>
              <a:rPr lang="fr-FR" dirty="0" smtClean="0"/>
              <a:t>DC/DC </a:t>
            </a:r>
            <a:r>
              <a:rPr lang="fr-FR" dirty="0" err="1" smtClean="0"/>
              <a:t>Converter</a:t>
            </a:r>
            <a:endParaRPr lang="fr-FR" dirty="0" smtClean="0"/>
          </a:p>
          <a:p>
            <a:pPr lvl="1" algn="ctr" eaLnBrk="1" hangingPunct="1">
              <a:buFontTx/>
              <a:buNone/>
            </a:pPr>
            <a:endParaRPr lang="fr-FR" dirty="0" smtClean="0"/>
          </a:p>
          <a:p>
            <a:pPr lvl="1" algn="ctr" eaLnBrk="1" hangingPunct="1">
              <a:buFontTx/>
              <a:buNone/>
            </a:pPr>
            <a:r>
              <a:rPr lang="fr-FR" dirty="0" smtClean="0"/>
              <a:t>DC/AC </a:t>
            </a:r>
            <a:r>
              <a:rPr lang="fr-FR" dirty="0" err="1" smtClean="0"/>
              <a:t>Frequency</a:t>
            </a:r>
            <a:r>
              <a:rPr lang="fr-FR" dirty="0" smtClean="0"/>
              <a:t> </a:t>
            </a:r>
            <a:r>
              <a:rPr lang="fr-FR" dirty="0" err="1" smtClean="0"/>
              <a:t>Converter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DAB859E7-008B-43F1-B91F-F18FC906728F}" type="slidenum">
              <a:rPr lang="fr-FR"/>
              <a:pPr eaLnBrk="1" hangingPunct="1"/>
              <a:t>10</a:t>
            </a:fld>
            <a:endParaRPr lang="fr-FR"/>
          </a:p>
        </p:txBody>
      </p:sp>
      <p:grpSp>
        <p:nvGrpSpPr>
          <p:cNvPr id="67587" name="Group 5"/>
          <p:cNvGrpSpPr>
            <a:grpSpLocks/>
          </p:cNvGrpSpPr>
          <p:nvPr/>
        </p:nvGrpSpPr>
        <p:grpSpPr bwMode="auto">
          <a:xfrm>
            <a:off x="838200" y="1524000"/>
            <a:ext cx="3384550" cy="4572000"/>
            <a:chOff x="2880" y="912"/>
            <a:chExt cx="1968" cy="2880"/>
          </a:xfrm>
        </p:grpSpPr>
        <p:grpSp>
          <p:nvGrpSpPr>
            <p:cNvPr id="67629" name="Group 6"/>
            <p:cNvGrpSpPr>
              <a:grpSpLocks/>
            </p:cNvGrpSpPr>
            <p:nvPr/>
          </p:nvGrpSpPr>
          <p:grpSpPr bwMode="auto">
            <a:xfrm>
              <a:off x="3216" y="912"/>
              <a:ext cx="1632" cy="1344"/>
              <a:chOff x="2976" y="1056"/>
              <a:chExt cx="1632" cy="1344"/>
            </a:xfrm>
          </p:grpSpPr>
          <p:sp>
            <p:nvSpPr>
              <p:cNvPr id="67639" name="Line 7"/>
              <p:cNvSpPr>
                <a:spLocks noChangeShapeType="1"/>
              </p:cNvSpPr>
              <p:nvPr/>
            </p:nvSpPr>
            <p:spPr bwMode="auto">
              <a:xfrm>
                <a:off x="3552" y="1056"/>
                <a:ext cx="0" cy="13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640" name="Line 8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16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7630" name="Group 9"/>
            <p:cNvGrpSpPr>
              <a:grpSpLocks/>
            </p:cNvGrpSpPr>
            <p:nvPr/>
          </p:nvGrpSpPr>
          <p:grpSpPr bwMode="auto">
            <a:xfrm>
              <a:off x="3216" y="2304"/>
              <a:ext cx="1632" cy="1344"/>
              <a:chOff x="2976" y="1056"/>
              <a:chExt cx="1632" cy="1344"/>
            </a:xfrm>
          </p:grpSpPr>
          <p:sp>
            <p:nvSpPr>
              <p:cNvPr id="67637" name="Line 10"/>
              <p:cNvSpPr>
                <a:spLocks noChangeShapeType="1"/>
              </p:cNvSpPr>
              <p:nvPr/>
            </p:nvSpPr>
            <p:spPr bwMode="auto">
              <a:xfrm>
                <a:off x="3552" y="1056"/>
                <a:ext cx="0" cy="13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638" name="Line 11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16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67631" name="Text Box 12"/>
            <p:cNvSpPr txBox="1">
              <a:spLocks noChangeArrowheads="1"/>
            </p:cNvSpPr>
            <p:nvPr/>
          </p:nvSpPr>
          <p:spPr bwMode="auto">
            <a:xfrm>
              <a:off x="2880" y="960"/>
              <a:ext cx="105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 baseline="0">
                  <a:latin typeface="Arial" charset="0"/>
                </a:rPr>
                <a:t>K</a:t>
              </a:r>
              <a:r>
                <a:rPr lang="fr-FR" sz="2400">
                  <a:latin typeface="Arial" charset="0"/>
                </a:rPr>
                <a:t>1         </a:t>
              </a:r>
              <a:r>
                <a:rPr lang="fr-FR" sz="2400" baseline="0">
                  <a:latin typeface="Arial" charset="0"/>
                </a:rPr>
                <a:t>i</a:t>
              </a:r>
              <a:r>
                <a:rPr lang="fr-FR" sz="2400">
                  <a:latin typeface="Arial" charset="0"/>
                </a:rPr>
                <a:t>K1</a:t>
              </a:r>
              <a:endParaRPr lang="fr-FR" sz="2400" baseline="0">
                <a:latin typeface="Arial" charset="0"/>
              </a:endParaRPr>
            </a:p>
          </p:txBody>
        </p:sp>
        <p:sp>
          <p:nvSpPr>
            <p:cNvPr id="67632" name="Text Box 13"/>
            <p:cNvSpPr txBox="1">
              <a:spLocks noChangeArrowheads="1"/>
            </p:cNvSpPr>
            <p:nvPr/>
          </p:nvSpPr>
          <p:spPr bwMode="auto">
            <a:xfrm>
              <a:off x="2928" y="2304"/>
              <a:ext cx="81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 baseline="0">
                  <a:latin typeface="Arial" charset="0"/>
                </a:rPr>
                <a:t>K</a:t>
              </a:r>
              <a:r>
                <a:rPr lang="fr-FR" sz="2400">
                  <a:latin typeface="Arial" charset="0"/>
                </a:rPr>
                <a:t>2        </a:t>
              </a:r>
              <a:r>
                <a:rPr lang="fr-FR" sz="2400" baseline="0">
                  <a:latin typeface="Arial" charset="0"/>
                </a:rPr>
                <a:t>i</a:t>
              </a:r>
              <a:r>
                <a:rPr lang="fr-FR" sz="2400">
                  <a:latin typeface="Arial" charset="0"/>
                </a:rPr>
                <a:t>K2</a:t>
              </a:r>
              <a:endParaRPr lang="fr-FR" sz="2400" baseline="0">
                <a:latin typeface="Arial" charset="0"/>
              </a:endParaRPr>
            </a:p>
          </p:txBody>
        </p:sp>
        <p:sp>
          <p:nvSpPr>
            <p:cNvPr id="67633" name="Line 14"/>
            <p:cNvSpPr>
              <a:spLocks noChangeShapeType="1"/>
            </p:cNvSpPr>
            <p:nvPr/>
          </p:nvSpPr>
          <p:spPr bwMode="auto">
            <a:xfrm flipV="1">
              <a:off x="3792" y="912"/>
              <a:ext cx="96" cy="72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34" name="Line 15"/>
            <p:cNvSpPr>
              <a:spLocks noChangeShapeType="1"/>
            </p:cNvSpPr>
            <p:nvPr/>
          </p:nvSpPr>
          <p:spPr bwMode="auto">
            <a:xfrm flipH="1">
              <a:off x="3722" y="3024"/>
              <a:ext cx="70" cy="768"/>
            </a:xfrm>
            <a:prstGeom prst="line">
              <a:avLst/>
            </a:prstGeom>
            <a:noFill/>
            <a:ln w="25400">
              <a:solidFill>
                <a:srgbClr val="137BB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35" name="Line 16"/>
            <p:cNvSpPr>
              <a:spLocks noChangeShapeType="1"/>
            </p:cNvSpPr>
            <p:nvPr/>
          </p:nvSpPr>
          <p:spPr bwMode="auto">
            <a:xfrm>
              <a:off x="3792" y="1632"/>
              <a:ext cx="912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36" name="Line 17"/>
            <p:cNvSpPr>
              <a:spLocks noChangeShapeType="1"/>
            </p:cNvSpPr>
            <p:nvPr/>
          </p:nvSpPr>
          <p:spPr bwMode="auto">
            <a:xfrm>
              <a:off x="3792" y="3024"/>
              <a:ext cx="912" cy="0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67588" name="Group 18"/>
          <p:cNvGrpSpPr>
            <a:grpSpLocks/>
          </p:cNvGrpSpPr>
          <p:nvPr/>
        </p:nvGrpSpPr>
        <p:grpSpPr bwMode="auto">
          <a:xfrm>
            <a:off x="2654300" y="5232400"/>
            <a:ext cx="2228850" cy="549275"/>
            <a:chOff x="1872" y="3248"/>
            <a:chExt cx="1296" cy="346"/>
          </a:xfrm>
        </p:grpSpPr>
        <p:sp>
          <p:nvSpPr>
            <p:cNvPr id="67627" name="Freeform 19"/>
            <p:cNvSpPr>
              <a:spLocks/>
            </p:cNvSpPr>
            <p:nvPr/>
          </p:nvSpPr>
          <p:spPr bwMode="auto">
            <a:xfrm>
              <a:off x="1872" y="3248"/>
              <a:ext cx="106" cy="176"/>
            </a:xfrm>
            <a:custGeom>
              <a:avLst/>
              <a:gdLst>
                <a:gd name="T0" fmla="*/ 91 w 336"/>
                <a:gd name="T1" fmla="*/ 0 h 432"/>
                <a:gd name="T2" fmla="*/ 91 w 336"/>
                <a:gd name="T3" fmla="*/ 117 h 432"/>
                <a:gd name="T4" fmla="*/ 0 w 336"/>
                <a:gd name="T5" fmla="*/ 176 h 432"/>
                <a:gd name="T6" fmla="*/ 0 60000 65536"/>
                <a:gd name="T7" fmla="*/ 0 60000 65536"/>
                <a:gd name="T8" fmla="*/ 0 60000 65536"/>
                <a:gd name="T9" fmla="*/ 0 w 336"/>
                <a:gd name="T10" fmla="*/ 0 h 432"/>
                <a:gd name="T11" fmla="*/ 336 w 336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432">
                  <a:moveTo>
                    <a:pt x="288" y="0"/>
                  </a:moveTo>
                  <a:cubicBezTo>
                    <a:pt x="312" y="108"/>
                    <a:pt x="336" y="216"/>
                    <a:pt x="288" y="288"/>
                  </a:cubicBezTo>
                  <a:cubicBezTo>
                    <a:pt x="240" y="360"/>
                    <a:pt x="120" y="396"/>
                    <a:pt x="0" y="432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28" name="Text Box 20"/>
            <p:cNvSpPr txBox="1">
              <a:spLocks noChangeArrowheads="1"/>
            </p:cNvSpPr>
            <p:nvPr/>
          </p:nvSpPr>
          <p:spPr bwMode="auto">
            <a:xfrm>
              <a:off x="2256" y="3360"/>
              <a:ext cx="91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baseline="0">
                  <a:solidFill>
                    <a:srgbClr val="FF3300"/>
                  </a:solidFill>
                </a:rPr>
                <a:t>impossible</a:t>
              </a:r>
              <a:endParaRPr lang="fr-FR" baseline="0"/>
            </a:p>
          </p:txBody>
        </p:sp>
      </p:grpSp>
      <p:sp>
        <p:nvSpPr>
          <p:cNvPr id="67589" name="Rectangle 21"/>
          <p:cNvSpPr>
            <a:spLocks noChangeArrowheads="1"/>
          </p:cNvSpPr>
          <p:nvPr/>
        </p:nvSpPr>
        <p:spPr bwMode="auto">
          <a:xfrm>
            <a:off x="3149600" y="1841500"/>
            <a:ext cx="1155700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67590" name="Freeform 22"/>
          <p:cNvSpPr>
            <a:spLocks/>
          </p:cNvSpPr>
          <p:nvPr/>
        </p:nvSpPr>
        <p:spPr bwMode="auto">
          <a:xfrm>
            <a:off x="2654300" y="1993900"/>
            <a:ext cx="182563" cy="279400"/>
          </a:xfrm>
          <a:custGeom>
            <a:avLst/>
            <a:gdLst>
              <a:gd name="T0" fmla="*/ 0 w 336"/>
              <a:gd name="T1" fmla="*/ 0 h 384"/>
              <a:gd name="T2" fmla="*/ 130402 w 336"/>
              <a:gd name="T3" fmla="*/ 69850 h 384"/>
              <a:gd name="T4" fmla="*/ 182563 w 336"/>
              <a:gd name="T5" fmla="*/ 279400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0" y="0"/>
                </a:moveTo>
                <a:cubicBezTo>
                  <a:pt x="92" y="16"/>
                  <a:pt x="184" y="32"/>
                  <a:pt x="240" y="96"/>
                </a:cubicBezTo>
                <a:cubicBezTo>
                  <a:pt x="296" y="160"/>
                  <a:pt x="316" y="272"/>
                  <a:pt x="336" y="384"/>
                </a:cubicBezTo>
              </a:path>
            </a:pathLst>
          </a:custGeom>
          <a:noFill/>
          <a:ln w="25400" cap="flat" cmpd="sng">
            <a:solidFill>
              <a:srgbClr val="FF9933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67591" name="Text Box 23"/>
          <p:cNvSpPr txBox="1">
            <a:spLocks noChangeArrowheads="1"/>
          </p:cNvSpPr>
          <p:nvPr/>
        </p:nvSpPr>
        <p:spPr bwMode="auto">
          <a:xfrm>
            <a:off x="2571750" y="2819400"/>
            <a:ext cx="2476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aseline="0">
                <a:latin typeface="Arial" charset="0"/>
              </a:rPr>
              <a:t>K</a:t>
            </a:r>
            <a:r>
              <a:rPr lang="fr-FR">
                <a:latin typeface="Arial" charset="0"/>
              </a:rPr>
              <a:t>1 </a:t>
            </a:r>
            <a:r>
              <a:rPr lang="fr-FR" b="1" baseline="0">
                <a:latin typeface="Arial" charset="0"/>
              </a:rPr>
              <a:t>is a transistor</a:t>
            </a:r>
            <a:endParaRPr lang="fr-FR">
              <a:latin typeface="Arial" charset="0"/>
            </a:endParaRPr>
          </a:p>
        </p:txBody>
      </p:sp>
      <p:sp>
        <p:nvSpPr>
          <p:cNvPr id="67592" name="Text Box 24"/>
          <p:cNvSpPr txBox="1">
            <a:spLocks noChangeArrowheads="1"/>
          </p:cNvSpPr>
          <p:nvPr/>
        </p:nvSpPr>
        <p:spPr bwMode="auto">
          <a:xfrm>
            <a:off x="2571750" y="3810000"/>
            <a:ext cx="22288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aseline="0">
                <a:latin typeface="Arial" charset="0"/>
              </a:rPr>
              <a:t>K</a:t>
            </a:r>
            <a:r>
              <a:rPr lang="fr-FR">
                <a:latin typeface="Arial" charset="0"/>
              </a:rPr>
              <a:t>2 </a:t>
            </a:r>
            <a:r>
              <a:rPr lang="fr-FR" baseline="0">
                <a:latin typeface="Arial" charset="0"/>
              </a:rPr>
              <a:t> </a:t>
            </a:r>
            <a:r>
              <a:rPr lang="fr-FR" b="1" baseline="0">
                <a:latin typeface="Arial" charset="0"/>
              </a:rPr>
              <a:t>is a reverse diode</a:t>
            </a:r>
          </a:p>
        </p:txBody>
      </p:sp>
      <p:grpSp>
        <p:nvGrpSpPr>
          <p:cNvPr id="67593" name="Group 25"/>
          <p:cNvGrpSpPr>
            <a:grpSpLocks/>
          </p:cNvGrpSpPr>
          <p:nvPr/>
        </p:nvGrpSpPr>
        <p:grpSpPr bwMode="auto">
          <a:xfrm>
            <a:off x="5283200" y="2057400"/>
            <a:ext cx="3556000" cy="3392488"/>
            <a:chOff x="480" y="1319"/>
            <a:chExt cx="2068" cy="2137"/>
          </a:xfrm>
        </p:grpSpPr>
        <p:sp>
          <p:nvSpPr>
            <p:cNvPr id="67599" name="Line 26"/>
            <p:cNvSpPr>
              <a:spLocks noChangeShapeType="1"/>
            </p:cNvSpPr>
            <p:nvPr/>
          </p:nvSpPr>
          <p:spPr bwMode="auto">
            <a:xfrm>
              <a:off x="747" y="1320"/>
              <a:ext cx="7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00" name="Line 27"/>
            <p:cNvSpPr>
              <a:spLocks noChangeShapeType="1"/>
            </p:cNvSpPr>
            <p:nvPr/>
          </p:nvSpPr>
          <p:spPr bwMode="auto">
            <a:xfrm>
              <a:off x="745" y="1319"/>
              <a:ext cx="0" cy="9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01" name="Line 28"/>
            <p:cNvSpPr>
              <a:spLocks noChangeShapeType="1"/>
            </p:cNvSpPr>
            <p:nvPr/>
          </p:nvSpPr>
          <p:spPr bwMode="auto">
            <a:xfrm>
              <a:off x="547" y="2261"/>
              <a:ext cx="3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02" name="Line 29"/>
            <p:cNvSpPr>
              <a:spLocks noChangeShapeType="1"/>
            </p:cNvSpPr>
            <p:nvPr/>
          </p:nvSpPr>
          <p:spPr bwMode="auto">
            <a:xfrm>
              <a:off x="680" y="2346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03" name="Line 30"/>
            <p:cNvSpPr>
              <a:spLocks noChangeShapeType="1"/>
            </p:cNvSpPr>
            <p:nvPr/>
          </p:nvSpPr>
          <p:spPr bwMode="auto">
            <a:xfrm>
              <a:off x="747" y="2346"/>
              <a:ext cx="0" cy="11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04" name="Line 31"/>
            <p:cNvSpPr>
              <a:spLocks noChangeShapeType="1"/>
            </p:cNvSpPr>
            <p:nvPr/>
          </p:nvSpPr>
          <p:spPr bwMode="auto">
            <a:xfrm>
              <a:off x="747" y="3456"/>
              <a:ext cx="16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05" name="Line 32"/>
            <p:cNvSpPr>
              <a:spLocks noChangeShapeType="1"/>
            </p:cNvSpPr>
            <p:nvPr/>
          </p:nvSpPr>
          <p:spPr bwMode="auto">
            <a:xfrm>
              <a:off x="1479" y="2346"/>
              <a:ext cx="93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06" name="Oval 33"/>
            <p:cNvSpPr>
              <a:spLocks noChangeArrowheads="1"/>
            </p:cNvSpPr>
            <p:nvPr/>
          </p:nvSpPr>
          <p:spPr bwMode="auto">
            <a:xfrm>
              <a:off x="2211" y="2735"/>
              <a:ext cx="337" cy="24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07" name="Oval 34"/>
            <p:cNvSpPr>
              <a:spLocks noChangeArrowheads="1"/>
            </p:cNvSpPr>
            <p:nvPr/>
          </p:nvSpPr>
          <p:spPr bwMode="auto">
            <a:xfrm>
              <a:off x="2211" y="2905"/>
              <a:ext cx="337" cy="24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08" name="Line 35"/>
            <p:cNvSpPr>
              <a:spLocks noChangeShapeType="1"/>
            </p:cNvSpPr>
            <p:nvPr/>
          </p:nvSpPr>
          <p:spPr bwMode="auto">
            <a:xfrm flipV="1">
              <a:off x="2410" y="3200"/>
              <a:ext cx="0" cy="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09" name="Line 36"/>
            <p:cNvSpPr>
              <a:spLocks noChangeShapeType="1"/>
            </p:cNvSpPr>
            <p:nvPr/>
          </p:nvSpPr>
          <p:spPr bwMode="auto">
            <a:xfrm>
              <a:off x="2410" y="2346"/>
              <a:ext cx="0" cy="3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10" name="Line 37"/>
            <p:cNvSpPr>
              <a:spLocks noChangeShapeType="1"/>
            </p:cNvSpPr>
            <p:nvPr/>
          </p:nvSpPr>
          <p:spPr bwMode="auto">
            <a:xfrm flipV="1">
              <a:off x="480" y="1578"/>
              <a:ext cx="0" cy="16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11" name="Line 38"/>
            <p:cNvSpPr>
              <a:spLocks noChangeShapeType="1"/>
            </p:cNvSpPr>
            <p:nvPr/>
          </p:nvSpPr>
          <p:spPr bwMode="auto">
            <a:xfrm flipV="1">
              <a:off x="1099" y="1465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12" name="Line 39"/>
            <p:cNvSpPr>
              <a:spLocks noChangeShapeType="1"/>
            </p:cNvSpPr>
            <p:nvPr/>
          </p:nvSpPr>
          <p:spPr bwMode="auto">
            <a:xfrm flipV="1">
              <a:off x="1099" y="2446"/>
              <a:ext cx="0" cy="8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13" name="Line 40"/>
            <p:cNvSpPr>
              <a:spLocks noChangeShapeType="1"/>
            </p:cNvSpPr>
            <p:nvPr/>
          </p:nvSpPr>
          <p:spPr bwMode="auto">
            <a:xfrm>
              <a:off x="1479" y="1349"/>
              <a:ext cx="0" cy="1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14" name="Line 41"/>
            <p:cNvSpPr>
              <a:spLocks noChangeShapeType="1"/>
            </p:cNvSpPr>
            <p:nvPr/>
          </p:nvSpPr>
          <p:spPr bwMode="auto">
            <a:xfrm>
              <a:off x="1479" y="2330"/>
              <a:ext cx="0" cy="1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15" name="Line 42"/>
            <p:cNvSpPr>
              <a:spLocks noChangeShapeType="1"/>
            </p:cNvSpPr>
            <p:nvPr/>
          </p:nvSpPr>
          <p:spPr bwMode="auto">
            <a:xfrm>
              <a:off x="1812" y="2346"/>
              <a:ext cx="2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16" name="Line 43"/>
            <p:cNvSpPr>
              <a:spLocks noChangeShapeType="1"/>
            </p:cNvSpPr>
            <p:nvPr/>
          </p:nvSpPr>
          <p:spPr bwMode="auto">
            <a:xfrm>
              <a:off x="1488" y="2448"/>
              <a:ext cx="0" cy="336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17" name="Line 44"/>
            <p:cNvSpPr>
              <a:spLocks noChangeShapeType="1"/>
            </p:cNvSpPr>
            <p:nvPr/>
          </p:nvSpPr>
          <p:spPr bwMode="auto">
            <a:xfrm>
              <a:off x="1296" y="2784"/>
              <a:ext cx="384" cy="0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18" name="Line 45"/>
            <p:cNvSpPr>
              <a:spLocks noChangeShapeType="1"/>
            </p:cNvSpPr>
            <p:nvPr/>
          </p:nvSpPr>
          <p:spPr bwMode="auto">
            <a:xfrm flipH="1">
              <a:off x="1296" y="2784"/>
              <a:ext cx="192" cy="336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19" name="Line 46"/>
            <p:cNvSpPr>
              <a:spLocks noChangeShapeType="1"/>
            </p:cNvSpPr>
            <p:nvPr/>
          </p:nvSpPr>
          <p:spPr bwMode="auto">
            <a:xfrm>
              <a:off x="1296" y="3120"/>
              <a:ext cx="384" cy="0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20" name="Line 47"/>
            <p:cNvSpPr>
              <a:spLocks noChangeShapeType="1"/>
            </p:cNvSpPr>
            <p:nvPr/>
          </p:nvSpPr>
          <p:spPr bwMode="auto">
            <a:xfrm>
              <a:off x="1488" y="2784"/>
              <a:ext cx="192" cy="336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21" name="Line 48"/>
            <p:cNvSpPr>
              <a:spLocks noChangeShapeType="1"/>
            </p:cNvSpPr>
            <p:nvPr/>
          </p:nvSpPr>
          <p:spPr bwMode="auto">
            <a:xfrm>
              <a:off x="1488" y="3120"/>
              <a:ext cx="0" cy="336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22" name="Line 49"/>
            <p:cNvSpPr>
              <a:spLocks noChangeShapeType="1"/>
            </p:cNvSpPr>
            <p:nvPr/>
          </p:nvSpPr>
          <p:spPr bwMode="auto">
            <a:xfrm>
              <a:off x="1488" y="1488"/>
              <a:ext cx="0" cy="96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23" name="Line 50"/>
            <p:cNvSpPr>
              <a:spLocks noChangeShapeType="1"/>
            </p:cNvSpPr>
            <p:nvPr/>
          </p:nvSpPr>
          <p:spPr bwMode="auto">
            <a:xfrm flipH="1">
              <a:off x="1344" y="1584"/>
              <a:ext cx="144" cy="192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24" name="Line 51"/>
            <p:cNvSpPr>
              <a:spLocks noChangeShapeType="1"/>
            </p:cNvSpPr>
            <p:nvPr/>
          </p:nvSpPr>
          <p:spPr bwMode="auto">
            <a:xfrm>
              <a:off x="1344" y="1632"/>
              <a:ext cx="0" cy="336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25" name="Line 52"/>
            <p:cNvSpPr>
              <a:spLocks noChangeShapeType="1"/>
            </p:cNvSpPr>
            <p:nvPr/>
          </p:nvSpPr>
          <p:spPr bwMode="auto">
            <a:xfrm>
              <a:off x="1344" y="1776"/>
              <a:ext cx="192" cy="192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626" name="Line 53"/>
            <p:cNvSpPr>
              <a:spLocks noChangeShapeType="1"/>
            </p:cNvSpPr>
            <p:nvPr/>
          </p:nvSpPr>
          <p:spPr bwMode="auto">
            <a:xfrm>
              <a:off x="1488" y="1968"/>
              <a:ext cx="0" cy="336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67594" name="Text Box 54"/>
          <p:cNvSpPr txBox="1">
            <a:spLocks noChangeArrowheads="1"/>
          </p:cNvSpPr>
          <p:nvPr/>
        </p:nvSpPr>
        <p:spPr bwMode="auto">
          <a:xfrm>
            <a:off x="3200400" y="5715000"/>
            <a:ext cx="6400800" cy="1017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aseline="0" dirty="0" err="1">
                <a:latin typeface="Arial" charset="0"/>
              </a:rPr>
              <a:t>coherent</a:t>
            </a:r>
            <a:r>
              <a:rPr lang="fr-FR" sz="2400" baseline="0" dirty="0">
                <a:latin typeface="Arial" charset="0"/>
              </a:rPr>
              <a:t> structure : </a:t>
            </a:r>
            <a:r>
              <a:rPr lang="fr-FR" sz="2400" baseline="0" dirty="0" err="1" smtClean="0">
                <a:solidFill>
                  <a:srgbClr val="6600CC"/>
                </a:solidFill>
                <a:latin typeface="Arial" charset="0"/>
              </a:rPr>
              <a:t>buck</a:t>
            </a:r>
            <a:r>
              <a:rPr lang="fr-FR" sz="2400" baseline="0" dirty="0" smtClean="0">
                <a:solidFill>
                  <a:srgbClr val="6600CC"/>
                </a:solidFill>
                <a:latin typeface="Arial" charset="0"/>
              </a:rPr>
              <a:t> </a:t>
            </a:r>
            <a:r>
              <a:rPr lang="fr-FR" sz="2400" baseline="0" dirty="0" smtClean="0">
                <a:latin typeface="Arial" charset="0"/>
              </a:rPr>
              <a:t>chopper</a:t>
            </a:r>
            <a:endParaRPr lang="fr-FR" sz="2400" baseline="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2400" baseline="0" dirty="0">
                <a:latin typeface="Arial" charset="0"/>
              </a:rPr>
              <a:t>Components are </a:t>
            </a:r>
            <a:r>
              <a:rPr lang="fr-FR" sz="2400" baseline="0" dirty="0" err="1" smtClean="0">
                <a:latin typeface="Arial" charset="0"/>
              </a:rPr>
              <a:t>series</a:t>
            </a:r>
            <a:endParaRPr lang="fr-FR" baseline="0" dirty="0">
              <a:latin typeface="Arial" charset="0"/>
            </a:endParaRPr>
          </a:p>
        </p:txBody>
      </p:sp>
      <p:sp>
        <p:nvSpPr>
          <p:cNvPr id="67595" name="Text Box 5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990600" y="6248400"/>
            <a:ext cx="6604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800" baseline="0"/>
              <a:t>ret</a:t>
            </a:r>
            <a:endParaRPr lang="fr-FR" sz="2400" baseline="0"/>
          </a:p>
        </p:txBody>
      </p:sp>
      <p:grpSp>
        <p:nvGrpSpPr>
          <p:cNvPr id="67596" name="Group 56"/>
          <p:cNvGrpSpPr>
            <a:grpSpLocks/>
          </p:cNvGrpSpPr>
          <p:nvPr/>
        </p:nvGrpSpPr>
        <p:grpSpPr bwMode="auto">
          <a:xfrm>
            <a:off x="3505200" y="0"/>
            <a:ext cx="6400800" cy="1171575"/>
            <a:chOff x="1344" y="192"/>
            <a:chExt cx="2208" cy="738"/>
          </a:xfrm>
        </p:grpSpPr>
        <p:sp>
          <p:nvSpPr>
            <p:cNvPr id="67597" name="Text Box 57"/>
            <p:cNvSpPr txBox="1">
              <a:spLocks noChangeArrowheads="1"/>
            </p:cNvSpPr>
            <p:nvPr/>
          </p:nvSpPr>
          <p:spPr bwMode="auto">
            <a:xfrm>
              <a:off x="1392" y="192"/>
              <a:ext cx="2160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800" b="1" baseline="0" dirty="0"/>
                <a:t>The basic </a:t>
              </a:r>
              <a:r>
                <a:rPr lang="fr-FR" sz="2800" b="1" baseline="0" dirty="0" smtClean="0"/>
                <a:t>chopper </a:t>
              </a:r>
              <a:r>
                <a:rPr lang="fr-FR" sz="2800" b="1" baseline="0" dirty="0" err="1"/>
                <a:t>cell</a:t>
              </a:r>
              <a:endParaRPr lang="fr-FR" sz="2800" b="1" baseline="0" dirty="0" smtClean="0"/>
            </a:p>
            <a:p>
              <a:pPr eaLnBrk="1" hangingPunct="1">
                <a:spcBef>
                  <a:spcPct val="50000"/>
                </a:spcBef>
              </a:pPr>
              <a:r>
                <a:rPr lang="fr-FR" sz="2800" b="1" baseline="0" dirty="0" smtClean="0"/>
                <a:t>Nature of the </a:t>
              </a:r>
              <a:r>
                <a:rPr lang="fr-FR" sz="2800" b="1" baseline="0" dirty="0" err="1" smtClean="0"/>
                <a:t>switches</a:t>
              </a:r>
              <a:endParaRPr lang="fr-FR" sz="2800" b="1" baseline="0" dirty="0"/>
            </a:p>
          </p:txBody>
        </p:sp>
        <p:sp>
          <p:nvSpPr>
            <p:cNvPr id="67598" name="AutoShape 58"/>
            <p:cNvSpPr>
              <a:spLocks noChangeArrowheads="1"/>
            </p:cNvSpPr>
            <p:nvPr/>
          </p:nvSpPr>
          <p:spPr bwMode="auto">
            <a:xfrm>
              <a:off x="1344" y="239"/>
              <a:ext cx="2208" cy="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9296400" cy="1143000"/>
          </a:xfrm>
          <a:prstGeom prst="roundRect">
            <a:avLst>
              <a:gd name="adj" fmla="val 16667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dirty="0" smtClean="0"/>
              <a:t>Properties of the </a:t>
            </a:r>
            <a:r>
              <a:rPr lang="en-US" sz="3200" dirty="0" smtClean="0">
                <a:solidFill>
                  <a:schemeClr val="tx1"/>
                </a:solidFill>
              </a:rPr>
              <a:t>step-down transformer chopper</a:t>
            </a:r>
            <a:r>
              <a:rPr lang="fr-FR" sz="3200" dirty="0" smtClean="0">
                <a:solidFill>
                  <a:srgbClr val="6600CC"/>
                </a:solidFill>
              </a:rPr>
              <a:t/>
            </a:r>
            <a:br>
              <a:rPr lang="fr-FR" sz="3200" dirty="0" smtClean="0">
                <a:solidFill>
                  <a:srgbClr val="6600CC"/>
                </a:solidFill>
              </a:rPr>
            </a:br>
            <a:r>
              <a:rPr lang="fr-FR" sz="3200" dirty="0"/>
              <a:t>R</a:t>
            </a:r>
            <a:r>
              <a:rPr lang="fr-FR" sz="3200" dirty="0" smtClean="0"/>
              <a:t>eal supplies</a:t>
            </a:r>
          </a:p>
        </p:txBody>
      </p:sp>
      <p:sp>
        <p:nvSpPr>
          <p:cNvPr id="68611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D640304F-C54B-475B-8419-072B36BFF2C1}" type="slidenum">
              <a:rPr lang="fr-FR"/>
              <a:pPr eaLnBrk="1" hangingPunct="1"/>
              <a:t>11</a:t>
            </a:fld>
            <a:endParaRPr lang="fr-FR"/>
          </a:p>
        </p:txBody>
      </p:sp>
      <p:sp>
        <p:nvSpPr>
          <p:cNvPr id="68612" name="Text Box 10"/>
          <p:cNvSpPr txBox="1">
            <a:spLocks noChangeArrowheads="1"/>
          </p:cNvSpPr>
          <p:nvPr/>
        </p:nvSpPr>
        <p:spPr bwMode="auto">
          <a:xfrm>
            <a:off x="1143000" y="1363663"/>
            <a:ext cx="8534400" cy="5078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The source of voltage </a:t>
            </a:r>
            <a:r>
              <a:rPr lang="en-US" b="1" baseline="0" dirty="0"/>
              <a:t>U</a:t>
            </a:r>
            <a:r>
              <a:rPr lang="en-US" b="1" dirty="0"/>
              <a:t>A</a:t>
            </a:r>
            <a:r>
              <a:rPr lang="en-US" baseline="0" dirty="0"/>
              <a:t> represents the accumulator battery,</a:t>
            </a:r>
            <a:r>
              <a:rPr lang="fr-FR" baseline="0" dirty="0"/>
              <a:t>12V</a:t>
            </a:r>
            <a:r>
              <a:rPr lang="fr-FR" baseline="0" dirty="0" smtClean="0"/>
              <a:t>, a</a:t>
            </a:r>
            <a:r>
              <a:rPr lang="en-US" baseline="0" dirty="0" smtClean="0"/>
              <a:t> </a:t>
            </a:r>
            <a:r>
              <a:rPr lang="en-US" baseline="0" dirty="0"/>
              <a:t>few hundred volts on hybrid vehicles</a:t>
            </a: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The current source is a model of inductive load associated with its resistance which is suggested by the continuity of the current property in an inductor.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      </a:t>
            </a:r>
            <a:r>
              <a:rPr lang="fr-FR" baseline="0" dirty="0" err="1"/>
              <a:t>i</a:t>
            </a:r>
            <a:r>
              <a:rPr lang="fr-FR" dirty="0" err="1"/>
              <a:t>A</a:t>
            </a:r>
            <a:r>
              <a:rPr lang="fr-FR" dirty="0"/>
              <a:t>		            </a:t>
            </a:r>
            <a:r>
              <a:rPr lang="fr-FR" baseline="0" dirty="0"/>
              <a:t>i				</a:t>
            </a:r>
            <a:r>
              <a:rPr lang="fr-FR" baseline="0" dirty="0" err="1"/>
              <a:t>u</a:t>
            </a:r>
            <a:r>
              <a:rPr lang="fr-FR" dirty="0" err="1"/>
              <a:t>C</a:t>
            </a:r>
            <a:endParaRPr lang="fr-FR" dirty="0"/>
          </a:p>
          <a:p>
            <a:pPr eaLnBrk="1" hangingPunct="1">
              <a:spcBef>
                <a:spcPct val="50000"/>
              </a:spcBef>
            </a:pPr>
            <a:endParaRPr lang="fr-FR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				</a:t>
            </a:r>
            <a:r>
              <a:rPr lang="fr-FR" baseline="0" dirty="0" err="1"/>
              <a:t>u</a:t>
            </a:r>
            <a:r>
              <a:rPr lang="fr-FR" dirty="0" err="1"/>
              <a:t>L</a:t>
            </a:r>
            <a:r>
              <a:rPr lang="fr-FR" dirty="0"/>
              <a:t>		                </a:t>
            </a:r>
            <a:r>
              <a:rPr lang="fr-FR" baseline="0" dirty="0"/>
              <a:t>U</a:t>
            </a:r>
            <a:r>
              <a:rPr lang="fr-FR" dirty="0"/>
              <a:t>A</a:t>
            </a: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          U</a:t>
            </a:r>
            <a:r>
              <a:rPr lang="fr-FR" dirty="0"/>
              <a:t>A			</a:t>
            </a:r>
            <a:r>
              <a:rPr lang="fr-FR" baseline="0" dirty="0"/>
              <a:t>U</a:t>
            </a:r>
            <a:r>
              <a:rPr lang="fr-FR" dirty="0"/>
              <a:t>C</a:t>
            </a:r>
          </a:p>
          <a:p>
            <a:pPr eaLnBrk="1" hangingPunct="1">
              <a:spcBef>
                <a:spcPct val="50000"/>
              </a:spcBef>
            </a:pPr>
            <a:endParaRPr lang="fr-FR" dirty="0"/>
          </a:p>
          <a:p>
            <a:pPr eaLnBrk="1" hangingPunct="1">
              <a:spcBef>
                <a:spcPct val="50000"/>
              </a:spcBef>
            </a:pPr>
            <a:r>
              <a:rPr lang="fr-FR" dirty="0"/>
              <a:t>						</a:t>
            </a:r>
            <a:r>
              <a:rPr lang="fr-FR" baseline="0" dirty="0"/>
              <a:t>0         </a:t>
            </a:r>
            <a:r>
              <a:rPr lang="el-GR" baseline="0" dirty="0"/>
              <a:t>η</a:t>
            </a:r>
            <a:r>
              <a:rPr lang="fr-FR" baseline="0" dirty="0"/>
              <a:t>T              </a:t>
            </a:r>
            <a:r>
              <a:rPr lang="fr-FR" baseline="0" dirty="0" err="1"/>
              <a:t>T</a:t>
            </a:r>
            <a:r>
              <a:rPr lang="fr-FR" baseline="0" dirty="0"/>
              <a:t>        </a:t>
            </a:r>
            <a:r>
              <a:rPr lang="fr-FR" baseline="0" dirty="0" err="1"/>
              <a:t>t</a:t>
            </a:r>
            <a:r>
              <a:rPr lang="fr-FR" baseline="0" dirty="0"/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 err="1"/>
              <a:t>Electrical</a:t>
            </a:r>
            <a:r>
              <a:rPr lang="fr-FR" baseline="0" dirty="0"/>
              <a:t> time constant </a:t>
            </a:r>
            <a:r>
              <a:rPr lang="fr-FR" b="1" baseline="0" dirty="0"/>
              <a:t>L/R</a:t>
            </a:r>
            <a:r>
              <a:rPr lang="fr-FR" baseline="0" dirty="0"/>
              <a:t> </a:t>
            </a:r>
            <a:r>
              <a:rPr lang="fr-FR" baseline="0" dirty="0" err="1" smtClean="0"/>
              <a:t>denoted</a:t>
            </a:r>
            <a:r>
              <a:rPr lang="fr-FR" baseline="0" dirty="0" smtClean="0"/>
              <a:t> </a:t>
            </a:r>
            <a:r>
              <a:rPr lang="fr-FR" b="1" baseline="0" dirty="0" smtClean="0"/>
              <a:t>T</a:t>
            </a:r>
            <a:r>
              <a:rPr lang="fr-FR" baseline="0" dirty="0" smtClean="0"/>
              <a:t> </a:t>
            </a:r>
            <a:r>
              <a:rPr lang="fr-FR" baseline="0" dirty="0" err="1"/>
              <a:t>some</a:t>
            </a:r>
            <a:r>
              <a:rPr lang="fr-FR" baseline="0" dirty="0"/>
              <a:t> ms </a:t>
            </a:r>
            <a:r>
              <a:rPr lang="fr-FR" baseline="0" dirty="0" err="1"/>
              <a:t>with</a:t>
            </a:r>
            <a:r>
              <a:rPr lang="fr-FR" baseline="0" dirty="0"/>
              <a:t> T&lt;10</a:t>
            </a:r>
            <a:r>
              <a:rPr lang="fr-FR" baseline="30000" dirty="0"/>
              <a:t>2</a:t>
            </a:r>
            <a:r>
              <a:rPr lang="el-GR" baseline="0" dirty="0"/>
              <a:t>μ</a:t>
            </a:r>
            <a:r>
              <a:rPr lang="fr-FR" baseline="0" dirty="0"/>
              <a:t>S</a:t>
            </a:r>
            <a:endParaRPr lang="el-GR" baseline="0" dirty="0"/>
          </a:p>
          <a:p>
            <a:pPr algn="ctr" eaLnBrk="1" hangingPunct="1">
              <a:spcBef>
                <a:spcPct val="50000"/>
              </a:spcBef>
            </a:pPr>
            <a:r>
              <a:rPr lang="fr-FR" b="1" baseline="0" dirty="0"/>
              <a:t>&lt;</a:t>
            </a:r>
            <a:r>
              <a:rPr lang="fr-FR" b="1" baseline="0" dirty="0" err="1"/>
              <a:t>u</a:t>
            </a:r>
            <a:r>
              <a:rPr lang="fr-FR" b="1" dirty="0" err="1"/>
              <a:t>C</a:t>
            </a:r>
            <a:r>
              <a:rPr lang="fr-FR" b="1" baseline="0" dirty="0"/>
              <a:t>&gt;=</a:t>
            </a:r>
            <a:r>
              <a:rPr lang="el-GR" b="1" baseline="0" dirty="0"/>
              <a:t>η</a:t>
            </a:r>
            <a:r>
              <a:rPr lang="fr-FR" b="1" baseline="0" dirty="0"/>
              <a:t>U</a:t>
            </a:r>
            <a:r>
              <a:rPr lang="fr-FR" b="1" dirty="0"/>
              <a:t>A</a:t>
            </a:r>
            <a:endParaRPr lang="el-GR" b="1" baseline="0" dirty="0"/>
          </a:p>
          <a:p>
            <a:pPr eaLnBrk="1" hangingPunct="1">
              <a:spcBef>
                <a:spcPct val="50000"/>
              </a:spcBef>
            </a:pPr>
            <a:endParaRPr lang="fr-FR" baseline="0" dirty="0"/>
          </a:p>
        </p:txBody>
      </p:sp>
      <p:grpSp>
        <p:nvGrpSpPr>
          <p:cNvPr id="68613" name="Group 70"/>
          <p:cNvGrpSpPr>
            <a:grpSpLocks/>
          </p:cNvGrpSpPr>
          <p:nvPr/>
        </p:nvGrpSpPr>
        <p:grpSpPr bwMode="auto">
          <a:xfrm>
            <a:off x="6400800" y="3352800"/>
            <a:ext cx="2895600" cy="1447800"/>
            <a:chOff x="3456" y="1008"/>
            <a:chExt cx="1824" cy="912"/>
          </a:xfrm>
        </p:grpSpPr>
        <p:grpSp>
          <p:nvGrpSpPr>
            <p:cNvPr id="68651" name="Group 71"/>
            <p:cNvGrpSpPr>
              <a:grpSpLocks/>
            </p:cNvGrpSpPr>
            <p:nvPr/>
          </p:nvGrpSpPr>
          <p:grpSpPr bwMode="auto">
            <a:xfrm>
              <a:off x="3456" y="1392"/>
              <a:ext cx="1824" cy="384"/>
              <a:chOff x="624" y="3600"/>
              <a:chExt cx="1824" cy="288"/>
            </a:xfrm>
          </p:grpSpPr>
          <p:sp>
            <p:nvSpPr>
              <p:cNvPr id="68653" name="Line 72"/>
              <p:cNvSpPr>
                <a:spLocks noChangeShapeType="1"/>
              </p:cNvSpPr>
              <p:nvPr/>
            </p:nvSpPr>
            <p:spPr bwMode="auto">
              <a:xfrm>
                <a:off x="624" y="388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4" name="Line 73"/>
              <p:cNvSpPr>
                <a:spLocks noChangeShapeType="1"/>
              </p:cNvSpPr>
              <p:nvPr/>
            </p:nvSpPr>
            <p:spPr bwMode="auto">
              <a:xfrm>
                <a:off x="768" y="3600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5" name="Line 74"/>
              <p:cNvSpPr>
                <a:spLocks noChangeShapeType="1"/>
              </p:cNvSpPr>
              <p:nvPr/>
            </p:nvSpPr>
            <p:spPr bwMode="auto">
              <a:xfrm>
                <a:off x="1200" y="3888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6" name="Line 75"/>
              <p:cNvSpPr>
                <a:spLocks noChangeShapeType="1"/>
              </p:cNvSpPr>
              <p:nvPr/>
            </p:nvSpPr>
            <p:spPr bwMode="auto">
              <a:xfrm>
                <a:off x="1968" y="3600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8652" name="Line 76"/>
            <p:cNvSpPr>
              <a:spLocks noChangeShapeType="1"/>
            </p:cNvSpPr>
            <p:nvPr/>
          </p:nvSpPr>
          <p:spPr bwMode="auto">
            <a:xfrm flipV="1">
              <a:off x="3600" y="1008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8614" name="Group 77"/>
          <p:cNvGrpSpPr>
            <a:grpSpLocks/>
          </p:cNvGrpSpPr>
          <p:nvPr/>
        </p:nvGrpSpPr>
        <p:grpSpPr bwMode="auto">
          <a:xfrm>
            <a:off x="914400" y="3581400"/>
            <a:ext cx="5410200" cy="1533525"/>
            <a:chOff x="528" y="2592"/>
            <a:chExt cx="3408" cy="966"/>
          </a:xfrm>
        </p:grpSpPr>
        <p:grpSp>
          <p:nvGrpSpPr>
            <p:cNvPr id="68616" name="Group 78"/>
            <p:cNvGrpSpPr>
              <a:grpSpLocks/>
            </p:cNvGrpSpPr>
            <p:nvPr/>
          </p:nvGrpSpPr>
          <p:grpSpPr bwMode="auto">
            <a:xfrm>
              <a:off x="528" y="2592"/>
              <a:ext cx="3408" cy="966"/>
              <a:chOff x="1488" y="2736"/>
              <a:chExt cx="3408" cy="966"/>
            </a:xfrm>
          </p:grpSpPr>
          <p:sp>
            <p:nvSpPr>
              <p:cNvPr id="68619" name="Oval 79"/>
              <p:cNvSpPr>
                <a:spLocks noChangeArrowheads="1"/>
              </p:cNvSpPr>
              <p:nvPr/>
            </p:nvSpPr>
            <p:spPr bwMode="auto">
              <a:xfrm>
                <a:off x="3600" y="2736"/>
                <a:ext cx="240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20" name="Oval 80"/>
              <p:cNvSpPr>
                <a:spLocks noChangeArrowheads="1"/>
              </p:cNvSpPr>
              <p:nvPr/>
            </p:nvSpPr>
            <p:spPr bwMode="auto">
              <a:xfrm>
                <a:off x="3840" y="2736"/>
                <a:ext cx="240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21" name="Oval 81"/>
              <p:cNvSpPr>
                <a:spLocks noChangeArrowheads="1"/>
              </p:cNvSpPr>
              <p:nvPr/>
            </p:nvSpPr>
            <p:spPr bwMode="auto">
              <a:xfrm>
                <a:off x="4080" y="2736"/>
                <a:ext cx="240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22" name="Text Box 82"/>
              <p:cNvSpPr txBox="1">
                <a:spLocks noChangeArrowheads="1"/>
              </p:cNvSpPr>
              <p:nvPr/>
            </p:nvSpPr>
            <p:spPr bwMode="auto">
              <a:xfrm>
                <a:off x="3600" y="2880"/>
                <a:ext cx="816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baseline="0"/>
                  <a:t>  </a:t>
                </a:r>
              </a:p>
            </p:txBody>
          </p:sp>
          <p:sp>
            <p:nvSpPr>
              <p:cNvPr id="68623" name="Rectangle 83"/>
              <p:cNvSpPr>
                <a:spLocks noChangeArrowheads="1"/>
              </p:cNvSpPr>
              <p:nvPr/>
            </p:nvSpPr>
            <p:spPr bwMode="auto">
              <a:xfrm>
                <a:off x="3552" y="2880"/>
                <a:ext cx="81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24" name="Line 84"/>
              <p:cNvSpPr>
                <a:spLocks noChangeShapeType="1"/>
              </p:cNvSpPr>
              <p:nvPr/>
            </p:nvSpPr>
            <p:spPr bwMode="auto">
              <a:xfrm flipH="1">
                <a:off x="2880" y="2880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25" name="Line 85"/>
              <p:cNvSpPr>
                <a:spLocks noChangeShapeType="1"/>
              </p:cNvSpPr>
              <p:nvPr/>
            </p:nvSpPr>
            <p:spPr bwMode="auto">
              <a:xfrm>
                <a:off x="4320" y="288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26" name="Rectangle 86"/>
              <p:cNvSpPr>
                <a:spLocks noChangeArrowheads="1"/>
              </p:cNvSpPr>
              <p:nvPr/>
            </p:nvSpPr>
            <p:spPr bwMode="auto">
              <a:xfrm>
                <a:off x="4704" y="3120"/>
                <a:ext cx="192" cy="38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27" name="Line 87"/>
              <p:cNvSpPr>
                <a:spLocks noChangeShapeType="1"/>
              </p:cNvSpPr>
              <p:nvPr/>
            </p:nvSpPr>
            <p:spPr bwMode="auto">
              <a:xfrm>
                <a:off x="4800" y="2880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28" name="Line 88"/>
              <p:cNvSpPr>
                <a:spLocks noChangeShapeType="1"/>
              </p:cNvSpPr>
              <p:nvPr/>
            </p:nvSpPr>
            <p:spPr bwMode="auto">
              <a:xfrm>
                <a:off x="4800" y="350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29" name="Line 89"/>
              <p:cNvSpPr>
                <a:spLocks noChangeShapeType="1"/>
              </p:cNvSpPr>
              <p:nvPr/>
            </p:nvSpPr>
            <p:spPr bwMode="auto">
              <a:xfrm flipH="1">
                <a:off x="1728" y="3696"/>
                <a:ext cx="30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30" name="Line 90"/>
              <p:cNvSpPr>
                <a:spLocks noChangeShapeType="1"/>
              </p:cNvSpPr>
              <p:nvPr/>
            </p:nvSpPr>
            <p:spPr bwMode="auto">
              <a:xfrm>
                <a:off x="3072" y="288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31" name="Line 91"/>
              <p:cNvSpPr>
                <a:spLocks noChangeShapeType="1"/>
              </p:cNvSpPr>
              <p:nvPr/>
            </p:nvSpPr>
            <p:spPr bwMode="auto">
              <a:xfrm flipH="1">
                <a:off x="3552" y="3120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8632" name="Group 92"/>
              <p:cNvGrpSpPr>
                <a:grpSpLocks/>
              </p:cNvGrpSpPr>
              <p:nvPr/>
            </p:nvGrpSpPr>
            <p:grpSpPr bwMode="auto">
              <a:xfrm>
                <a:off x="1488" y="2880"/>
                <a:ext cx="432" cy="822"/>
                <a:chOff x="1536" y="3072"/>
                <a:chExt cx="432" cy="726"/>
              </a:xfrm>
            </p:grpSpPr>
            <p:grpSp>
              <p:nvGrpSpPr>
                <p:cNvPr id="68646" name="Group 93"/>
                <p:cNvGrpSpPr>
                  <a:grpSpLocks/>
                </p:cNvGrpSpPr>
                <p:nvPr/>
              </p:nvGrpSpPr>
              <p:grpSpPr bwMode="auto">
                <a:xfrm>
                  <a:off x="1536" y="3360"/>
                  <a:ext cx="432" cy="85"/>
                  <a:chOff x="1561" y="2910"/>
                  <a:chExt cx="432" cy="85"/>
                </a:xfrm>
              </p:grpSpPr>
              <p:sp>
                <p:nvSpPr>
                  <p:cNvPr id="68649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1561" y="2910"/>
                    <a:ext cx="43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8650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705" y="2995"/>
                    <a:ext cx="21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68647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776" y="3072"/>
                  <a:ext cx="0" cy="25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8648" name="Line 97"/>
                <p:cNvSpPr>
                  <a:spLocks noChangeShapeType="1"/>
                </p:cNvSpPr>
                <p:nvPr/>
              </p:nvSpPr>
              <p:spPr bwMode="auto">
                <a:xfrm>
                  <a:off x="1776" y="3456"/>
                  <a:ext cx="0" cy="3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68633" name="Group 98"/>
              <p:cNvGrpSpPr>
                <a:grpSpLocks/>
              </p:cNvGrpSpPr>
              <p:nvPr/>
            </p:nvGrpSpPr>
            <p:grpSpPr bwMode="auto">
              <a:xfrm>
                <a:off x="2784" y="2880"/>
                <a:ext cx="336" cy="816"/>
                <a:chOff x="2372" y="3097"/>
                <a:chExt cx="416" cy="1008"/>
              </a:xfrm>
            </p:grpSpPr>
            <p:sp>
              <p:nvSpPr>
                <p:cNvPr id="68640" name="Line 99"/>
                <p:cNvSpPr>
                  <a:spLocks noChangeShapeType="1"/>
                </p:cNvSpPr>
                <p:nvPr/>
              </p:nvSpPr>
              <p:spPr bwMode="auto">
                <a:xfrm>
                  <a:off x="2580" y="3097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8641" name="Line 100"/>
                <p:cNvSpPr>
                  <a:spLocks noChangeShapeType="1"/>
                </p:cNvSpPr>
                <p:nvPr/>
              </p:nvSpPr>
              <p:spPr bwMode="auto">
                <a:xfrm>
                  <a:off x="2372" y="3433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8642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2372" y="3433"/>
                  <a:ext cx="208" cy="336"/>
                </a:xfrm>
                <a:prstGeom prst="line">
                  <a:avLst/>
                </a:prstGeom>
                <a:noFill/>
                <a:ln w="28575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8643" name="Line 102"/>
                <p:cNvSpPr>
                  <a:spLocks noChangeShapeType="1"/>
                </p:cNvSpPr>
                <p:nvPr/>
              </p:nvSpPr>
              <p:spPr bwMode="auto">
                <a:xfrm>
                  <a:off x="2372" y="3769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8644" name="Line 103"/>
                <p:cNvSpPr>
                  <a:spLocks noChangeShapeType="1"/>
                </p:cNvSpPr>
                <p:nvPr/>
              </p:nvSpPr>
              <p:spPr bwMode="auto">
                <a:xfrm>
                  <a:off x="2580" y="3433"/>
                  <a:ext cx="208" cy="336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8645" name="Line 104"/>
                <p:cNvSpPr>
                  <a:spLocks noChangeShapeType="1"/>
                </p:cNvSpPr>
                <p:nvPr/>
              </p:nvSpPr>
              <p:spPr bwMode="auto">
                <a:xfrm>
                  <a:off x="2580" y="3769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68634" name="Line 105"/>
              <p:cNvSpPr>
                <a:spLocks noChangeShapeType="1"/>
              </p:cNvSpPr>
              <p:nvPr/>
            </p:nvSpPr>
            <p:spPr bwMode="auto">
              <a:xfrm rot="-5400000">
                <a:off x="1920" y="2688"/>
                <a:ext cx="0" cy="3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8635" name="Line 106"/>
              <p:cNvSpPr>
                <a:spLocks noChangeShapeType="1"/>
              </p:cNvSpPr>
              <p:nvPr/>
            </p:nvSpPr>
            <p:spPr bwMode="auto">
              <a:xfrm rot="5400000" flipV="1">
                <a:off x="2106" y="2838"/>
                <a:ext cx="7" cy="91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8636" name="Line 107"/>
              <p:cNvSpPr>
                <a:spLocks noChangeShapeType="1"/>
              </p:cNvSpPr>
              <p:nvPr/>
            </p:nvSpPr>
            <p:spPr bwMode="auto">
              <a:xfrm rot="16200000" flipH="1">
                <a:off x="2168" y="2873"/>
                <a:ext cx="165" cy="192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8637" name="Line 108"/>
              <p:cNvSpPr>
                <a:spLocks noChangeShapeType="1"/>
              </p:cNvSpPr>
              <p:nvPr/>
            </p:nvSpPr>
            <p:spPr bwMode="auto">
              <a:xfrm rot="-5400000">
                <a:off x="2371" y="2884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8638" name="Line 109"/>
              <p:cNvSpPr>
                <a:spLocks noChangeShapeType="1"/>
              </p:cNvSpPr>
              <p:nvPr/>
            </p:nvSpPr>
            <p:spPr bwMode="auto">
              <a:xfrm rot="-5400000">
                <a:off x="2333" y="2846"/>
                <a:ext cx="220" cy="192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8639" name="Line 110"/>
              <p:cNvSpPr>
                <a:spLocks noChangeShapeType="1"/>
              </p:cNvSpPr>
              <p:nvPr/>
            </p:nvSpPr>
            <p:spPr bwMode="auto">
              <a:xfrm rot="-5400000">
                <a:off x="2707" y="2719"/>
                <a:ext cx="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68617" name="Line 111"/>
            <p:cNvSpPr>
              <a:spLocks noChangeShapeType="1"/>
            </p:cNvSpPr>
            <p:nvPr/>
          </p:nvSpPr>
          <p:spPr bwMode="auto">
            <a:xfrm flipV="1">
              <a:off x="1008" y="28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18" name="Line 112"/>
            <p:cNvSpPr>
              <a:spLocks noChangeShapeType="1"/>
            </p:cNvSpPr>
            <p:nvPr/>
          </p:nvSpPr>
          <p:spPr bwMode="auto">
            <a:xfrm flipV="1">
              <a:off x="2352" y="2832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8615" name="Rectangle 113"/>
          <p:cNvSpPr>
            <a:spLocks noChangeArrowheads="1"/>
          </p:cNvSpPr>
          <p:nvPr/>
        </p:nvSpPr>
        <p:spPr bwMode="auto">
          <a:xfrm>
            <a:off x="4648200" y="5562600"/>
            <a:ext cx="1447800" cy="5334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200" dirty="0" err="1" smtClean="0">
                <a:solidFill>
                  <a:schemeClr val="tx1"/>
                </a:solidFill>
              </a:rPr>
              <a:t>Properties</a:t>
            </a:r>
            <a:r>
              <a:rPr lang="fr-FR" sz="3200" dirty="0" smtClean="0">
                <a:solidFill>
                  <a:schemeClr val="tx1"/>
                </a:solidFill>
              </a:rPr>
              <a:t> of the </a:t>
            </a:r>
            <a:r>
              <a:rPr lang="fr-FR" sz="3200" dirty="0" err="1" smtClean="0">
                <a:solidFill>
                  <a:schemeClr val="tx1"/>
                </a:solidFill>
              </a:rPr>
              <a:t>step</a:t>
            </a:r>
            <a:r>
              <a:rPr lang="fr-FR" sz="3200" dirty="0" smtClean="0">
                <a:solidFill>
                  <a:schemeClr val="tx1"/>
                </a:solidFill>
              </a:rPr>
              <a:t>-down transformer chopper</a:t>
            </a:r>
            <a:br>
              <a:rPr lang="fr-FR" sz="3200" dirty="0" smtClean="0">
                <a:solidFill>
                  <a:schemeClr val="tx1"/>
                </a:solidFill>
              </a:rPr>
            </a:br>
            <a:r>
              <a:rPr lang="fr-FR" sz="3200" dirty="0" err="1" smtClean="0">
                <a:solidFill>
                  <a:schemeClr val="tx1"/>
                </a:solidFill>
              </a:rPr>
              <a:t>Realistic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current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hypothesis</a:t>
            </a:r>
            <a:endParaRPr lang="fr-FR" sz="3200" dirty="0" smtClean="0">
              <a:solidFill>
                <a:schemeClr val="tx1"/>
              </a:solidFill>
            </a:endParaRPr>
          </a:p>
        </p:txBody>
      </p:sp>
      <p:sp>
        <p:nvSpPr>
          <p:cNvPr id="3079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1676400"/>
            <a:ext cx="8915400" cy="4830763"/>
          </a:xfr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fr-FR" sz="2000" dirty="0" err="1" smtClean="0"/>
              <a:t>Consider</a:t>
            </a:r>
            <a:r>
              <a:rPr lang="fr-FR" sz="2000" dirty="0" smtClean="0"/>
              <a:t>  the time </a:t>
            </a:r>
            <a:r>
              <a:rPr lang="fr-FR" sz="2000" dirty="0" err="1" smtClean="0"/>
              <a:t>interval</a:t>
            </a:r>
            <a:r>
              <a:rPr lang="fr-FR" sz="2000" dirty="0" smtClean="0"/>
              <a:t> [ 0, </a:t>
            </a:r>
            <a:r>
              <a:rPr lang="el-GR" sz="2000" dirty="0" smtClean="0"/>
              <a:t>η</a:t>
            </a:r>
            <a:r>
              <a:rPr lang="fr-FR" sz="2000" dirty="0" smtClean="0"/>
              <a:t>T]  </a:t>
            </a:r>
            <a:r>
              <a:rPr lang="en-US" sz="2000" dirty="0" smtClean="0"/>
              <a:t>steady state, therefore, with an initial condition on the current</a:t>
            </a:r>
            <a:r>
              <a:rPr lang="fr-FR" sz="2000" dirty="0" smtClean="0"/>
              <a:t> : i(0)=I</a:t>
            </a:r>
            <a:r>
              <a:rPr lang="fr-FR" sz="2000" baseline="-25000" dirty="0" smtClean="0"/>
              <a:t>0</a:t>
            </a:r>
            <a:endParaRPr lang="fr-FR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The transistor is closed and the diode is blocked</a:t>
            </a:r>
            <a:r>
              <a:rPr lang="fr-FR" sz="2000" dirty="0" smtClean="0"/>
              <a:t>:</a:t>
            </a:r>
          </a:p>
          <a:p>
            <a:pPr eaLnBrk="1" hangingPunct="1">
              <a:buFontTx/>
              <a:buNone/>
            </a:pPr>
            <a:r>
              <a:rPr lang="fr-FR" sz="2000" dirty="0" smtClean="0"/>
              <a:t>			i</a:t>
            </a:r>
          </a:p>
          <a:p>
            <a:pPr eaLnBrk="1" hangingPunct="1">
              <a:buFontTx/>
              <a:buNone/>
            </a:pPr>
            <a:endParaRPr lang="fr-FR" sz="2000" dirty="0" smtClean="0"/>
          </a:p>
          <a:p>
            <a:pPr eaLnBrk="1" hangingPunct="1">
              <a:buFontTx/>
              <a:buNone/>
            </a:pPr>
            <a:endParaRPr lang="fr-FR" sz="2000" dirty="0" smtClean="0"/>
          </a:p>
          <a:p>
            <a:pPr eaLnBrk="1" hangingPunct="1">
              <a:buFontTx/>
              <a:buNone/>
            </a:pPr>
            <a:r>
              <a:rPr lang="fr-FR" sz="2000" dirty="0" smtClean="0"/>
              <a:t>		U</a:t>
            </a:r>
            <a:r>
              <a:rPr lang="fr-FR" sz="2000" baseline="-25000" dirty="0" smtClean="0"/>
              <a:t>A                     </a:t>
            </a:r>
            <a:r>
              <a:rPr lang="fr-FR" sz="2000" dirty="0" err="1" smtClean="0"/>
              <a:t>u</a:t>
            </a:r>
            <a:r>
              <a:rPr lang="fr-FR" sz="2000" baseline="-25000" dirty="0" err="1" smtClean="0"/>
              <a:t>C</a:t>
            </a:r>
            <a:endParaRPr lang="fr-FR" sz="2000" baseline="-25000" dirty="0" smtClean="0"/>
          </a:p>
          <a:p>
            <a:pPr eaLnBrk="1" hangingPunct="1">
              <a:buFontTx/>
              <a:buNone/>
            </a:pPr>
            <a:endParaRPr lang="fr-FR" sz="2000" baseline="-25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With A constant to be defined from the initial condition on the current:</a:t>
            </a:r>
          </a:p>
          <a:p>
            <a:pPr eaLnBrk="1" hangingPunct="1">
              <a:buFontTx/>
              <a:buNone/>
            </a:pPr>
            <a:endParaRPr lang="fr-FR" sz="2000" dirty="0" smtClean="0"/>
          </a:p>
          <a:p>
            <a:pPr eaLnBrk="1" hangingPunct="1">
              <a:buFontTx/>
              <a:buNone/>
            </a:pPr>
            <a:endParaRPr lang="fr-FR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In the cases for which </a:t>
            </a:r>
            <a:r>
              <a:rPr lang="el-GR" sz="2000" dirty="0" smtClean="0"/>
              <a:t>η</a:t>
            </a:r>
            <a:r>
              <a:rPr lang="fr-FR" sz="2000" dirty="0" smtClean="0"/>
              <a:t>T&lt;&lt; (10</a:t>
            </a:r>
            <a:r>
              <a:rPr lang="el-GR" sz="2000" dirty="0" smtClean="0"/>
              <a:t>μ</a:t>
            </a:r>
            <a:r>
              <a:rPr lang="fr-FR" sz="2000" dirty="0" smtClean="0"/>
              <a:t>S </a:t>
            </a:r>
            <a:r>
              <a:rPr lang="fr-FR" sz="2000" dirty="0" err="1" smtClean="0"/>
              <a:t>compared</a:t>
            </a:r>
            <a:r>
              <a:rPr lang="fr-FR" sz="2000" dirty="0" smtClean="0"/>
              <a:t> to 1mS) </a:t>
            </a:r>
            <a:r>
              <a:rPr lang="fr-FR" sz="2000" dirty="0" err="1" smtClean="0"/>
              <a:t>so</a:t>
            </a:r>
            <a:r>
              <a:rPr lang="fr-FR" sz="2000" dirty="0" smtClean="0"/>
              <a:t> </a:t>
            </a:r>
          </a:p>
          <a:p>
            <a:pPr eaLnBrk="1" hangingPunct="1">
              <a:buFontTx/>
              <a:buNone/>
            </a:pPr>
            <a:r>
              <a:rPr lang="fr-FR" sz="2000" dirty="0" smtClean="0"/>
              <a:t>							   </a:t>
            </a:r>
            <a:r>
              <a:rPr lang="fr-FR" sz="2000" dirty="0" err="1" smtClean="0"/>
              <a:t>linear</a:t>
            </a:r>
            <a:r>
              <a:rPr lang="fr-FR" sz="2000" dirty="0" smtClean="0"/>
              <a:t> solution							</a:t>
            </a:r>
            <a:endParaRPr lang="el-GR" sz="2000" dirty="0" smtClean="0"/>
          </a:p>
        </p:txBody>
      </p:sp>
      <p:sp>
        <p:nvSpPr>
          <p:cNvPr id="3080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BB09247D-C913-4304-8A5F-42EDAD89FEB0}" type="slidenum">
              <a:rPr lang="fr-FR"/>
              <a:pPr eaLnBrk="1" hangingPunct="1"/>
              <a:t>12</a:t>
            </a:fld>
            <a:endParaRPr lang="fr-FR"/>
          </a:p>
        </p:txBody>
      </p:sp>
      <p:grpSp>
        <p:nvGrpSpPr>
          <p:cNvPr id="3081" name="Group 45"/>
          <p:cNvGrpSpPr>
            <a:grpSpLocks/>
          </p:cNvGrpSpPr>
          <p:nvPr/>
        </p:nvGrpSpPr>
        <p:grpSpPr bwMode="auto">
          <a:xfrm>
            <a:off x="304800" y="2743200"/>
            <a:ext cx="5410200" cy="1533525"/>
            <a:chOff x="192" y="1776"/>
            <a:chExt cx="3408" cy="966"/>
          </a:xfrm>
        </p:grpSpPr>
        <p:sp>
          <p:nvSpPr>
            <p:cNvPr id="3082" name="Oval 9"/>
            <p:cNvSpPr>
              <a:spLocks noChangeArrowheads="1"/>
            </p:cNvSpPr>
            <p:nvPr/>
          </p:nvSpPr>
          <p:spPr bwMode="auto">
            <a:xfrm>
              <a:off x="2304" y="1776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" name="Oval 10"/>
            <p:cNvSpPr>
              <a:spLocks noChangeArrowheads="1"/>
            </p:cNvSpPr>
            <p:nvPr/>
          </p:nvSpPr>
          <p:spPr bwMode="auto">
            <a:xfrm>
              <a:off x="2544" y="1776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4" name="Oval 11"/>
            <p:cNvSpPr>
              <a:spLocks noChangeArrowheads="1"/>
            </p:cNvSpPr>
            <p:nvPr/>
          </p:nvSpPr>
          <p:spPr bwMode="auto">
            <a:xfrm>
              <a:off x="2784" y="1776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5" name="Text Box 12"/>
            <p:cNvSpPr txBox="1">
              <a:spLocks noChangeArrowheads="1"/>
            </p:cNvSpPr>
            <p:nvPr/>
          </p:nvSpPr>
          <p:spPr bwMode="auto">
            <a:xfrm>
              <a:off x="2256" y="1920"/>
              <a:ext cx="8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baseline="0"/>
                <a:t>  </a:t>
              </a:r>
            </a:p>
          </p:txBody>
        </p:sp>
        <p:sp>
          <p:nvSpPr>
            <p:cNvPr id="3086" name="Rectangle 13"/>
            <p:cNvSpPr>
              <a:spLocks noChangeArrowheads="1"/>
            </p:cNvSpPr>
            <p:nvPr/>
          </p:nvSpPr>
          <p:spPr bwMode="auto">
            <a:xfrm>
              <a:off x="2256" y="1920"/>
              <a:ext cx="81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7" name="Line 14"/>
            <p:cNvSpPr>
              <a:spLocks noChangeShapeType="1"/>
            </p:cNvSpPr>
            <p:nvPr/>
          </p:nvSpPr>
          <p:spPr bwMode="auto">
            <a:xfrm flipH="1">
              <a:off x="1584" y="1920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8" name="Line 15"/>
            <p:cNvSpPr>
              <a:spLocks noChangeShapeType="1"/>
            </p:cNvSpPr>
            <p:nvPr/>
          </p:nvSpPr>
          <p:spPr bwMode="auto">
            <a:xfrm>
              <a:off x="3024" y="192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" name="Rectangle 16"/>
            <p:cNvSpPr>
              <a:spLocks noChangeArrowheads="1"/>
            </p:cNvSpPr>
            <p:nvPr/>
          </p:nvSpPr>
          <p:spPr bwMode="auto">
            <a:xfrm>
              <a:off x="3408" y="2160"/>
              <a:ext cx="192" cy="3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0" name="Line 17"/>
            <p:cNvSpPr>
              <a:spLocks noChangeShapeType="1"/>
            </p:cNvSpPr>
            <p:nvPr/>
          </p:nvSpPr>
          <p:spPr bwMode="auto">
            <a:xfrm>
              <a:off x="3504" y="192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1" name="Line 18"/>
            <p:cNvSpPr>
              <a:spLocks noChangeShapeType="1"/>
            </p:cNvSpPr>
            <p:nvPr/>
          </p:nvSpPr>
          <p:spPr bwMode="auto">
            <a:xfrm>
              <a:off x="3504" y="254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2" name="Line 19"/>
            <p:cNvSpPr>
              <a:spLocks noChangeShapeType="1"/>
            </p:cNvSpPr>
            <p:nvPr/>
          </p:nvSpPr>
          <p:spPr bwMode="auto">
            <a:xfrm flipH="1">
              <a:off x="432" y="2736"/>
              <a:ext cx="30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3" name="Line 20"/>
            <p:cNvSpPr>
              <a:spLocks noChangeShapeType="1"/>
            </p:cNvSpPr>
            <p:nvPr/>
          </p:nvSpPr>
          <p:spPr bwMode="auto">
            <a:xfrm>
              <a:off x="1776" y="192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4" name="Line 21"/>
            <p:cNvSpPr>
              <a:spLocks noChangeShapeType="1"/>
            </p:cNvSpPr>
            <p:nvPr/>
          </p:nvSpPr>
          <p:spPr bwMode="auto">
            <a:xfrm flipH="1">
              <a:off x="2304" y="2064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95" name="Group 22"/>
            <p:cNvGrpSpPr>
              <a:grpSpLocks/>
            </p:cNvGrpSpPr>
            <p:nvPr/>
          </p:nvGrpSpPr>
          <p:grpSpPr bwMode="auto">
            <a:xfrm>
              <a:off x="192" y="1920"/>
              <a:ext cx="432" cy="822"/>
              <a:chOff x="1536" y="3072"/>
              <a:chExt cx="432" cy="726"/>
            </a:xfrm>
          </p:grpSpPr>
          <p:grpSp>
            <p:nvGrpSpPr>
              <p:cNvPr id="3101" name="Group 23"/>
              <p:cNvGrpSpPr>
                <a:grpSpLocks/>
              </p:cNvGrpSpPr>
              <p:nvPr/>
            </p:nvGrpSpPr>
            <p:grpSpPr bwMode="auto">
              <a:xfrm>
                <a:off x="1536" y="3360"/>
                <a:ext cx="432" cy="85"/>
                <a:chOff x="1561" y="2910"/>
                <a:chExt cx="432" cy="85"/>
              </a:xfrm>
            </p:grpSpPr>
            <p:sp>
              <p:nvSpPr>
                <p:cNvPr id="3104" name="Line 24"/>
                <p:cNvSpPr>
                  <a:spLocks noChangeShapeType="1"/>
                </p:cNvSpPr>
                <p:nvPr/>
              </p:nvSpPr>
              <p:spPr bwMode="auto">
                <a:xfrm>
                  <a:off x="1561" y="2910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105" name="Line 25"/>
                <p:cNvSpPr>
                  <a:spLocks noChangeShapeType="1"/>
                </p:cNvSpPr>
                <p:nvPr/>
              </p:nvSpPr>
              <p:spPr bwMode="auto">
                <a:xfrm>
                  <a:off x="1705" y="2995"/>
                  <a:ext cx="21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3102" name="Line 26"/>
              <p:cNvSpPr>
                <a:spLocks noChangeShapeType="1"/>
              </p:cNvSpPr>
              <p:nvPr/>
            </p:nvSpPr>
            <p:spPr bwMode="auto">
              <a:xfrm flipV="1">
                <a:off x="1776" y="3072"/>
                <a:ext cx="0" cy="2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03" name="Line 27"/>
              <p:cNvSpPr>
                <a:spLocks noChangeShapeType="1"/>
              </p:cNvSpPr>
              <p:nvPr/>
            </p:nvSpPr>
            <p:spPr bwMode="auto">
              <a:xfrm>
                <a:off x="1776" y="3456"/>
                <a:ext cx="0" cy="3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3096" name="Line 35"/>
            <p:cNvSpPr>
              <a:spLocks noChangeShapeType="1"/>
            </p:cNvSpPr>
            <p:nvPr/>
          </p:nvSpPr>
          <p:spPr bwMode="auto">
            <a:xfrm rot="-5400000">
              <a:off x="624" y="172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097" name="Line 36"/>
            <p:cNvSpPr>
              <a:spLocks noChangeShapeType="1"/>
            </p:cNvSpPr>
            <p:nvPr/>
          </p:nvSpPr>
          <p:spPr bwMode="auto">
            <a:xfrm rot="5400000" flipV="1">
              <a:off x="1008" y="1680"/>
              <a:ext cx="0" cy="480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098" name="Line 40"/>
            <p:cNvSpPr>
              <a:spLocks noChangeShapeType="1"/>
            </p:cNvSpPr>
            <p:nvPr/>
          </p:nvSpPr>
          <p:spPr bwMode="auto">
            <a:xfrm rot="-5400000">
              <a:off x="1411" y="1759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099" name="Line 41"/>
            <p:cNvSpPr>
              <a:spLocks noChangeShapeType="1"/>
            </p:cNvSpPr>
            <p:nvPr/>
          </p:nvSpPr>
          <p:spPr bwMode="auto">
            <a:xfrm flipV="1">
              <a:off x="672" y="2064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0" name="Line 42"/>
            <p:cNvSpPr>
              <a:spLocks noChangeShapeType="1"/>
            </p:cNvSpPr>
            <p:nvPr/>
          </p:nvSpPr>
          <p:spPr bwMode="auto">
            <a:xfrm flipV="1">
              <a:off x="2016" y="2016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3074" name="Object 44"/>
          <p:cNvGraphicFramePr>
            <a:graphicFrameLocks noChangeAspect="1"/>
          </p:cNvGraphicFramePr>
          <p:nvPr/>
        </p:nvGraphicFramePr>
        <p:xfrm>
          <a:off x="6284913" y="2819400"/>
          <a:ext cx="3198812" cy="1295400"/>
        </p:xfrm>
        <a:graphic>
          <a:graphicData uri="http://schemas.openxmlformats.org/presentationml/2006/ole">
            <p:oleObj spid="_x0000_s3162" name="Équation" r:id="rId4" imgW="2006600" imgH="812800" progId="Equation.3">
              <p:embed/>
            </p:oleObj>
          </a:graphicData>
        </a:graphic>
      </p:graphicFrame>
      <p:graphicFrame>
        <p:nvGraphicFramePr>
          <p:cNvPr id="3075" name="Object 50"/>
          <p:cNvGraphicFramePr>
            <a:graphicFrameLocks noChangeAspect="1"/>
          </p:cNvGraphicFramePr>
          <p:nvPr/>
        </p:nvGraphicFramePr>
        <p:xfrm>
          <a:off x="2171700" y="4800600"/>
          <a:ext cx="6384925" cy="685800"/>
        </p:xfrm>
        <a:graphic>
          <a:graphicData uri="http://schemas.openxmlformats.org/presentationml/2006/ole">
            <p:oleObj spid="_x0000_s3163" name="Équation" r:id="rId5" imgW="4241800" imgH="406400" progId="Equation.3">
              <p:embed/>
            </p:oleObj>
          </a:graphicData>
        </a:graphic>
      </p:graphicFrame>
      <p:graphicFrame>
        <p:nvGraphicFramePr>
          <p:cNvPr id="3076" name="Object 52"/>
          <p:cNvGraphicFramePr>
            <a:graphicFrameLocks noChangeAspect="1"/>
          </p:cNvGraphicFramePr>
          <p:nvPr/>
        </p:nvGraphicFramePr>
        <p:xfrm>
          <a:off x="857250" y="5867400"/>
          <a:ext cx="4833938" cy="762000"/>
        </p:xfrm>
        <a:graphic>
          <a:graphicData uri="http://schemas.openxmlformats.org/presentationml/2006/ole">
            <p:oleObj spid="_x0000_s3164" name="Équation" r:id="rId6" imgW="2578100" imgH="406400" progId="Equation.3">
              <p:embed/>
            </p:oleObj>
          </a:graphicData>
        </a:graphic>
      </p:graphicFrame>
      <p:graphicFrame>
        <p:nvGraphicFramePr>
          <p:cNvPr id="3077" name="Object 53"/>
          <p:cNvGraphicFramePr>
            <a:graphicFrameLocks noChangeAspect="1"/>
          </p:cNvGraphicFramePr>
          <p:nvPr/>
        </p:nvGraphicFramePr>
        <p:xfrm>
          <a:off x="4895850" y="3357563"/>
          <a:ext cx="114300" cy="139700"/>
        </p:xfrm>
        <a:graphic>
          <a:graphicData uri="http://schemas.openxmlformats.org/presentationml/2006/ole">
            <p:oleObj spid="_x0000_s3165" name="Equation" r:id="rId7" imgW="114201" imgH="13957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Properties of </a:t>
            </a:r>
            <a:r>
              <a:rPr lang="en-US" sz="2800" dirty="0" smtClean="0">
                <a:solidFill>
                  <a:schemeClr val="tx1"/>
                </a:solidFill>
              </a:rPr>
              <a:t>the step-down transformer  chopper</a:t>
            </a: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err="1">
                <a:solidFill>
                  <a:schemeClr val="tx1"/>
                </a:solidFill>
              </a:rPr>
              <a:t>L</a:t>
            </a:r>
            <a:r>
              <a:rPr lang="fr-FR" sz="2800" dirty="0" err="1" smtClean="0">
                <a:solidFill>
                  <a:schemeClr val="tx1"/>
                </a:solidFill>
              </a:rPr>
              <a:t>oad</a:t>
            </a:r>
            <a:r>
              <a:rPr lang="fr-FR" sz="2800" dirty="0" smtClean="0">
                <a:solidFill>
                  <a:schemeClr val="tx1"/>
                </a:solidFill>
              </a:rPr>
              <a:t> case LE (DC </a:t>
            </a:r>
            <a:r>
              <a:rPr lang="fr-FR" sz="2800" dirty="0" err="1" smtClean="0">
                <a:solidFill>
                  <a:schemeClr val="tx1"/>
                </a:solidFill>
              </a:rPr>
              <a:t>motor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103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630BF74F-7B37-4061-AF67-F6B5F8736408}" type="slidenum">
              <a:rPr lang="fr-FR"/>
              <a:pPr eaLnBrk="1" hangingPunct="1"/>
              <a:t>13</a:t>
            </a:fld>
            <a:endParaRPr lang="fr-FR"/>
          </a:p>
        </p:txBody>
      </p:sp>
      <p:grpSp>
        <p:nvGrpSpPr>
          <p:cNvPr id="4104" name="Group 49"/>
          <p:cNvGrpSpPr>
            <a:grpSpLocks/>
          </p:cNvGrpSpPr>
          <p:nvPr/>
        </p:nvGrpSpPr>
        <p:grpSpPr bwMode="auto">
          <a:xfrm>
            <a:off x="685800" y="2057400"/>
            <a:ext cx="5562600" cy="1533525"/>
            <a:chOff x="432" y="1104"/>
            <a:chExt cx="3504" cy="966"/>
          </a:xfrm>
        </p:grpSpPr>
        <p:sp>
          <p:nvSpPr>
            <p:cNvPr id="4166" name="Oval 7"/>
            <p:cNvSpPr>
              <a:spLocks noChangeArrowheads="1"/>
            </p:cNvSpPr>
            <p:nvPr/>
          </p:nvSpPr>
          <p:spPr bwMode="auto">
            <a:xfrm>
              <a:off x="2544" y="1104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67" name="Oval 8"/>
            <p:cNvSpPr>
              <a:spLocks noChangeArrowheads="1"/>
            </p:cNvSpPr>
            <p:nvPr/>
          </p:nvSpPr>
          <p:spPr bwMode="auto">
            <a:xfrm>
              <a:off x="2784" y="1104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68" name="Oval 9"/>
            <p:cNvSpPr>
              <a:spLocks noChangeArrowheads="1"/>
            </p:cNvSpPr>
            <p:nvPr/>
          </p:nvSpPr>
          <p:spPr bwMode="auto">
            <a:xfrm>
              <a:off x="3024" y="1104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69" name="Text Box 10"/>
            <p:cNvSpPr txBox="1">
              <a:spLocks noChangeArrowheads="1"/>
            </p:cNvSpPr>
            <p:nvPr/>
          </p:nvSpPr>
          <p:spPr bwMode="auto">
            <a:xfrm>
              <a:off x="2496" y="1248"/>
              <a:ext cx="8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baseline="0"/>
                <a:t>  </a:t>
              </a:r>
            </a:p>
          </p:txBody>
        </p:sp>
        <p:sp>
          <p:nvSpPr>
            <p:cNvPr id="4170" name="Rectangle 11"/>
            <p:cNvSpPr>
              <a:spLocks noChangeArrowheads="1"/>
            </p:cNvSpPr>
            <p:nvPr/>
          </p:nvSpPr>
          <p:spPr bwMode="auto">
            <a:xfrm>
              <a:off x="2496" y="1248"/>
              <a:ext cx="81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71" name="Line 12"/>
            <p:cNvSpPr>
              <a:spLocks noChangeShapeType="1"/>
            </p:cNvSpPr>
            <p:nvPr/>
          </p:nvSpPr>
          <p:spPr bwMode="auto">
            <a:xfrm flipH="1">
              <a:off x="1824" y="1248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72" name="Line 13"/>
            <p:cNvSpPr>
              <a:spLocks noChangeShapeType="1"/>
            </p:cNvSpPr>
            <p:nvPr/>
          </p:nvSpPr>
          <p:spPr bwMode="auto">
            <a:xfrm>
              <a:off x="3264" y="124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73" name="Line 15"/>
            <p:cNvSpPr>
              <a:spLocks noChangeShapeType="1"/>
            </p:cNvSpPr>
            <p:nvPr/>
          </p:nvSpPr>
          <p:spPr bwMode="auto">
            <a:xfrm>
              <a:off x="3744" y="12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74" name="Line 16"/>
            <p:cNvSpPr>
              <a:spLocks noChangeShapeType="1"/>
            </p:cNvSpPr>
            <p:nvPr/>
          </p:nvSpPr>
          <p:spPr bwMode="auto">
            <a:xfrm>
              <a:off x="3744" y="187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75" name="Line 17"/>
            <p:cNvSpPr>
              <a:spLocks noChangeShapeType="1"/>
            </p:cNvSpPr>
            <p:nvPr/>
          </p:nvSpPr>
          <p:spPr bwMode="auto">
            <a:xfrm flipH="1">
              <a:off x="672" y="2064"/>
              <a:ext cx="30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76" name="Line 18"/>
            <p:cNvSpPr>
              <a:spLocks noChangeShapeType="1"/>
            </p:cNvSpPr>
            <p:nvPr/>
          </p:nvSpPr>
          <p:spPr bwMode="auto">
            <a:xfrm>
              <a:off x="2016" y="124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77" name="Line 19"/>
            <p:cNvSpPr>
              <a:spLocks noChangeShapeType="1"/>
            </p:cNvSpPr>
            <p:nvPr/>
          </p:nvSpPr>
          <p:spPr bwMode="auto">
            <a:xfrm flipH="1">
              <a:off x="2544" y="1392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178" name="Group 20"/>
            <p:cNvGrpSpPr>
              <a:grpSpLocks/>
            </p:cNvGrpSpPr>
            <p:nvPr/>
          </p:nvGrpSpPr>
          <p:grpSpPr bwMode="auto">
            <a:xfrm>
              <a:off x="432" y="1248"/>
              <a:ext cx="432" cy="822"/>
              <a:chOff x="1536" y="3072"/>
              <a:chExt cx="432" cy="726"/>
            </a:xfrm>
          </p:grpSpPr>
          <p:grpSp>
            <p:nvGrpSpPr>
              <p:cNvPr id="4200" name="Group 21"/>
              <p:cNvGrpSpPr>
                <a:grpSpLocks/>
              </p:cNvGrpSpPr>
              <p:nvPr/>
            </p:nvGrpSpPr>
            <p:grpSpPr bwMode="auto">
              <a:xfrm>
                <a:off x="1536" y="3360"/>
                <a:ext cx="432" cy="85"/>
                <a:chOff x="1561" y="2910"/>
                <a:chExt cx="432" cy="85"/>
              </a:xfrm>
            </p:grpSpPr>
            <p:sp>
              <p:nvSpPr>
                <p:cNvPr id="4203" name="Line 22"/>
                <p:cNvSpPr>
                  <a:spLocks noChangeShapeType="1"/>
                </p:cNvSpPr>
                <p:nvPr/>
              </p:nvSpPr>
              <p:spPr bwMode="auto">
                <a:xfrm>
                  <a:off x="1561" y="2910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204" name="Line 23"/>
                <p:cNvSpPr>
                  <a:spLocks noChangeShapeType="1"/>
                </p:cNvSpPr>
                <p:nvPr/>
              </p:nvSpPr>
              <p:spPr bwMode="auto">
                <a:xfrm>
                  <a:off x="1705" y="2995"/>
                  <a:ext cx="21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201" name="Line 24"/>
              <p:cNvSpPr>
                <a:spLocks noChangeShapeType="1"/>
              </p:cNvSpPr>
              <p:nvPr/>
            </p:nvSpPr>
            <p:spPr bwMode="auto">
              <a:xfrm flipV="1">
                <a:off x="1776" y="3072"/>
                <a:ext cx="0" cy="2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202" name="Line 25"/>
              <p:cNvSpPr>
                <a:spLocks noChangeShapeType="1"/>
              </p:cNvSpPr>
              <p:nvPr/>
            </p:nvSpPr>
            <p:spPr bwMode="auto">
              <a:xfrm>
                <a:off x="1776" y="3456"/>
                <a:ext cx="0" cy="3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4179" name="Group 26"/>
            <p:cNvGrpSpPr>
              <a:grpSpLocks/>
            </p:cNvGrpSpPr>
            <p:nvPr/>
          </p:nvGrpSpPr>
          <p:grpSpPr bwMode="auto">
            <a:xfrm>
              <a:off x="1728" y="1248"/>
              <a:ext cx="336" cy="816"/>
              <a:chOff x="2372" y="3097"/>
              <a:chExt cx="416" cy="1008"/>
            </a:xfrm>
          </p:grpSpPr>
          <p:sp>
            <p:nvSpPr>
              <p:cNvPr id="4194" name="Line 27"/>
              <p:cNvSpPr>
                <a:spLocks noChangeShapeType="1"/>
              </p:cNvSpPr>
              <p:nvPr/>
            </p:nvSpPr>
            <p:spPr bwMode="auto">
              <a:xfrm>
                <a:off x="2580" y="3097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195" name="Line 28"/>
              <p:cNvSpPr>
                <a:spLocks noChangeShapeType="1"/>
              </p:cNvSpPr>
              <p:nvPr/>
            </p:nvSpPr>
            <p:spPr bwMode="auto">
              <a:xfrm>
                <a:off x="2372" y="3433"/>
                <a:ext cx="416" cy="0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196" name="Line 29"/>
              <p:cNvSpPr>
                <a:spLocks noChangeShapeType="1"/>
              </p:cNvSpPr>
              <p:nvPr/>
            </p:nvSpPr>
            <p:spPr bwMode="auto">
              <a:xfrm flipH="1">
                <a:off x="2372" y="3433"/>
                <a:ext cx="208" cy="336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197" name="Line 30"/>
              <p:cNvSpPr>
                <a:spLocks noChangeShapeType="1"/>
              </p:cNvSpPr>
              <p:nvPr/>
            </p:nvSpPr>
            <p:spPr bwMode="auto">
              <a:xfrm>
                <a:off x="2372" y="3769"/>
                <a:ext cx="416" cy="0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198" name="Line 31"/>
              <p:cNvSpPr>
                <a:spLocks noChangeShapeType="1"/>
              </p:cNvSpPr>
              <p:nvPr/>
            </p:nvSpPr>
            <p:spPr bwMode="auto">
              <a:xfrm>
                <a:off x="2580" y="3433"/>
                <a:ext cx="208" cy="336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199" name="Line 32"/>
              <p:cNvSpPr>
                <a:spLocks noChangeShapeType="1"/>
              </p:cNvSpPr>
              <p:nvPr/>
            </p:nvSpPr>
            <p:spPr bwMode="auto">
              <a:xfrm>
                <a:off x="2580" y="3769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4180" name="Line 33"/>
            <p:cNvSpPr>
              <a:spLocks noChangeShapeType="1"/>
            </p:cNvSpPr>
            <p:nvPr/>
          </p:nvSpPr>
          <p:spPr bwMode="auto">
            <a:xfrm rot="-5400000">
              <a:off x="864" y="1056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181" name="Line 34"/>
            <p:cNvSpPr>
              <a:spLocks noChangeShapeType="1"/>
            </p:cNvSpPr>
            <p:nvPr/>
          </p:nvSpPr>
          <p:spPr bwMode="auto">
            <a:xfrm rot="5400000" flipV="1">
              <a:off x="1050" y="1206"/>
              <a:ext cx="7" cy="91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182" name="Line 35"/>
            <p:cNvSpPr>
              <a:spLocks noChangeShapeType="1"/>
            </p:cNvSpPr>
            <p:nvPr/>
          </p:nvSpPr>
          <p:spPr bwMode="auto">
            <a:xfrm rot="16200000" flipH="1">
              <a:off x="1112" y="1241"/>
              <a:ext cx="165" cy="192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183" name="Line 36"/>
            <p:cNvSpPr>
              <a:spLocks noChangeShapeType="1"/>
            </p:cNvSpPr>
            <p:nvPr/>
          </p:nvSpPr>
          <p:spPr bwMode="auto">
            <a:xfrm rot="-5400000">
              <a:off x="1315" y="1252"/>
              <a:ext cx="0" cy="336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184" name="Line 37"/>
            <p:cNvSpPr>
              <a:spLocks noChangeShapeType="1"/>
            </p:cNvSpPr>
            <p:nvPr/>
          </p:nvSpPr>
          <p:spPr bwMode="auto">
            <a:xfrm rot="-5400000">
              <a:off x="1277" y="1214"/>
              <a:ext cx="220" cy="192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185" name="Line 38"/>
            <p:cNvSpPr>
              <a:spLocks noChangeShapeType="1"/>
            </p:cNvSpPr>
            <p:nvPr/>
          </p:nvSpPr>
          <p:spPr bwMode="auto">
            <a:xfrm rot="-5400000">
              <a:off x="1651" y="1087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186" name="Line 39"/>
            <p:cNvSpPr>
              <a:spLocks noChangeShapeType="1"/>
            </p:cNvSpPr>
            <p:nvPr/>
          </p:nvSpPr>
          <p:spPr bwMode="auto">
            <a:xfrm flipV="1">
              <a:off x="912" y="1392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87" name="Line 40"/>
            <p:cNvSpPr>
              <a:spLocks noChangeShapeType="1"/>
            </p:cNvSpPr>
            <p:nvPr/>
          </p:nvSpPr>
          <p:spPr bwMode="auto">
            <a:xfrm flipV="1">
              <a:off x="2256" y="1344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188" name="Group 42"/>
            <p:cNvGrpSpPr>
              <a:grpSpLocks/>
            </p:cNvGrpSpPr>
            <p:nvPr/>
          </p:nvGrpSpPr>
          <p:grpSpPr bwMode="auto">
            <a:xfrm>
              <a:off x="3504" y="1248"/>
              <a:ext cx="432" cy="822"/>
              <a:chOff x="1536" y="3072"/>
              <a:chExt cx="432" cy="726"/>
            </a:xfrm>
          </p:grpSpPr>
          <p:grpSp>
            <p:nvGrpSpPr>
              <p:cNvPr id="4189" name="Group 43"/>
              <p:cNvGrpSpPr>
                <a:grpSpLocks/>
              </p:cNvGrpSpPr>
              <p:nvPr/>
            </p:nvGrpSpPr>
            <p:grpSpPr bwMode="auto">
              <a:xfrm>
                <a:off x="1536" y="3360"/>
                <a:ext cx="432" cy="85"/>
                <a:chOff x="1561" y="2910"/>
                <a:chExt cx="432" cy="85"/>
              </a:xfrm>
            </p:grpSpPr>
            <p:sp>
              <p:nvSpPr>
                <p:cNvPr id="4192" name="Line 44"/>
                <p:cNvSpPr>
                  <a:spLocks noChangeShapeType="1"/>
                </p:cNvSpPr>
                <p:nvPr/>
              </p:nvSpPr>
              <p:spPr bwMode="auto">
                <a:xfrm>
                  <a:off x="1561" y="2910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193" name="Line 45"/>
                <p:cNvSpPr>
                  <a:spLocks noChangeShapeType="1"/>
                </p:cNvSpPr>
                <p:nvPr/>
              </p:nvSpPr>
              <p:spPr bwMode="auto">
                <a:xfrm>
                  <a:off x="1705" y="2995"/>
                  <a:ext cx="21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190" name="Line 46"/>
              <p:cNvSpPr>
                <a:spLocks noChangeShapeType="1"/>
              </p:cNvSpPr>
              <p:nvPr/>
            </p:nvSpPr>
            <p:spPr bwMode="auto">
              <a:xfrm flipV="1">
                <a:off x="1776" y="3072"/>
                <a:ext cx="0" cy="2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191" name="Line 47"/>
              <p:cNvSpPr>
                <a:spLocks noChangeShapeType="1"/>
              </p:cNvSpPr>
              <p:nvPr/>
            </p:nvSpPr>
            <p:spPr bwMode="auto">
              <a:xfrm>
                <a:off x="1776" y="3456"/>
                <a:ext cx="0" cy="3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4105" name="Text Box 48"/>
          <p:cNvSpPr txBox="1">
            <a:spLocks noChangeArrowheads="1"/>
          </p:cNvSpPr>
          <p:nvPr/>
        </p:nvSpPr>
        <p:spPr bwMode="auto">
          <a:xfrm>
            <a:off x="304800" y="1447800"/>
            <a:ext cx="9372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aseline="0" dirty="0"/>
              <a:t>		The </a:t>
            </a:r>
            <a:r>
              <a:rPr lang="fr-FR" baseline="0" dirty="0" err="1"/>
              <a:t>scheme</a:t>
            </a:r>
            <a:r>
              <a:rPr lang="fr-FR" baseline="0" dirty="0"/>
              <a:t> </a:t>
            </a:r>
            <a:r>
              <a:rPr lang="fr-FR" baseline="0" dirty="0" err="1"/>
              <a:t>becomes</a:t>
            </a: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             </a:t>
            </a:r>
            <a:r>
              <a:rPr lang="fr-FR" baseline="0" dirty="0" err="1"/>
              <a:t>i</a:t>
            </a:r>
            <a:r>
              <a:rPr lang="fr-FR" dirty="0" err="1"/>
              <a:t>A</a:t>
            </a:r>
            <a:r>
              <a:rPr lang="fr-FR" baseline="0" dirty="0"/>
              <a:t>		         </a:t>
            </a:r>
            <a:r>
              <a:rPr lang="fr-FR" baseline="0" dirty="0" err="1"/>
              <a:t>i</a:t>
            </a:r>
            <a:r>
              <a:rPr lang="fr-FR" dirty="0" err="1"/>
              <a:t>C</a:t>
            </a:r>
            <a:r>
              <a:rPr lang="fr-FR" dirty="0"/>
              <a:t>			</a:t>
            </a:r>
            <a:r>
              <a:rPr lang="fr-FR" baseline="0" dirty="0"/>
              <a:t> </a:t>
            </a:r>
            <a:r>
              <a:rPr lang="fr-FR" baseline="0" dirty="0" err="1"/>
              <a:t>two</a:t>
            </a:r>
            <a:r>
              <a:rPr lang="fr-FR" baseline="0" dirty="0"/>
              <a:t> </a:t>
            </a:r>
            <a:r>
              <a:rPr lang="fr-FR" baseline="0" dirty="0" err="1"/>
              <a:t>intervals</a:t>
            </a:r>
            <a:r>
              <a:rPr lang="fr-FR" baseline="0" dirty="0"/>
              <a:t> of </a:t>
            </a:r>
            <a:r>
              <a:rPr lang="fr-FR" baseline="0" dirty="0" err="1"/>
              <a:t>study</a:t>
            </a:r>
            <a:endParaRPr lang="fr-FR" b="1" baseline="0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							[0,</a:t>
            </a:r>
            <a:r>
              <a:rPr lang="el-GR" baseline="0" dirty="0"/>
              <a:t>η</a:t>
            </a:r>
            <a:r>
              <a:rPr lang="fr-FR" baseline="0" dirty="0"/>
              <a:t>T]  ,  [</a:t>
            </a:r>
            <a:r>
              <a:rPr lang="el-GR" baseline="0" dirty="0"/>
              <a:t>η</a:t>
            </a:r>
            <a:r>
              <a:rPr lang="fr-FR" baseline="0" dirty="0"/>
              <a:t>T , T]</a:t>
            </a:r>
            <a:endParaRPr lang="el-GR" baseline="0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				     </a:t>
            </a:r>
            <a:r>
              <a:rPr lang="fr-FR" baseline="0" dirty="0" err="1"/>
              <a:t>u</a:t>
            </a:r>
            <a:r>
              <a:rPr lang="fr-FR" dirty="0" err="1"/>
              <a:t>L</a:t>
            </a:r>
            <a:r>
              <a:rPr lang="fr-FR" baseline="0" dirty="0"/>
              <a:t>         E	        </a:t>
            </a:r>
            <a:r>
              <a:rPr lang="fr-FR" baseline="0" dirty="0" err="1"/>
              <a:t>steady</a:t>
            </a:r>
            <a:r>
              <a:rPr lang="fr-FR" baseline="0" dirty="0"/>
              <a:t> state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	    U</a:t>
            </a:r>
            <a:r>
              <a:rPr lang="fr-FR" dirty="0"/>
              <a:t>A                              </a:t>
            </a:r>
            <a:r>
              <a:rPr lang="fr-FR" baseline="0" dirty="0" err="1"/>
              <a:t>u</a:t>
            </a:r>
            <a:r>
              <a:rPr lang="fr-FR" dirty="0" err="1"/>
              <a:t>C</a:t>
            </a:r>
            <a:r>
              <a:rPr lang="fr-FR" dirty="0"/>
              <a:t>			        </a:t>
            </a:r>
            <a:r>
              <a:rPr lang="fr-FR" baseline="0" dirty="0" err="1"/>
              <a:t>with</a:t>
            </a:r>
            <a:r>
              <a:rPr lang="fr-FR" baseline="0" dirty="0"/>
              <a:t> an initial condition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     </a:t>
            </a:r>
          </a:p>
          <a:p>
            <a:pPr eaLnBrk="1" hangingPunct="1">
              <a:spcBef>
                <a:spcPct val="50000"/>
              </a:spcBef>
            </a:pP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          U</a:t>
            </a:r>
            <a:r>
              <a:rPr lang="fr-FR" dirty="0"/>
              <a:t>A          </a:t>
            </a:r>
            <a:r>
              <a:rPr lang="fr-FR" baseline="0" dirty="0" err="1"/>
              <a:t>u</a:t>
            </a:r>
            <a:r>
              <a:rPr lang="fr-FR" dirty="0" err="1"/>
              <a:t>C</a:t>
            </a:r>
            <a:r>
              <a:rPr lang="fr-FR" dirty="0"/>
              <a:t>    </a:t>
            </a:r>
            <a:r>
              <a:rPr lang="fr-FR" baseline="0" dirty="0" err="1"/>
              <a:t>Ldi</a:t>
            </a:r>
            <a:r>
              <a:rPr lang="fr-FR" baseline="0" dirty="0"/>
              <a:t>/</a:t>
            </a:r>
            <a:r>
              <a:rPr lang="fr-FR" baseline="0" dirty="0" err="1"/>
              <a:t>dt</a:t>
            </a:r>
            <a:r>
              <a:rPr lang="fr-FR" baseline="0" dirty="0"/>
              <a:t>   E</a:t>
            </a:r>
            <a:endParaRPr lang="fr-FR" dirty="0"/>
          </a:p>
          <a:p>
            <a:pPr eaLnBrk="1" hangingPunct="1">
              <a:spcBef>
                <a:spcPct val="50000"/>
              </a:spcBef>
            </a:pPr>
            <a:endParaRPr lang="fr-FR" dirty="0"/>
          </a:p>
          <a:p>
            <a:pPr eaLnBrk="1" hangingPunct="1">
              <a:spcBef>
                <a:spcPct val="50000"/>
              </a:spcBef>
            </a:pPr>
            <a:endParaRPr lang="fr-FR" dirty="0"/>
          </a:p>
          <a:p>
            <a:pPr eaLnBrk="1" hangingPunct="1">
              <a:spcBef>
                <a:spcPct val="50000"/>
              </a:spcBef>
            </a:pPr>
            <a:endParaRPr lang="fr-FR" dirty="0"/>
          </a:p>
          <a:p>
            <a:pPr eaLnBrk="1" hangingPunct="1">
              <a:spcBef>
                <a:spcPct val="50000"/>
              </a:spcBef>
            </a:pPr>
            <a:endParaRPr lang="fr-FR" dirty="0"/>
          </a:p>
          <a:p>
            <a:pPr eaLnBrk="1" hangingPunct="1">
              <a:spcBef>
                <a:spcPct val="50000"/>
              </a:spcBef>
            </a:pPr>
            <a:r>
              <a:rPr lang="fr-FR" dirty="0"/>
              <a:t>		</a:t>
            </a:r>
            <a:r>
              <a:rPr lang="fr-FR" baseline="0" dirty="0" err="1"/>
              <a:t>Ldi</a:t>
            </a:r>
            <a:r>
              <a:rPr lang="fr-FR" baseline="0" dirty="0"/>
              <a:t>/</a:t>
            </a:r>
            <a:r>
              <a:rPr lang="fr-FR" baseline="0" dirty="0" err="1"/>
              <a:t>dt</a:t>
            </a:r>
            <a:r>
              <a:rPr lang="fr-FR" baseline="0" dirty="0"/>
              <a:t> E</a:t>
            </a:r>
          </a:p>
          <a:p>
            <a:pPr eaLnBrk="1" hangingPunct="1">
              <a:spcBef>
                <a:spcPct val="50000"/>
              </a:spcBef>
            </a:pPr>
            <a:endParaRPr lang="fr-FR" baseline="0" dirty="0"/>
          </a:p>
          <a:p>
            <a:pPr eaLnBrk="1" hangingPunct="1">
              <a:spcBef>
                <a:spcPct val="50000"/>
              </a:spcBef>
            </a:pPr>
            <a:endParaRPr lang="fr-FR" baseline="0" dirty="0"/>
          </a:p>
        </p:txBody>
      </p:sp>
      <p:graphicFrame>
        <p:nvGraphicFramePr>
          <p:cNvPr id="4098" name="Object 51"/>
          <p:cNvGraphicFramePr>
            <a:graphicFrameLocks noChangeAspect="1"/>
          </p:cNvGraphicFramePr>
          <p:nvPr/>
        </p:nvGraphicFramePr>
        <p:xfrm>
          <a:off x="1143000" y="3733800"/>
          <a:ext cx="1054100" cy="304800"/>
        </p:xfrm>
        <a:graphic>
          <a:graphicData uri="http://schemas.openxmlformats.org/presentationml/2006/ole">
            <p:oleObj spid="_x0000_s4261" name="Equation" r:id="rId4" imgW="1054100" imgH="304800" progId="Equation.3">
              <p:embed/>
            </p:oleObj>
          </a:graphicData>
        </a:graphic>
      </p:graphicFrame>
      <p:grpSp>
        <p:nvGrpSpPr>
          <p:cNvPr id="4106" name="Group 89"/>
          <p:cNvGrpSpPr>
            <a:grpSpLocks/>
          </p:cNvGrpSpPr>
          <p:nvPr/>
        </p:nvGrpSpPr>
        <p:grpSpPr bwMode="auto">
          <a:xfrm>
            <a:off x="457200" y="3886200"/>
            <a:ext cx="3043238" cy="1295400"/>
            <a:chOff x="288" y="2544"/>
            <a:chExt cx="1917" cy="884"/>
          </a:xfrm>
        </p:grpSpPr>
        <p:sp>
          <p:nvSpPr>
            <p:cNvPr id="4137" name="Oval 53"/>
            <p:cNvSpPr>
              <a:spLocks noChangeArrowheads="1"/>
            </p:cNvSpPr>
            <p:nvPr/>
          </p:nvSpPr>
          <p:spPr bwMode="auto">
            <a:xfrm>
              <a:off x="1448" y="2544"/>
              <a:ext cx="132" cy="2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38" name="Oval 54"/>
            <p:cNvSpPr>
              <a:spLocks noChangeArrowheads="1"/>
            </p:cNvSpPr>
            <p:nvPr/>
          </p:nvSpPr>
          <p:spPr bwMode="auto">
            <a:xfrm>
              <a:off x="1580" y="2544"/>
              <a:ext cx="132" cy="2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39" name="Oval 55"/>
            <p:cNvSpPr>
              <a:spLocks noChangeArrowheads="1"/>
            </p:cNvSpPr>
            <p:nvPr/>
          </p:nvSpPr>
          <p:spPr bwMode="auto">
            <a:xfrm>
              <a:off x="1712" y="2544"/>
              <a:ext cx="132" cy="2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40" name="Text Box 56"/>
            <p:cNvSpPr txBox="1">
              <a:spLocks noChangeArrowheads="1"/>
            </p:cNvSpPr>
            <p:nvPr/>
          </p:nvSpPr>
          <p:spPr bwMode="auto">
            <a:xfrm>
              <a:off x="1422" y="2674"/>
              <a:ext cx="44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baseline="0"/>
                <a:t>  </a:t>
              </a:r>
            </a:p>
          </p:txBody>
        </p:sp>
        <p:sp>
          <p:nvSpPr>
            <p:cNvPr id="4141" name="Rectangle 57"/>
            <p:cNvSpPr>
              <a:spLocks noChangeArrowheads="1"/>
            </p:cNvSpPr>
            <p:nvPr/>
          </p:nvSpPr>
          <p:spPr bwMode="auto">
            <a:xfrm>
              <a:off x="1422" y="2674"/>
              <a:ext cx="44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42" name="Line 58"/>
            <p:cNvSpPr>
              <a:spLocks noChangeShapeType="1"/>
            </p:cNvSpPr>
            <p:nvPr/>
          </p:nvSpPr>
          <p:spPr bwMode="auto">
            <a:xfrm flipH="1">
              <a:off x="1053" y="2674"/>
              <a:ext cx="3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43" name="Line 59"/>
            <p:cNvSpPr>
              <a:spLocks noChangeShapeType="1"/>
            </p:cNvSpPr>
            <p:nvPr/>
          </p:nvSpPr>
          <p:spPr bwMode="auto">
            <a:xfrm>
              <a:off x="1844" y="2674"/>
              <a:ext cx="2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44" name="Line 61"/>
            <p:cNvSpPr>
              <a:spLocks noChangeShapeType="1"/>
            </p:cNvSpPr>
            <p:nvPr/>
          </p:nvSpPr>
          <p:spPr bwMode="auto">
            <a:xfrm>
              <a:off x="2107" y="2674"/>
              <a:ext cx="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45" name="Line 62"/>
            <p:cNvSpPr>
              <a:spLocks noChangeShapeType="1"/>
            </p:cNvSpPr>
            <p:nvPr/>
          </p:nvSpPr>
          <p:spPr bwMode="auto">
            <a:xfrm>
              <a:off x="2107" y="3236"/>
              <a:ext cx="0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46" name="Line 63"/>
            <p:cNvSpPr>
              <a:spLocks noChangeShapeType="1"/>
            </p:cNvSpPr>
            <p:nvPr/>
          </p:nvSpPr>
          <p:spPr bwMode="auto">
            <a:xfrm flipH="1">
              <a:off x="420" y="3409"/>
              <a:ext cx="16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47" name="Line 64"/>
            <p:cNvSpPr>
              <a:spLocks noChangeShapeType="1"/>
            </p:cNvSpPr>
            <p:nvPr/>
          </p:nvSpPr>
          <p:spPr bwMode="auto">
            <a:xfrm>
              <a:off x="1158" y="2674"/>
              <a:ext cx="1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48" name="Line 65"/>
            <p:cNvSpPr>
              <a:spLocks noChangeShapeType="1"/>
            </p:cNvSpPr>
            <p:nvPr/>
          </p:nvSpPr>
          <p:spPr bwMode="auto">
            <a:xfrm flipH="1">
              <a:off x="1448" y="2803"/>
              <a:ext cx="4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149" name="Group 66"/>
            <p:cNvGrpSpPr>
              <a:grpSpLocks/>
            </p:cNvGrpSpPr>
            <p:nvPr/>
          </p:nvGrpSpPr>
          <p:grpSpPr bwMode="auto">
            <a:xfrm>
              <a:off x="288" y="2688"/>
              <a:ext cx="237" cy="740"/>
              <a:chOff x="1536" y="3072"/>
              <a:chExt cx="432" cy="726"/>
            </a:xfrm>
          </p:grpSpPr>
          <p:grpSp>
            <p:nvGrpSpPr>
              <p:cNvPr id="4161" name="Group 67"/>
              <p:cNvGrpSpPr>
                <a:grpSpLocks/>
              </p:cNvGrpSpPr>
              <p:nvPr/>
            </p:nvGrpSpPr>
            <p:grpSpPr bwMode="auto">
              <a:xfrm>
                <a:off x="1536" y="3360"/>
                <a:ext cx="432" cy="85"/>
                <a:chOff x="1561" y="2910"/>
                <a:chExt cx="432" cy="85"/>
              </a:xfrm>
            </p:grpSpPr>
            <p:sp>
              <p:nvSpPr>
                <p:cNvPr id="4164" name="Line 68"/>
                <p:cNvSpPr>
                  <a:spLocks noChangeShapeType="1"/>
                </p:cNvSpPr>
                <p:nvPr/>
              </p:nvSpPr>
              <p:spPr bwMode="auto">
                <a:xfrm>
                  <a:off x="1561" y="2910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165" name="Line 69"/>
                <p:cNvSpPr>
                  <a:spLocks noChangeShapeType="1"/>
                </p:cNvSpPr>
                <p:nvPr/>
              </p:nvSpPr>
              <p:spPr bwMode="auto">
                <a:xfrm>
                  <a:off x="1705" y="2995"/>
                  <a:ext cx="21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162" name="Line 70"/>
              <p:cNvSpPr>
                <a:spLocks noChangeShapeType="1"/>
              </p:cNvSpPr>
              <p:nvPr/>
            </p:nvSpPr>
            <p:spPr bwMode="auto">
              <a:xfrm flipV="1">
                <a:off x="1776" y="3072"/>
                <a:ext cx="0" cy="2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163" name="Line 71"/>
              <p:cNvSpPr>
                <a:spLocks noChangeShapeType="1"/>
              </p:cNvSpPr>
              <p:nvPr/>
            </p:nvSpPr>
            <p:spPr bwMode="auto">
              <a:xfrm>
                <a:off x="1776" y="3456"/>
                <a:ext cx="0" cy="3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4150" name="Line 72"/>
            <p:cNvSpPr>
              <a:spLocks noChangeShapeType="1"/>
            </p:cNvSpPr>
            <p:nvPr/>
          </p:nvSpPr>
          <p:spPr bwMode="auto">
            <a:xfrm rot="-5400000">
              <a:off x="526" y="2568"/>
              <a:ext cx="0" cy="2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151" name="Line 73"/>
            <p:cNvSpPr>
              <a:spLocks noChangeShapeType="1"/>
            </p:cNvSpPr>
            <p:nvPr/>
          </p:nvSpPr>
          <p:spPr bwMode="auto">
            <a:xfrm rot="5400000" flipV="1">
              <a:off x="736" y="2542"/>
              <a:ext cx="0" cy="264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152" name="Line 74"/>
            <p:cNvSpPr>
              <a:spLocks noChangeShapeType="1"/>
            </p:cNvSpPr>
            <p:nvPr/>
          </p:nvSpPr>
          <p:spPr bwMode="auto">
            <a:xfrm rot="-5400000">
              <a:off x="958" y="2587"/>
              <a:ext cx="0" cy="1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153" name="Line 75"/>
            <p:cNvSpPr>
              <a:spLocks noChangeShapeType="1"/>
            </p:cNvSpPr>
            <p:nvPr/>
          </p:nvSpPr>
          <p:spPr bwMode="auto">
            <a:xfrm flipV="1">
              <a:off x="552" y="2803"/>
              <a:ext cx="0" cy="4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54" name="Line 76"/>
            <p:cNvSpPr>
              <a:spLocks noChangeShapeType="1"/>
            </p:cNvSpPr>
            <p:nvPr/>
          </p:nvSpPr>
          <p:spPr bwMode="auto">
            <a:xfrm flipV="1">
              <a:off x="1290" y="2760"/>
              <a:ext cx="0" cy="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155" name="Group 77"/>
            <p:cNvGrpSpPr>
              <a:grpSpLocks/>
            </p:cNvGrpSpPr>
            <p:nvPr/>
          </p:nvGrpSpPr>
          <p:grpSpPr bwMode="auto">
            <a:xfrm>
              <a:off x="1968" y="2640"/>
              <a:ext cx="237" cy="740"/>
              <a:chOff x="1536" y="3072"/>
              <a:chExt cx="432" cy="726"/>
            </a:xfrm>
          </p:grpSpPr>
          <p:grpSp>
            <p:nvGrpSpPr>
              <p:cNvPr id="4156" name="Group 78"/>
              <p:cNvGrpSpPr>
                <a:grpSpLocks/>
              </p:cNvGrpSpPr>
              <p:nvPr/>
            </p:nvGrpSpPr>
            <p:grpSpPr bwMode="auto">
              <a:xfrm>
                <a:off x="1536" y="3360"/>
                <a:ext cx="432" cy="85"/>
                <a:chOff x="1561" y="2910"/>
                <a:chExt cx="432" cy="85"/>
              </a:xfrm>
            </p:grpSpPr>
            <p:sp>
              <p:nvSpPr>
                <p:cNvPr id="4159" name="Line 79"/>
                <p:cNvSpPr>
                  <a:spLocks noChangeShapeType="1"/>
                </p:cNvSpPr>
                <p:nvPr/>
              </p:nvSpPr>
              <p:spPr bwMode="auto">
                <a:xfrm>
                  <a:off x="1561" y="2910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160" name="Line 80"/>
                <p:cNvSpPr>
                  <a:spLocks noChangeShapeType="1"/>
                </p:cNvSpPr>
                <p:nvPr/>
              </p:nvSpPr>
              <p:spPr bwMode="auto">
                <a:xfrm>
                  <a:off x="1705" y="2995"/>
                  <a:ext cx="21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157" name="Line 81"/>
              <p:cNvSpPr>
                <a:spLocks noChangeShapeType="1"/>
              </p:cNvSpPr>
              <p:nvPr/>
            </p:nvSpPr>
            <p:spPr bwMode="auto">
              <a:xfrm flipV="1">
                <a:off x="1776" y="3072"/>
                <a:ext cx="0" cy="2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158" name="Line 82"/>
              <p:cNvSpPr>
                <a:spLocks noChangeShapeType="1"/>
              </p:cNvSpPr>
              <p:nvPr/>
            </p:nvSpPr>
            <p:spPr bwMode="auto">
              <a:xfrm>
                <a:off x="1776" y="3456"/>
                <a:ext cx="0" cy="3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</p:grpSp>
      <p:graphicFrame>
        <p:nvGraphicFramePr>
          <p:cNvPr id="4099" name="Object 88"/>
          <p:cNvGraphicFramePr>
            <a:graphicFrameLocks noChangeAspect="1"/>
          </p:cNvGraphicFramePr>
          <p:nvPr/>
        </p:nvGraphicFramePr>
        <p:xfrm>
          <a:off x="3492500" y="4051300"/>
          <a:ext cx="6554788" cy="1016000"/>
        </p:xfrm>
        <a:graphic>
          <a:graphicData uri="http://schemas.openxmlformats.org/presentationml/2006/ole">
            <p:oleObj spid="_x0000_s4262" name="Equation" r:id="rId5" imgW="6794500" imgH="1016000" progId="Equation.3">
              <p:embed/>
            </p:oleObj>
          </a:graphicData>
        </a:graphic>
      </p:graphicFrame>
      <p:sp>
        <p:nvSpPr>
          <p:cNvPr id="4107" name="Oval 91"/>
          <p:cNvSpPr>
            <a:spLocks noChangeArrowheads="1"/>
          </p:cNvSpPr>
          <p:nvPr/>
        </p:nvSpPr>
        <p:spPr bwMode="auto">
          <a:xfrm>
            <a:off x="2374900" y="5334000"/>
            <a:ext cx="209550" cy="3159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08" name="Oval 92"/>
          <p:cNvSpPr>
            <a:spLocks noChangeArrowheads="1"/>
          </p:cNvSpPr>
          <p:nvPr/>
        </p:nvSpPr>
        <p:spPr bwMode="auto">
          <a:xfrm>
            <a:off x="2584450" y="5334000"/>
            <a:ext cx="209550" cy="3159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09" name="Oval 93"/>
          <p:cNvSpPr>
            <a:spLocks noChangeArrowheads="1"/>
          </p:cNvSpPr>
          <p:nvPr/>
        </p:nvSpPr>
        <p:spPr bwMode="auto">
          <a:xfrm>
            <a:off x="2794000" y="5334000"/>
            <a:ext cx="209550" cy="3159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10" name="Text Box 94"/>
          <p:cNvSpPr txBox="1">
            <a:spLocks noChangeArrowheads="1"/>
          </p:cNvSpPr>
          <p:nvPr/>
        </p:nvSpPr>
        <p:spPr bwMode="auto">
          <a:xfrm>
            <a:off x="2333625" y="5524500"/>
            <a:ext cx="711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aseline="0"/>
              <a:t>  </a:t>
            </a:r>
          </a:p>
        </p:txBody>
      </p:sp>
      <p:sp>
        <p:nvSpPr>
          <p:cNvPr id="4111" name="Rectangle 95"/>
          <p:cNvSpPr>
            <a:spLocks noChangeArrowheads="1"/>
          </p:cNvSpPr>
          <p:nvPr/>
        </p:nvSpPr>
        <p:spPr bwMode="auto">
          <a:xfrm>
            <a:off x="2333625" y="5524500"/>
            <a:ext cx="7112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12" name="Line 96"/>
          <p:cNvSpPr>
            <a:spLocks noChangeShapeType="1"/>
          </p:cNvSpPr>
          <p:nvPr/>
        </p:nvSpPr>
        <p:spPr bwMode="auto">
          <a:xfrm flipH="1">
            <a:off x="1747838" y="5524500"/>
            <a:ext cx="627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3" name="Line 97"/>
          <p:cNvSpPr>
            <a:spLocks noChangeShapeType="1"/>
          </p:cNvSpPr>
          <p:nvPr/>
        </p:nvSpPr>
        <p:spPr bwMode="auto">
          <a:xfrm>
            <a:off x="3003550" y="5524500"/>
            <a:ext cx="417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4" name="Line 98"/>
          <p:cNvSpPr>
            <a:spLocks noChangeShapeType="1"/>
          </p:cNvSpPr>
          <p:nvPr/>
        </p:nvSpPr>
        <p:spPr bwMode="auto">
          <a:xfrm>
            <a:off x="3421063" y="5524500"/>
            <a:ext cx="0" cy="315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5" name="Line 99"/>
          <p:cNvSpPr>
            <a:spLocks noChangeShapeType="1"/>
          </p:cNvSpPr>
          <p:nvPr/>
        </p:nvSpPr>
        <p:spPr bwMode="auto">
          <a:xfrm>
            <a:off x="3421063" y="6348413"/>
            <a:ext cx="0" cy="252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6" name="Line 100"/>
          <p:cNvSpPr>
            <a:spLocks noChangeShapeType="1"/>
          </p:cNvSpPr>
          <p:nvPr/>
        </p:nvSpPr>
        <p:spPr bwMode="auto">
          <a:xfrm flipH="1">
            <a:off x="742950" y="6600825"/>
            <a:ext cx="2678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7" name="Line 101"/>
          <p:cNvSpPr>
            <a:spLocks noChangeShapeType="1"/>
          </p:cNvSpPr>
          <p:nvPr/>
        </p:nvSpPr>
        <p:spPr bwMode="auto">
          <a:xfrm>
            <a:off x="1914525" y="5524500"/>
            <a:ext cx="168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8" name="Line 102"/>
          <p:cNvSpPr>
            <a:spLocks noChangeShapeType="1"/>
          </p:cNvSpPr>
          <p:nvPr/>
        </p:nvSpPr>
        <p:spPr bwMode="auto">
          <a:xfrm flipH="1">
            <a:off x="2374900" y="5713413"/>
            <a:ext cx="754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119" name="Group 103"/>
          <p:cNvGrpSpPr>
            <a:grpSpLocks/>
          </p:cNvGrpSpPr>
          <p:nvPr/>
        </p:nvGrpSpPr>
        <p:grpSpPr bwMode="auto">
          <a:xfrm>
            <a:off x="533400" y="5545138"/>
            <a:ext cx="376238" cy="1084262"/>
            <a:chOff x="1536" y="3072"/>
            <a:chExt cx="432" cy="726"/>
          </a:xfrm>
        </p:grpSpPr>
        <p:grpSp>
          <p:nvGrpSpPr>
            <p:cNvPr id="4132" name="Group 104"/>
            <p:cNvGrpSpPr>
              <a:grpSpLocks/>
            </p:cNvGrpSpPr>
            <p:nvPr/>
          </p:nvGrpSpPr>
          <p:grpSpPr bwMode="auto">
            <a:xfrm>
              <a:off x="1536" y="3360"/>
              <a:ext cx="432" cy="85"/>
              <a:chOff x="1561" y="2910"/>
              <a:chExt cx="432" cy="85"/>
            </a:xfrm>
          </p:grpSpPr>
          <p:sp>
            <p:nvSpPr>
              <p:cNvPr id="4135" name="Line 105"/>
              <p:cNvSpPr>
                <a:spLocks noChangeShapeType="1"/>
              </p:cNvSpPr>
              <p:nvPr/>
            </p:nvSpPr>
            <p:spPr bwMode="auto">
              <a:xfrm>
                <a:off x="1561" y="291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136" name="Line 106"/>
              <p:cNvSpPr>
                <a:spLocks noChangeShapeType="1"/>
              </p:cNvSpPr>
              <p:nvPr/>
            </p:nvSpPr>
            <p:spPr bwMode="auto">
              <a:xfrm>
                <a:off x="1705" y="2995"/>
                <a:ext cx="21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4133" name="Line 107"/>
            <p:cNvSpPr>
              <a:spLocks noChangeShapeType="1"/>
            </p:cNvSpPr>
            <p:nvPr/>
          </p:nvSpPr>
          <p:spPr bwMode="auto">
            <a:xfrm flipV="1">
              <a:off x="1776" y="3072"/>
              <a:ext cx="0" cy="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134" name="Line 108"/>
            <p:cNvSpPr>
              <a:spLocks noChangeShapeType="1"/>
            </p:cNvSpPr>
            <p:nvPr/>
          </p:nvSpPr>
          <p:spPr bwMode="auto">
            <a:xfrm>
              <a:off x="1776" y="3456"/>
              <a:ext cx="0" cy="3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4120" name="Line 109"/>
          <p:cNvSpPr>
            <a:spLocks noChangeShapeType="1"/>
          </p:cNvSpPr>
          <p:nvPr/>
        </p:nvSpPr>
        <p:spPr bwMode="auto">
          <a:xfrm rot="-5400000">
            <a:off x="910432" y="5357018"/>
            <a:ext cx="0" cy="334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4121" name="Line 111"/>
          <p:cNvSpPr>
            <a:spLocks noChangeShapeType="1"/>
          </p:cNvSpPr>
          <p:nvPr/>
        </p:nvSpPr>
        <p:spPr bwMode="auto">
          <a:xfrm rot="-5400000">
            <a:off x="1596232" y="5387181"/>
            <a:ext cx="0" cy="293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4122" name="Line 112"/>
          <p:cNvSpPr>
            <a:spLocks noChangeShapeType="1"/>
          </p:cNvSpPr>
          <p:nvPr/>
        </p:nvSpPr>
        <p:spPr bwMode="auto">
          <a:xfrm flipV="1">
            <a:off x="952500" y="5713413"/>
            <a:ext cx="0" cy="696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23" name="Line 113"/>
          <p:cNvSpPr>
            <a:spLocks noChangeShapeType="1"/>
          </p:cNvSpPr>
          <p:nvPr/>
        </p:nvSpPr>
        <p:spPr bwMode="auto">
          <a:xfrm flipV="1">
            <a:off x="2124075" y="5649913"/>
            <a:ext cx="0" cy="823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124" name="Group 114"/>
          <p:cNvGrpSpPr>
            <a:grpSpLocks/>
          </p:cNvGrpSpPr>
          <p:nvPr/>
        </p:nvGrpSpPr>
        <p:grpSpPr bwMode="auto">
          <a:xfrm>
            <a:off x="3200400" y="5475288"/>
            <a:ext cx="376238" cy="1084262"/>
            <a:chOff x="1536" y="3072"/>
            <a:chExt cx="432" cy="726"/>
          </a:xfrm>
        </p:grpSpPr>
        <p:grpSp>
          <p:nvGrpSpPr>
            <p:cNvPr id="4127" name="Group 115"/>
            <p:cNvGrpSpPr>
              <a:grpSpLocks/>
            </p:cNvGrpSpPr>
            <p:nvPr/>
          </p:nvGrpSpPr>
          <p:grpSpPr bwMode="auto">
            <a:xfrm>
              <a:off x="1536" y="3360"/>
              <a:ext cx="432" cy="85"/>
              <a:chOff x="1561" y="2910"/>
              <a:chExt cx="432" cy="85"/>
            </a:xfrm>
          </p:grpSpPr>
          <p:sp>
            <p:nvSpPr>
              <p:cNvPr id="4130" name="Line 116"/>
              <p:cNvSpPr>
                <a:spLocks noChangeShapeType="1"/>
              </p:cNvSpPr>
              <p:nvPr/>
            </p:nvSpPr>
            <p:spPr bwMode="auto">
              <a:xfrm>
                <a:off x="1561" y="291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131" name="Line 117"/>
              <p:cNvSpPr>
                <a:spLocks noChangeShapeType="1"/>
              </p:cNvSpPr>
              <p:nvPr/>
            </p:nvSpPr>
            <p:spPr bwMode="auto">
              <a:xfrm>
                <a:off x="1705" y="2995"/>
                <a:ext cx="21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4128" name="Line 118"/>
            <p:cNvSpPr>
              <a:spLocks noChangeShapeType="1"/>
            </p:cNvSpPr>
            <p:nvPr/>
          </p:nvSpPr>
          <p:spPr bwMode="auto">
            <a:xfrm flipV="1">
              <a:off x="1776" y="3072"/>
              <a:ext cx="0" cy="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129" name="Line 119"/>
            <p:cNvSpPr>
              <a:spLocks noChangeShapeType="1"/>
            </p:cNvSpPr>
            <p:nvPr/>
          </p:nvSpPr>
          <p:spPr bwMode="auto">
            <a:xfrm>
              <a:off x="1776" y="3456"/>
              <a:ext cx="0" cy="3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4125" name="Line 120"/>
          <p:cNvSpPr>
            <a:spLocks noChangeShapeType="1"/>
          </p:cNvSpPr>
          <p:nvPr/>
        </p:nvSpPr>
        <p:spPr bwMode="auto">
          <a:xfrm>
            <a:off x="1676400" y="5562600"/>
            <a:ext cx="0" cy="990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4100" name="Object 122"/>
          <p:cNvGraphicFramePr>
            <a:graphicFrameLocks noChangeAspect="1"/>
          </p:cNvGraphicFramePr>
          <p:nvPr/>
        </p:nvGraphicFramePr>
        <p:xfrm>
          <a:off x="1066800" y="5181600"/>
          <a:ext cx="1066800" cy="317500"/>
        </p:xfrm>
        <a:graphic>
          <a:graphicData uri="http://schemas.openxmlformats.org/presentationml/2006/ole">
            <p:oleObj spid="_x0000_s4263" name="Equation" r:id="rId6" imgW="1066337" imgH="317362" progId="Equation.3">
              <p:embed/>
            </p:oleObj>
          </a:graphicData>
        </a:graphic>
      </p:graphicFrame>
      <p:graphicFrame>
        <p:nvGraphicFramePr>
          <p:cNvPr id="4101" name="Object 123"/>
          <p:cNvGraphicFramePr>
            <a:graphicFrameLocks noChangeAspect="1"/>
          </p:cNvGraphicFramePr>
          <p:nvPr/>
        </p:nvGraphicFramePr>
        <p:xfrm>
          <a:off x="3784600" y="5486400"/>
          <a:ext cx="6121400" cy="1016000"/>
        </p:xfrm>
        <a:graphic>
          <a:graphicData uri="http://schemas.openxmlformats.org/presentationml/2006/ole">
            <p:oleObj spid="_x0000_s4264" name="Equation" r:id="rId7" imgW="6121400" imgH="1016000" progId="Equation.3">
              <p:embed/>
            </p:oleObj>
          </a:graphicData>
        </a:graphic>
      </p:graphicFrame>
      <p:sp>
        <p:nvSpPr>
          <p:cNvPr id="4126" name="Line 124"/>
          <p:cNvSpPr>
            <a:spLocks noChangeShapeType="1"/>
          </p:cNvSpPr>
          <p:nvPr/>
        </p:nvSpPr>
        <p:spPr bwMode="auto">
          <a:xfrm flipV="1">
            <a:off x="3200400" y="5791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9154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Properties of the </a:t>
            </a:r>
            <a:r>
              <a:rPr lang="en-US" sz="2800" dirty="0" smtClean="0">
                <a:solidFill>
                  <a:schemeClr val="tx1"/>
                </a:solidFill>
              </a:rPr>
              <a:t>step-down transformer chopper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Current</a:t>
            </a:r>
            <a:endParaRPr lang="fr-FR" sz="2800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990600" y="1295400"/>
            <a:ext cx="8763000" cy="4724400"/>
          </a:xfr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fr-FR" sz="2000" dirty="0" smtClean="0"/>
              <a:t>i(t)</a:t>
            </a:r>
          </a:p>
          <a:p>
            <a:pPr eaLnBrk="1" hangingPunct="1">
              <a:buFontTx/>
              <a:buNone/>
            </a:pPr>
            <a:r>
              <a:rPr lang="fr-FR" sz="2000" dirty="0" smtClean="0"/>
              <a:t>&lt;i&gt;					</a:t>
            </a:r>
            <a:r>
              <a:rPr lang="fr-FR" sz="1800" dirty="0" smtClean="0"/>
              <a:t>the </a:t>
            </a:r>
            <a:r>
              <a:rPr lang="fr-FR" sz="1800" dirty="0" err="1" smtClean="0"/>
              <a:t>current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triangular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a </a:t>
            </a:r>
            <a:r>
              <a:rPr lang="fr-FR" sz="1800" dirty="0" err="1" smtClean="0"/>
              <a:t>ripple</a:t>
            </a:r>
            <a:endParaRPr lang="fr-FR" sz="1800" dirty="0" smtClean="0"/>
          </a:p>
          <a:p>
            <a:pPr eaLnBrk="1" hangingPunct="1">
              <a:buFontTx/>
              <a:buNone/>
            </a:pPr>
            <a:r>
              <a:rPr lang="fr-FR" sz="1800" dirty="0" smtClean="0"/>
              <a:t>I</a:t>
            </a:r>
            <a:r>
              <a:rPr lang="fr-FR" sz="1800" baseline="-25000" dirty="0" smtClean="0"/>
              <a:t>0						</a:t>
            </a:r>
            <a:r>
              <a:rPr lang="fr-FR" sz="1800" dirty="0" err="1" smtClean="0"/>
              <a:t>denoted</a:t>
            </a:r>
            <a:r>
              <a:rPr lang="fr-FR" sz="1800" dirty="0" smtClean="0"/>
              <a:t> </a:t>
            </a:r>
            <a:r>
              <a:rPr lang="el-GR" sz="1800" dirty="0" smtClean="0"/>
              <a:t>Δ</a:t>
            </a:r>
            <a:r>
              <a:rPr lang="fr-FR" sz="1800" dirty="0" smtClean="0"/>
              <a:t>I</a:t>
            </a:r>
            <a:endParaRPr lang="el-GR" sz="1800" dirty="0" smtClean="0"/>
          </a:p>
          <a:p>
            <a:pPr eaLnBrk="1" hangingPunct="1">
              <a:buFontTx/>
              <a:buNone/>
            </a:pPr>
            <a:endParaRPr lang="fr-FR" sz="1800" baseline="-25000" dirty="0" smtClean="0"/>
          </a:p>
          <a:p>
            <a:pPr eaLnBrk="1" hangingPunct="1">
              <a:buFontTx/>
              <a:buNone/>
            </a:pPr>
            <a:r>
              <a:rPr lang="fr-FR" sz="1800" baseline="-25000" dirty="0" smtClean="0"/>
              <a:t>             </a:t>
            </a:r>
            <a:r>
              <a:rPr lang="fr-FR" sz="1800" dirty="0" smtClean="0"/>
              <a:t>0	       </a:t>
            </a:r>
            <a:r>
              <a:rPr lang="el-GR" sz="1800" dirty="0" smtClean="0"/>
              <a:t>η</a:t>
            </a:r>
            <a:r>
              <a:rPr lang="fr-FR" sz="1800" dirty="0" smtClean="0"/>
              <a:t>T                  </a:t>
            </a:r>
            <a:r>
              <a:rPr lang="fr-FR" sz="1800" dirty="0" err="1" smtClean="0"/>
              <a:t>T</a:t>
            </a:r>
            <a:r>
              <a:rPr lang="fr-FR" sz="1800" dirty="0" smtClean="0"/>
              <a:t>          </a:t>
            </a:r>
            <a:r>
              <a:rPr lang="fr-FR" sz="1800" dirty="0" err="1" smtClean="0"/>
              <a:t>t</a:t>
            </a:r>
            <a:endParaRPr lang="fr-FR" sz="1800" dirty="0" smtClean="0"/>
          </a:p>
          <a:p>
            <a:pPr eaLnBrk="1" hangingPunct="1">
              <a:buFontTx/>
              <a:buNone/>
            </a:pPr>
            <a:endParaRPr lang="fr-FR" sz="1800" dirty="0" smtClean="0"/>
          </a:p>
          <a:p>
            <a:pPr eaLnBrk="1" hangingPunct="1">
              <a:buFontTx/>
              <a:buNone/>
            </a:pPr>
            <a:r>
              <a:rPr lang="en-US" sz="1800" dirty="0" smtClean="0"/>
              <a:t>	We seek to reduce the ripple to ensure  the law</a:t>
            </a:r>
            <a:r>
              <a:rPr lang="fr-FR" sz="1800" dirty="0" smtClean="0"/>
              <a:t> </a:t>
            </a:r>
            <a:r>
              <a:rPr lang="fr-FR" sz="1800" b="1" dirty="0" smtClean="0"/>
              <a:t>&lt;</a:t>
            </a:r>
            <a:r>
              <a:rPr lang="fr-FR" sz="1800" b="1" dirty="0" err="1" smtClean="0"/>
              <a:t>u</a:t>
            </a:r>
            <a:r>
              <a:rPr lang="fr-FR" sz="1800" b="1" baseline="-25000" dirty="0" err="1" smtClean="0"/>
              <a:t>c</a:t>
            </a:r>
            <a:r>
              <a:rPr lang="fr-FR" sz="1800" b="1" dirty="0" smtClean="0"/>
              <a:t>&gt;=</a:t>
            </a:r>
            <a:r>
              <a:rPr lang="el-GR" sz="1800" b="1" dirty="0" smtClean="0"/>
              <a:t>η</a:t>
            </a:r>
            <a:r>
              <a:rPr lang="fr-FR" sz="1800" b="1" dirty="0" smtClean="0"/>
              <a:t>U</a:t>
            </a:r>
            <a:r>
              <a:rPr lang="fr-FR" sz="1800" b="1" baseline="-25000" dirty="0" smtClean="0"/>
              <a:t>A</a:t>
            </a:r>
            <a:r>
              <a:rPr lang="fr-FR" sz="1800" baseline="-25000" dirty="0" smtClean="0"/>
              <a:t> , </a:t>
            </a:r>
            <a:r>
              <a:rPr lang="fr-FR" sz="1800" dirty="0" smtClean="0"/>
              <a:t> This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obtained</a:t>
            </a:r>
            <a:r>
              <a:rPr lang="fr-FR" sz="1800" dirty="0" smtClean="0"/>
              <a:t> </a:t>
            </a:r>
            <a:r>
              <a:rPr lang="fr-FR" sz="1800" dirty="0" err="1" smtClean="0"/>
              <a:t>when</a:t>
            </a:r>
            <a:r>
              <a:rPr lang="fr-FR" sz="1800" dirty="0" smtClean="0"/>
              <a:t> the </a:t>
            </a:r>
            <a:r>
              <a:rPr lang="fr-FR" sz="1800" dirty="0" err="1" smtClean="0"/>
              <a:t>frequency</a:t>
            </a:r>
            <a:r>
              <a:rPr lang="fr-FR" sz="1800" dirty="0" smtClean="0"/>
              <a:t> </a:t>
            </a:r>
            <a:r>
              <a:rPr lang="fr-FR" sz="1800" dirty="0" err="1" smtClean="0"/>
              <a:t>increases</a:t>
            </a:r>
            <a:r>
              <a:rPr lang="fr-FR" sz="1800" dirty="0"/>
              <a:t>.</a:t>
            </a:r>
            <a:endParaRPr lang="el-GR" sz="1800" dirty="0" smtClean="0"/>
          </a:p>
          <a:p>
            <a:pPr eaLnBrk="1" hangingPunct="1">
              <a:buFontTx/>
              <a:buNone/>
            </a:pPr>
            <a:r>
              <a:rPr lang="fr-FR" sz="1800" dirty="0" smtClean="0"/>
              <a:t>		cases of </a:t>
            </a:r>
            <a:r>
              <a:rPr lang="fr-FR" sz="1800" dirty="0" err="1" smtClean="0"/>
              <a:t>low</a:t>
            </a:r>
            <a:r>
              <a:rPr lang="fr-FR" sz="1800" dirty="0" smtClean="0"/>
              <a:t> </a:t>
            </a:r>
            <a:r>
              <a:rPr lang="fr-FR" sz="1800" dirty="0" err="1" smtClean="0"/>
              <a:t>currents</a:t>
            </a:r>
            <a:r>
              <a:rPr lang="fr-FR" sz="1800" dirty="0" smtClean="0"/>
              <a:t>:</a:t>
            </a:r>
          </a:p>
          <a:p>
            <a:pPr eaLnBrk="1" hangingPunct="1">
              <a:buFontTx/>
              <a:buNone/>
            </a:pPr>
            <a:endParaRPr lang="fr-FR" sz="1800" dirty="0" smtClean="0"/>
          </a:p>
          <a:p>
            <a:pPr eaLnBrk="1" hangingPunct="1">
              <a:buFontTx/>
              <a:buNone/>
            </a:pPr>
            <a:r>
              <a:rPr lang="fr-FR" sz="1800" dirty="0" err="1" smtClean="0"/>
              <a:t>U</a:t>
            </a:r>
            <a:r>
              <a:rPr lang="fr-FR" sz="1800" baseline="-25000" dirty="0" err="1" smtClean="0"/>
              <a:t>c</a:t>
            </a:r>
            <a:r>
              <a:rPr lang="fr-FR" sz="1800" baseline="-25000" dirty="0" smtClean="0"/>
              <a:t>						</a:t>
            </a:r>
            <a:r>
              <a:rPr lang="fr-FR" sz="1800" dirty="0" smtClean="0"/>
              <a:t>If the conduction </a:t>
            </a:r>
            <a:r>
              <a:rPr lang="fr-FR" sz="1800" dirty="0" err="1" smtClean="0"/>
              <a:t>is</a:t>
            </a:r>
            <a:r>
              <a:rPr lang="fr-FR" sz="1800" dirty="0" smtClean="0"/>
              <a:t> not </a:t>
            </a:r>
            <a:r>
              <a:rPr lang="fr-FR" sz="1800" dirty="0" err="1" smtClean="0"/>
              <a:t>continuous</a:t>
            </a:r>
            <a:endParaRPr lang="fr-FR" sz="1800" dirty="0" smtClean="0"/>
          </a:p>
          <a:p>
            <a:pPr eaLnBrk="1" hangingPunct="1">
              <a:buFontTx/>
              <a:buNone/>
            </a:pPr>
            <a:r>
              <a:rPr lang="fr-FR" sz="1800" dirty="0" smtClean="0"/>
              <a:t>U</a:t>
            </a:r>
            <a:r>
              <a:rPr lang="fr-FR" sz="1800" baseline="-25000" dirty="0" smtClean="0"/>
              <a:t>A</a:t>
            </a:r>
            <a:r>
              <a:rPr lang="fr-FR" sz="1800" dirty="0" smtClean="0"/>
              <a:t>						the </a:t>
            </a:r>
            <a:r>
              <a:rPr lang="fr-FR" sz="1800" dirty="0" err="1" smtClean="0"/>
              <a:t>mean</a:t>
            </a:r>
            <a:r>
              <a:rPr lang="fr-FR" sz="1800" dirty="0" smtClean="0"/>
              <a:t> voltage </a:t>
            </a:r>
            <a:r>
              <a:rPr lang="fr-FR" sz="1800" dirty="0" err="1" smtClean="0"/>
              <a:t>depends</a:t>
            </a:r>
            <a:r>
              <a:rPr lang="fr-FR" sz="1800" dirty="0" smtClean="0"/>
              <a:t> on the</a:t>
            </a:r>
          </a:p>
          <a:p>
            <a:pPr eaLnBrk="1" hangingPunct="1">
              <a:buFontTx/>
              <a:buNone/>
            </a:pPr>
            <a:r>
              <a:rPr lang="fr-FR" sz="1800" dirty="0" smtClean="0"/>
              <a:t>						setting </a:t>
            </a:r>
            <a:r>
              <a:rPr lang="fr-FR" sz="1800" dirty="0" err="1" smtClean="0"/>
              <a:t>which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not a good </a:t>
            </a:r>
            <a:r>
              <a:rPr lang="fr-FR" sz="1800" dirty="0" err="1" smtClean="0"/>
              <a:t>thing</a:t>
            </a:r>
            <a:endParaRPr lang="fr-FR" sz="1800" dirty="0" smtClean="0"/>
          </a:p>
          <a:p>
            <a:pPr eaLnBrk="1" hangingPunct="1">
              <a:buFontTx/>
              <a:buNone/>
            </a:pPr>
            <a:r>
              <a:rPr lang="fr-FR" sz="1800" dirty="0" smtClean="0"/>
              <a:t>E						</a:t>
            </a:r>
          </a:p>
          <a:p>
            <a:pPr eaLnBrk="1" hangingPunct="1">
              <a:buFontTx/>
              <a:buNone/>
            </a:pPr>
            <a:endParaRPr lang="fr-FR" sz="1800" dirty="0" smtClean="0"/>
          </a:p>
          <a:p>
            <a:pPr eaLnBrk="1" hangingPunct="1">
              <a:buFontTx/>
              <a:buNone/>
            </a:pPr>
            <a:r>
              <a:rPr lang="fr-FR" sz="1800" dirty="0" smtClean="0"/>
              <a:t>0</a:t>
            </a:r>
            <a:endParaRPr lang="el-GR" sz="1800" dirty="0" smtClean="0"/>
          </a:p>
        </p:txBody>
      </p:sp>
      <p:sp>
        <p:nvSpPr>
          <p:cNvPr id="5125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7B8C3213-F2B2-4837-9B7E-F5D21A704DFD}" type="slidenum">
              <a:rPr lang="fr-FR"/>
              <a:pPr eaLnBrk="1" hangingPunct="1"/>
              <a:t>14</a:t>
            </a:fld>
            <a:endParaRPr lang="fr-FR"/>
          </a:p>
        </p:txBody>
      </p:sp>
      <p:grpSp>
        <p:nvGrpSpPr>
          <p:cNvPr id="5126" name="Group 12"/>
          <p:cNvGrpSpPr>
            <a:grpSpLocks/>
          </p:cNvGrpSpPr>
          <p:nvPr/>
        </p:nvGrpSpPr>
        <p:grpSpPr bwMode="auto">
          <a:xfrm>
            <a:off x="1219200" y="1600200"/>
            <a:ext cx="3733800" cy="1600200"/>
            <a:chOff x="768" y="1008"/>
            <a:chExt cx="2352" cy="1008"/>
          </a:xfrm>
        </p:grpSpPr>
        <p:sp>
          <p:nvSpPr>
            <p:cNvPr id="5140" name="Line 7"/>
            <p:cNvSpPr>
              <a:spLocks noChangeShapeType="1"/>
            </p:cNvSpPr>
            <p:nvPr/>
          </p:nvSpPr>
          <p:spPr bwMode="auto">
            <a:xfrm flipV="1">
              <a:off x="864" y="1008"/>
              <a:ext cx="0" cy="1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41" name="Line 8"/>
            <p:cNvSpPr>
              <a:spLocks noChangeShapeType="1"/>
            </p:cNvSpPr>
            <p:nvPr/>
          </p:nvSpPr>
          <p:spPr bwMode="auto">
            <a:xfrm>
              <a:off x="768" y="1776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42" name="Line 9"/>
            <p:cNvSpPr>
              <a:spLocks noChangeShapeType="1"/>
            </p:cNvSpPr>
            <p:nvPr/>
          </p:nvSpPr>
          <p:spPr bwMode="auto">
            <a:xfrm flipV="1">
              <a:off x="864" y="1200"/>
              <a:ext cx="624" cy="24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43" name="Line 10"/>
            <p:cNvSpPr>
              <a:spLocks noChangeShapeType="1"/>
            </p:cNvSpPr>
            <p:nvPr/>
          </p:nvSpPr>
          <p:spPr bwMode="auto">
            <a:xfrm>
              <a:off x="1488" y="1200"/>
              <a:ext cx="912" cy="19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44" name="Line 11"/>
            <p:cNvSpPr>
              <a:spLocks noChangeShapeType="1"/>
            </p:cNvSpPr>
            <p:nvPr/>
          </p:nvSpPr>
          <p:spPr bwMode="auto">
            <a:xfrm flipV="1">
              <a:off x="2400" y="1200"/>
              <a:ext cx="528" cy="19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5122" name="Object 14"/>
          <p:cNvGraphicFramePr>
            <a:graphicFrameLocks noChangeAspect="1"/>
          </p:cNvGraphicFramePr>
          <p:nvPr/>
        </p:nvGraphicFramePr>
        <p:xfrm>
          <a:off x="6172200" y="2514600"/>
          <a:ext cx="1816100" cy="622300"/>
        </p:xfrm>
        <a:graphic>
          <a:graphicData uri="http://schemas.openxmlformats.org/presentationml/2006/ole">
            <p:oleObj spid="_x0000_s5158" name="Equation" r:id="rId4" imgW="1816100" imgH="622300" progId="Equation.3">
              <p:embed/>
            </p:oleObj>
          </a:graphicData>
        </a:graphic>
      </p:graphicFrame>
      <p:sp>
        <p:nvSpPr>
          <p:cNvPr id="5127" name="Line 15"/>
          <p:cNvSpPr>
            <a:spLocks noChangeShapeType="1"/>
          </p:cNvSpPr>
          <p:nvPr/>
        </p:nvSpPr>
        <p:spPr bwMode="auto">
          <a:xfrm>
            <a:off x="1371600" y="2057400"/>
            <a:ext cx="3581400" cy="0"/>
          </a:xfrm>
          <a:prstGeom prst="line">
            <a:avLst/>
          </a:prstGeom>
          <a:noFill/>
          <a:ln w="1905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8" name="Line 17"/>
          <p:cNvSpPr>
            <a:spLocks noChangeShapeType="1"/>
          </p:cNvSpPr>
          <p:nvPr/>
        </p:nvSpPr>
        <p:spPr bwMode="auto">
          <a:xfrm flipV="1">
            <a:off x="1371600" y="480060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129" name="Group 29"/>
          <p:cNvGrpSpPr>
            <a:grpSpLocks/>
          </p:cNvGrpSpPr>
          <p:nvPr/>
        </p:nvGrpSpPr>
        <p:grpSpPr bwMode="auto">
          <a:xfrm>
            <a:off x="1219200" y="4648200"/>
            <a:ext cx="3733800" cy="990600"/>
            <a:chOff x="768" y="3168"/>
            <a:chExt cx="2352" cy="624"/>
          </a:xfrm>
        </p:grpSpPr>
        <p:sp>
          <p:nvSpPr>
            <p:cNvPr id="5130" name="Line 18"/>
            <p:cNvSpPr>
              <a:spLocks noChangeShapeType="1"/>
            </p:cNvSpPr>
            <p:nvPr/>
          </p:nvSpPr>
          <p:spPr bwMode="auto">
            <a:xfrm>
              <a:off x="768" y="3792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1" name="Line 19"/>
            <p:cNvSpPr>
              <a:spLocks noChangeShapeType="1"/>
            </p:cNvSpPr>
            <p:nvPr/>
          </p:nvSpPr>
          <p:spPr bwMode="auto">
            <a:xfrm flipV="1">
              <a:off x="864" y="3552"/>
              <a:ext cx="480" cy="24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2" name="Line 20"/>
            <p:cNvSpPr>
              <a:spLocks noChangeShapeType="1"/>
            </p:cNvSpPr>
            <p:nvPr/>
          </p:nvSpPr>
          <p:spPr bwMode="auto">
            <a:xfrm>
              <a:off x="1344" y="3552"/>
              <a:ext cx="720" cy="24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3" name="Line 21"/>
            <p:cNvSpPr>
              <a:spLocks noChangeShapeType="1"/>
            </p:cNvSpPr>
            <p:nvPr/>
          </p:nvSpPr>
          <p:spPr bwMode="auto">
            <a:xfrm flipV="1">
              <a:off x="2400" y="3600"/>
              <a:ext cx="432" cy="19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4" name="Line 23"/>
            <p:cNvSpPr>
              <a:spLocks noChangeShapeType="1"/>
            </p:cNvSpPr>
            <p:nvPr/>
          </p:nvSpPr>
          <p:spPr bwMode="auto">
            <a:xfrm>
              <a:off x="2064" y="3792"/>
              <a:ext cx="33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5" name="Line 24"/>
            <p:cNvSpPr>
              <a:spLocks noChangeShapeType="1"/>
            </p:cNvSpPr>
            <p:nvPr/>
          </p:nvSpPr>
          <p:spPr bwMode="auto">
            <a:xfrm>
              <a:off x="864" y="321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6" name="Line 25"/>
            <p:cNvSpPr>
              <a:spLocks noChangeShapeType="1"/>
            </p:cNvSpPr>
            <p:nvPr/>
          </p:nvSpPr>
          <p:spPr bwMode="auto">
            <a:xfrm>
              <a:off x="1344" y="3792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7" name="Line 26"/>
            <p:cNvSpPr>
              <a:spLocks noChangeShapeType="1"/>
            </p:cNvSpPr>
            <p:nvPr/>
          </p:nvSpPr>
          <p:spPr bwMode="auto">
            <a:xfrm>
              <a:off x="2016" y="345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8" name="Line 27"/>
            <p:cNvSpPr>
              <a:spLocks noChangeShapeType="1"/>
            </p:cNvSpPr>
            <p:nvPr/>
          </p:nvSpPr>
          <p:spPr bwMode="auto">
            <a:xfrm>
              <a:off x="2400" y="316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9" name="Line 28"/>
            <p:cNvSpPr>
              <a:spLocks noChangeShapeType="1"/>
            </p:cNvSpPr>
            <p:nvPr/>
          </p:nvSpPr>
          <p:spPr bwMode="auto">
            <a:xfrm flipH="1">
              <a:off x="864" y="3456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/>
              <a:t>Another view of the chopper :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err="1" smtClean="0"/>
              <a:t>switching</a:t>
            </a:r>
            <a:r>
              <a:rPr lang="fr-FR" sz="3200" dirty="0" smtClean="0"/>
              <a:t> on inductive </a:t>
            </a:r>
            <a:r>
              <a:rPr lang="fr-FR" sz="3200" dirty="0" err="1" smtClean="0"/>
              <a:t>loads</a:t>
            </a:r>
            <a:endParaRPr lang="fr-FR" sz="3200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0" y="1600200"/>
            <a:ext cx="83820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fr-FR" sz="1800" b="1" dirty="0" smtClean="0"/>
              <a:t>The </a:t>
            </a:r>
            <a:r>
              <a:rPr lang="fr-FR" sz="1800" b="1" dirty="0" err="1" smtClean="0"/>
              <a:t>problem</a:t>
            </a:r>
            <a:r>
              <a:rPr lang="fr-FR" sz="1800" b="1" dirty="0" smtClean="0"/>
              <a:t>: </a:t>
            </a:r>
            <a:r>
              <a:rPr lang="en-US" sz="1800" dirty="0" smtClean="0"/>
              <a:t>Objects controlled by the calculator </a:t>
            </a:r>
            <a:r>
              <a:rPr lang="fr-FR" sz="1800" dirty="0" smtClean="0"/>
              <a:t>(</a:t>
            </a:r>
            <a:r>
              <a:rPr lang="fr-FR" sz="1800" dirty="0" err="1" smtClean="0"/>
              <a:t>Engine</a:t>
            </a:r>
            <a:r>
              <a:rPr lang="fr-FR" sz="1800" dirty="0" smtClean="0"/>
              <a:t> </a:t>
            </a:r>
            <a:r>
              <a:rPr lang="fr-FR" sz="1800" dirty="0" err="1" smtClean="0"/>
              <a:t>Calculator</a:t>
            </a:r>
            <a:r>
              <a:rPr lang="fr-FR" sz="1800" dirty="0" smtClean="0"/>
              <a:t> Unit) </a:t>
            </a:r>
            <a:r>
              <a:rPr lang="en-US" sz="1800" dirty="0" smtClean="0"/>
              <a:t>are inductive loads so the output is made by a transistor</a:t>
            </a:r>
            <a:r>
              <a:rPr lang="fr-FR" sz="1800" dirty="0" smtClean="0"/>
              <a:t>:  </a:t>
            </a:r>
            <a:r>
              <a:rPr lang="fr-FR" sz="1800" b="1" dirty="0" smtClean="0"/>
              <a:t>+12V</a:t>
            </a:r>
          </a:p>
          <a:p>
            <a:pPr eaLnBrk="1" hangingPunct="1">
              <a:lnSpc>
                <a:spcPct val="90000"/>
              </a:lnSpc>
            </a:pPr>
            <a:endParaRPr lang="fr-FR" sz="1800" b="1" dirty="0" smtClean="0"/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fr-FR" sz="1800" b="1" dirty="0" smtClean="0"/>
              <a:t>        L        </a:t>
            </a:r>
            <a:r>
              <a:rPr lang="en-US" sz="1800" dirty="0" smtClean="0"/>
              <a:t>a transistor that conducts supports a </a:t>
            </a:r>
            <a:r>
              <a:rPr lang="en-US" sz="1800" dirty="0" err="1" smtClean="0"/>
              <a:t>VCE</a:t>
            </a:r>
            <a:r>
              <a:rPr lang="en-US" sz="1800" baseline="-25000" dirty="0" err="1" smtClean="0"/>
              <a:t>sat</a:t>
            </a:r>
            <a:r>
              <a:rPr lang="en-US" sz="1800" dirty="0" smtClean="0"/>
              <a:t> voltage</a:t>
            </a:r>
            <a:endParaRPr lang="fr-FR" sz="1800" b="1" dirty="0" smtClean="0"/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fr-FR" sz="1800" b="1" dirty="0" smtClean="0"/>
              <a:t>        R       </a:t>
            </a:r>
            <a:r>
              <a:rPr lang="en-US" sz="1800" dirty="0" smtClean="0"/>
              <a:t>a transistor that opens imposes a </a:t>
            </a:r>
            <a:r>
              <a:rPr lang="fr-FR" sz="1800" dirty="0" smtClean="0"/>
              <a:t>di/</a:t>
            </a:r>
            <a:r>
              <a:rPr lang="fr-FR" sz="1800" dirty="0" err="1" smtClean="0"/>
              <a:t>dt</a:t>
            </a:r>
            <a:r>
              <a:rPr lang="fr-FR" sz="1800" dirty="0" smtClean="0"/>
              <a:t> about -10</a:t>
            </a:r>
            <a:r>
              <a:rPr lang="fr-FR" sz="1800" baseline="30000" dirty="0" smtClean="0"/>
              <a:t>2</a:t>
            </a:r>
            <a:r>
              <a:rPr lang="fr-FR" sz="1800" dirty="0" smtClean="0"/>
              <a:t>A/</a:t>
            </a:r>
            <a:r>
              <a:rPr lang="el-GR" sz="1800" dirty="0" smtClean="0"/>
              <a:t>μ</a:t>
            </a:r>
            <a:r>
              <a:rPr lang="fr-FR" sz="1800" dirty="0" smtClean="0"/>
              <a:t>S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l-GR" sz="1200" dirty="0" smtClean="0"/>
          </a:p>
          <a:p>
            <a:pPr eaLnBrk="1" hangingPunct="1">
              <a:lnSpc>
                <a:spcPct val="90000"/>
              </a:lnSpc>
            </a:pPr>
            <a:endParaRPr lang="fr-FR" sz="1800" dirty="0" smtClean="0"/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fr-FR" sz="1200" dirty="0" smtClean="0"/>
              <a:t>              </a:t>
            </a:r>
            <a:r>
              <a:rPr lang="fr-FR" sz="1800" dirty="0" smtClean="0"/>
              <a:t> </a:t>
            </a:r>
            <a:r>
              <a:rPr lang="fr-FR" sz="1800" b="1" dirty="0" smtClean="0"/>
              <a:t>1 </a:t>
            </a:r>
            <a:r>
              <a:rPr lang="en-US" sz="1800" dirty="0" smtClean="0"/>
              <a:t>Law i (t) to determine when the transistor is closed</a:t>
            </a:r>
            <a:endParaRPr lang="fr-FR" sz="1800" b="1" dirty="0" smtClean="0"/>
          </a:p>
          <a:p>
            <a:pPr eaLnBrk="1" hangingPunct="1">
              <a:lnSpc>
                <a:spcPct val="90000"/>
              </a:lnSpc>
            </a:pPr>
            <a:endParaRPr lang="fr-FR" sz="1800" dirty="0" smtClean="0"/>
          </a:p>
          <a:p>
            <a:pPr eaLnBrk="1" hangingPunct="1">
              <a:lnSpc>
                <a:spcPct val="90000"/>
              </a:lnSpc>
            </a:pPr>
            <a:r>
              <a:rPr lang="fr-FR" sz="1800" dirty="0" smtClean="0"/>
              <a:t>ECU		           </a:t>
            </a:r>
            <a:r>
              <a:rPr lang="fr-FR" sz="1800" b="1" dirty="0" smtClean="0"/>
              <a:t>2 </a:t>
            </a:r>
            <a:r>
              <a:rPr lang="fr-FR" sz="1800" dirty="0" smtClean="0"/>
              <a:t>Initial condition: non-</a:t>
            </a:r>
            <a:r>
              <a:rPr lang="fr-FR" sz="1800" dirty="0" err="1" smtClean="0"/>
              <a:t>null</a:t>
            </a:r>
            <a:r>
              <a:rPr lang="fr-FR" sz="1800" dirty="0" smtClean="0"/>
              <a:t> </a:t>
            </a:r>
            <a:r>
              <a:rPr lang="fr-FR" sz="1800" dirty="0" err="1" smtClean="0"/>
              <a:t>current</a:t>
            </a:r>
            <a:r>
              <a:rPr lang="fr-FR" sz="1800" dirty="0" smtClean="0"/>
              <a:t> </a:t>
            </a:r>
            <a:r>
              <a:rPr lang="en-US" sz="1800" dirty="0" smtClean="0"/>
              <a:t>at the opening of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			            transistor</a:t>
            </a:r>
            <a:r>
              <a:rPr lang="fr-FR" sz="1800" dirty="0" smtClean="0"/>
              <a:t>. </a:t>
            </a:r>
            <a:r>
              <a:rPr lang="en-US" sz="1800" dirty="0" smtClean="0"/>
              <a:t>What is  the voltage </a:t>
            </a:r>
            <a:r>
              <a:rPr lang="en-US" sz="1800" dirty="0" err="1" smtClean="0"/>
              <a:t>u</a:t>
            </a:r>
            <a:r>
              <a:rPr lang="en-US" sz="1800" baseline="-25000" dirty="0" err="1" smtClean="0"/>
              <a:t>L</a:t>
            </a:r>
            <a:r>
              <a:rPr lang="en-US" sz="1800" dirty="0" smtClean="0"/>
              <a:t> at the terminals of the 		            induction coil?</a:t>
            </a:r>
            <a:endParaRPr lang="fr-FR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1800" dirty="0" smtClean="0"/>
              <a:t>			           </a:t>
            </a:r>
            <a:r>
              <a:rPr lang="fr-FR" sz="1800" b="1" dirty="0" smtClean="0"/>
              <a:t>3 </a:t>
            </a:r>
            <a:r>
              <a:rPr lang="en-US" sz="1800" dirty="0" smtClean="0"/>
              <a:t>What is the result on the transistor?</a:t>
            </a:r>
            <a:endParaRPr lang="fr-FR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1800" dirty="0" smtClean="0"/>
              <a:t>				</a:t>
            </a:r>
            <a:r>
              <a:rPr lang="en-US" sz="1800" dirty="0" smtClean="0"/>
              <a:t>Is there a solution with a diode?</a:t>
            </a:r>
            <a:endParaRPr lang="fr-FR" sz="1800" dirty="0" smtClean="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2DA30630-085A-4B55-9B2E-7AA5FFF3E487}" type="slidenum">
              <a:rPr lang="fr-FR"/>
              <a:pPr eaLnBrk="1" hangingPunct="1"/>
              <a:t>15</a:t>
            </a:fld>
            <a:endParaRPr lang="fr-FR"/>
          </a:p>
        </p:txBody>
      </p:sp>
      <p:grpSp>
        <p:nvGrpSpPr>
          <p:cNvPr id="69637" name="Group 24"/>
          <p:cNvGrpSpPr>
            <a:grpSpLocks/>
          </p:cNvGrpSpPr>
          <p:nvPr/>
        </p:nvGrpSpPr>
        <p:grpSpPr bwMode="auto">
          <a:xfrm>
            <a:off x="1981200" y="2209800"/>
            <a:ext cx="1981200" cy="3200400"/>
            <a:chOff x="528" y="1440"/>
            <a:chExt cx="1248" cy="2016"/>
          </a:xfrm>
        </p:grpSpPr>
        <p:sp>
          <p:nvSpPr>
            <p:cNvPr id="69638" name="Oval 4"/>
            <p:cNvSpPr>
              <a:spLocks noChangeArrowheads="1"/>
            </p:cNvSpPr>
            <p:nvPr/>
          </p:nvSpPr>
          <p:spPr bwMode="auto">
            <a:xfrm>
              <a:off x="960" y="2592"/>
              <a:ext cx="384" cy="3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39" name="Line 5"/>
            <p:cNvSpPr>
              <a:spLocks noChangeShapeType="1"/>
            </p:cNvSpPr>
            <p:nvPr/>
          </p:nvSpPr>
          <p:spPr bwMode="auto">
            <a:xfrm>
              <a:off x="1056" y="264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40" name="Line 6"/>
            <p:cNvSpPr>
              <a:spLocks noChangeShapeType="1"/>
            </p:cNvSpPr>
            <p:nvPr/>
          </p:nvSpPr>
          <p:spPr bwMode="auto">
            <a:xfrm>
              <a:off x="1056" y="2784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41" name="Line 7"/>
            <p:cNvSpPr>
              <a:spLocks noChangeShapeType="1"/>
            </p:cNvSpPr>
            <p:nvPr/>
          </p:nvSpPr>
          <p:spPr bwMode="auto">
            <a:xfrm flipH="1">
              <a:off x="1056" y="2640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42" name="Line 8"/>
            <p:cNvSpPr>
              <a:spLocks noChangeShapeType="1"/>
            </p:cNvSpPr>
            <p:nvPr/>
          </p:nvSpPr>
          <p:spPr bwMode="auto">
            <a:xfrm flipH="1">
              <a:off x="864" y="27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43" name="Line 9"/>
            <p:cNvSpPr>
              <a:spLocks noChangeShapeType="1"/>
            </p:cNvSpPr>
            <p:nvPr/>
          </p:nvSpPr>
          <p:spPr bwMode="auto">
            <a:xfrm flipV="1">
              <a:off x="1248" y="2400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44" name="Line 10"/>
            <p:cNvSpPr>
              <a:spLocks noChangeShapeType="1"/>
            </p:cNvSpPr>
            <p:nvPr/>
          </p:nvSpPr>
          <p:spPr bwMode="auto">
            <a:xfrm>
              <a:off x="1248" y="288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45" name="Line 11"/>
            <p:cNvSpPr>
              <a:spLocks noChangeShapeType="1"/>
            </p:cNvSpPr>
            <p:nvPr/>
          </p:nvSpPr>
          <p:spPr bwMode="auto">
            <a:xfrm>
              <a:off x="1104" y="3168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46" name="Line 12"/>
            <p:cNvSpPr>
              <a:spLocks noChangeShapeType="1"/>
            </p:cNvSpPr>
            <p:nvPr/>
          </p:nvSpPr>
          <p:spPr bwMode="auto">
            <a:xfrm>
              <a:off x="1248" y="2400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47" name="Oval 13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48" name="Oval 14"/>
            <p:cNvSpPr>
              <a:spLocks noChangeArrowheads="1"/>
            </p:cNvSpPr>
            <p:nvPr/>
          </p:nvSpPr>
          <p:spPr bwMode="auto">
            <a:xfrm>
              <a:off x="1680" y="1776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49" name="Oval 15"/>
            <p:cNvSpPr>
              <a:spLocks noChangeArrowheads="1"/>
            </p:cNvSpPr>
            <p:nvPr/>
          </p:nvSpPr>
          <p:spPr bwMode="auto">
            <a:xfrm>
              <a:off x="1680" y="1872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50" name="Rectangle 16"/>
            <p:cNvSpPr>
              <a:spLocks noChangeArrowheads="1"/>
            </p:cNvSpPr>
            <p:nvPr/>
          </p:nvSpPr>
          <p:spPr bwMode="auto">
            <a:xfrm>
              <a:off x="1584" y="1680"/>
              <a:ext cx="14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51" name="Rectangle 18"/>
            <p:cNvSpPr>
              <a:spLocks noChangeArrowheads="1"/>
            </p:cNvSpPr>
            <p:nvPr/>
          </p:nvSpPr>
          <p:spPr bwMode="auto">
            <a:xfrm>
              <a:off x="1680" y="2064"/>
              <a:ext cx="96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52" name="Line 19"/>
            <p:cNvSpPr>
              <a:spLocks noChangeShapeType="1"/>
            </p:cNvSpPr>
            <p:nvPr/>
          </p:nvSpPr>
          <p:spPr bwMode="auto">
            <a:xfrm>
              <a:off x="1728" y="225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53" name="Line 20"/>
            <p:cNvSpPr>
              <a:spLocks noChangeShapeType="1"/>
            </p:cNvSpPr>
            <p:nvPr/>
          </p:nvSpPr>
          <p:spPr bwMode="auto">
            <a:xfrm>
              <a:off x="1728" y="19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54" name="Line 21"/>
            <p:cNvSpPr>
              <a:spLocks noChangeShapeType="1"/>
            </p:cNvSpPr>
            <p:nvPr/>
          </p:nvSpPr>
          <p:spPr bwMode="auto">
            <a:xfrm flipV="1">
              <a:off x="1728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55" name="Oval 22"/>
            <p:cNvSpPr>
              <a:spLocks noChangeArrowheads="1"/>
            </p:cNvSpPr>
            <p:nvPr/>
          </p:nvSpPr>
          <p:spPr bwMode="auto">
            <a:xfrm>
              <a:off x="1728" y="1440"/>
              <a:ext cx="48" cy="4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56" name="Rectangle 23"/>
            <p:cNvSpPr>
              <a:spLocks noChangeArrowheads="1"/>
            </p:cNvSpPr>
            <p:nvPr/>
          </p:nvSpPr>
          <p:spPr bwMode="auto">
            <a:xfrm>
              <a:off x="528" y="1968"/>
              <a:ext cx="960" cy="14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Switching of inductive loads</a:t>
            </a:r>
            <a:r>
              <a:rPr lang="fr-FR" sz="3200" dirty="0" smtClean="0">
                <a:solidFill>
                  <a:schemeClr val="tx1"/>
                </a:solidFill>
              </a:rPr>
              <a:t/>
            </a:r>
            <a:br>
              <a:rPr lang="fr-FR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case of the free-wheel diode</a:t>
            </a:r>
            <a:endParaRPr lang="fr-FR" sz="3200" dirty="0" smtClean="0">
              <a:solidFill>
                <a:schemeClr val="tx1"/>
              </a:solidFill>
            </a:endParaRPr>
          </a:p>
        </p:txBody>
      </p:sp>
      <p:sp>
        <p:nvSpPr>
          <p:cNvPr id="70659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B31A2E85-5D69-45FF-9916-6311547DE43B}" type="slidenum">
              <a:rPr lang="fr-FR"/>
              <a:pPr eaLnBrk="1" hangingPunct="1"/>
              <a:t>16</a:t>
            </a:fld>
            <a:endParaRPr lang="fr-FR"/>
          </a:p>
        </p:txBody>
      </p:sp>
      <p:grpSp>
        <p:nvGrpSpPr>
          <p:cNvPr id="70660" name="Group 36"/>
          <p:cNvGrpSpPr>
            <a:grpSpLocks/>
          </p:cNvGrpSpPr>
          <p:nvPr/>
        </p:nvGrpSpPr>
        <p:grpSpPr bwMode="auto">
          <a:xfrm>
            <a:off x="838200" y="1905000"/>
            <a:ext cx="2133600" cy="3200400"/>
            <a:chOff x="528" y="1584"/>
            <a:chExt cx="1344" cy="2016"/>
          </a:xfrm>
        </p:grpSpPr>
        <p:grpSp>
          <p:nvGrpSpPr>
            <p:cNvPr id="70662" name="Group 4"/>
            <p:cNvGrpSpPr>
              <a:grpSpLocks/>
            </p:cNvGrpSpPr>
            <p:nvPr/>
          </p:nvGrpSpPr>
          <p:grpSpPr bwMode="auto">
            <a:xfrm>
              <a:off x="528" y="1584"/>
              <a:ext cx="1248" cy="2016"/>
              <a:chOff x="528" y="1440"/>
              <a:chExt cx="1248" cy="2016"/>
            </a:xfrm>
          </p:grpSpPr>
          <p:sp>
            <p:nvSpPr>
              <p:cNvPr id="70674" name="Oval 5"/>
              <p:cNvSpPr>
                <a:spLocks noChangeArrowheads="1"/>
              </p:cNvSpPr>
              <p:nvPr/>
            </p:nvSpPr>
            <p:spPr bwMode="auto">
              <a:xfrm>
                <a:off x="960" y="2592"/>
                <a:ext cx="384" cy="33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675" name="Line 6"/>
              <p:cNvSpPr>
                <a:spLocks noChangeShapeType="1"/>
              </p:cNvSpPr>
              <p:nvPr/>
            </p:nvSpPr>
            <p:spPr bwMode="auto">
              <a:xfrm>
                <a:off x="1056" y="264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76" name="Line 7"/>
              <p:cNvSpPr>
                <a:spLocks noChangeShapeType="1"/>
              </p:cNvSpPr>
              <p:nvPr/>
            </p:nvSpPr>
            <p:spPr bwMode="auto">
              <a:xfrm>
                <a:off x="1056" y="2784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77" name="Line 8"/>
              <p:cNvSpPr>
                <a:spLocks noChangeShapeType="1"/>
              </p:cNvSpPr>
              <p:nvPr/>
            </p:nvSpPr>
            <p:spPr bwMode="auto">
              <a:xfrm flipH="1">
                <a:off x="1056" y="2640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78" name="Line 9"/>
              <p:cNvSpPr>
                <a:spLocks noChangeShapeType="1"/>
              </p:cNvSpPr>
              <p:nvPr/>
            </p:nvSpPr>
            <p:spPr bwMode="auto">
              <a:xfrm flipH="1">
                <a:off x="864" y="273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79" name="Line 10"/>
              <p:cNvSpPr>
                <a:spLocks noChangeShapeType="1"/>
              </p:cNvSpPr>
              <p:nvPr/>
            </p:nvSpPr>
            <p:spPr bwMode="auto">
              <a:xfrm flipV="1">
                <a:off x="1248" y="240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80" name="Line 11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81" name="Line 12"/>
              <p:cNvSpPr>
                <a:spLocks noChangeShapeType="1"/>
              </p:cNvSpPr>
              <p:nvPr/>
            </p:nvSpPr>
            <p:spPr bwMode="auto">
              <a:xfrm>
                <a:off x="1104" y="3168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82" name="Line 13"/>
              <p:cNvSpPr>
                <a:spLocks noChangeShapeType="1"/>
              </p:cNvSpPr>
              <p:nvPr/>
            </p:nvSpPr>
            <p:spPr bwMode="auto">
              <a:xfrm>
                <a:off x="1248" y="2400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83" name="Oval 14"/>
              <p:cNvSpPr>
                <a:spLocks noChangeArrowheads="1"/>
              </p:cNvSpPr>
              <p:nvPr/>
            </p:nvSpPr>
            <p:spPr bwMode="auto">
              <a:xfrm>
                <a:off x="1680" y="1680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684" name="Oval 15"/>
              <p:cNvSpPr>
                <a:spLocks noChangeArrowheads="1"/>
              </p:cNvSpPr>
              <p:nvPr/>
            </p:nvSpPr>
            <p:spPr bwMode="auto">
              <a:xfrm>
                <a:off x="1680" y="1776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685" name="Oval 16"/>
              <p:cNvSpPr>
                <a:spLocks noChangeArrowheads="1"/>
              </p:cNvSpPr>
              <p:nvPr/>
            </p:nvSpPr>
            <p:spPr bwMode="auto">
              <a:xfrm>
                <a:off x="1680" y="1872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686" name="Rectangle 17"/>
              <p:cNvSpPr>
                <a:spLocks noChangeArrowheads="1"/>
              </p:cNvSpPr>
              <p:nvPr/>
            </p:nvSpPr>
            <p:spPr bwMode="auto">
              <a:xfrm>
                <a:off x="1584" y="1680"/>
                <a:ext cx="144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687" name="Rectangle 18"/>
              <p:cNvSpPr>
                <a:spLocks noChangeArrowheads="1"/>
              </p:cNvSpPr>
              <p:nvPr/>
            </p:nvSpPr>
            <p:spPr bwMode="auto">
              <a:xfrm>
                <a:off x="1680" y="2064"/>
                <a:ext cx="96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688" name="Line 19"/>
              <p:cNvSpPr>
                <a:spLocks noChangeShapeType="1"/>
              </p:cNvSpPr>
              <p:nvPr/>
            </p:nvSpPr>
            <p:spPr bwMode="auto">
              <a:xfrm>
                <a:off x="1728" y="225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89" name="Line 20"/>
              <p:cNvSpPr>
                <a:spLocks noChangeShapeType="1"/>
              </p:cNvSpPr>
              <p:nvPr/>
            </p:nvSpPr>
            <p:spPr bwMode="auto">
              <a:xfrm>
                <a:off x="1728" y="196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90" name="Line 21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91" name="Oval 22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48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692" name="Rectangle 23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0" cy="148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70663" name="Group 28"/>
            <p:cNvGrpSpPr>
              <a:grpSpLocks/>
            </p:cNvGrpSpPr>
            <p:nvPr/>
          </p:nvGrpSpPr>
          <p:grpSpPr bwMode="auto">
            <a:xfrm>
              <a:off x="1152" y="2160"/>
              <a:ext cx="192" cy="192"/>
              <a:chOff x="1296" y="1680"/>
              <a:chExt cx="192" cy="192"/>
            </a:xfrm>
          </p:grpSpPr>
          <p:sp>
            <p:nvSpPr>
              <p:cNvPr id="70670" name="Line 24"/>
              <p:cNvSpPr>
                <a:spLocks noChangeShapeType="1"/>
              </p:cNvSpPr>
              <p:nvPr/>
            </p:nvSpPr>
            <p:spPr bwMode="auto">
              <a:xfrm>
                <a:off x="1296" y="187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71" name="Line 25"/>
              <p:cNvSpPr>
                <a:spLocks noChangeShapeType="1"/>
              </p:cNvSpPr>
              <p:nvPr/>
            </p:nvSpPr>
            <p:spPr bwMode="auto">
              <a:xfrm>
                <a:off x="1296" y="168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72" name="Line 26"/>
              <p:cNvSpPr>
                <a:spLocks noChangeShapeType="1"/>
              </p:cNvSpPr>
              <p:nvPr/>
            </p:nvSpPr>
            <p:spPr bwMode="auto">
              <a:xfrm flipH="1">
                <a:off x="1296" y="1680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73" name="Line 27"/>
              <p:cNvSpPr>
                <a:spLocks noChangeShapeType="1"/>
              </p:cNvSpPr>
              <p:nvPr/>
            </p:nvSpPr>
            <p:spPr bwMode="auto">
              <a:xfrm>
                <a:off x="1392" y="1680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0664" name="Line 29"/>
            <p:cNvSpPr>
              <a:spLocks noChangeShapeType="1"/>
            </p:cNvSpPr>
            <p:nvPr/>
          </p:nvSpPr>
          <p:spPr bwMode="auto">
            <a:xfrm>
              <a:off x="1248" y="235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665" name="Line 30"/>
            <p:cNvSpPr>
              <a:spLocks noChangeShapeType="1"/>
            </p:cNvSpPr>
            <p:nvPr/>
          </p:nvSpPr>
          <p:spPr bwMode="auto">
            <a:xfrm flipV="1">
              <a:off x="1248" y="1632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666" name="Line 31"/>
            <p:cNvSpPr>
              <a:spLocks noChangeShapeType="1"/>
            </p:cNvSpPr>
            <p:nvPr/>
          </p:nvSpPr>
          <p:spPr bwMode="auto">
            <a:xfrm flipH="1">
              <a:off x="1248" y="163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667" name="Line 32"/>
            <p:cNvSpPr>
              <a:spLocks noChangeShapeType="1"/>
            </p:cNvSpPr>
            <p:nvPr/>
          </p:nvSpPr>
          <p:spPr bwMode="auto">
            <a:xfrm>
              <a:off x="1728" y="168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668" name="Line 33"/>
            <p:cNvSpPr>
              <a:spLocks noChangeShapeType="1"/>
            </p:cNvSpPr>
            <p:nvPr/>
          </p:nvSpPr>
          <p:spPr bwMode="auto">
            <a:xfrm flipV="1">
              <a:off x="1632" y="2592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669" name="Line 34"/>
            <p:cNvSpPr>
              <a:spLocks noChangeShapeType="1"/>
            </p:cNvSpPr>
            <p:nvPr/>
          </p:nvSpPr>
          <p:spPr bwMode="auto">
            <a:xfrm flipV="1">
              <a:off x="1872" y="1680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0661" name="Text Box 38"/>
          <p:cNvSpPr txBox="1">
            <a:spLocks noChangeArrowheads="1"/>
          </p:cNvSpPr>
          <p:nvPr/>
        </p:nvSpPr>
        <p:spPr bwMode="auto">
          <a:xfrm>
            <a:off x="685800" y="1600200"/>
            <a:ext cx="8839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/>
              <a:t>                                       </a:t>
            </a:r>
            <a:r>
              <a:rPr lang="fr-FR" baseline="0" dirty="0"/>
              <a:t>+12V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	            </a:t>
            </a:r>
            <a:r>
              <a:rPr lang="fr-FR" b="1" baseline="0" dirty="0"/>
              <a:t>L			</a:t>
            </a:r>
            <a:r>
              <a:rPr lang="en-US" baseline="0" dirty="0"/>
              <a:t>Study the variables i (t)and </a:t>
            </a:r>
            <a:r>
              <a:rPr lang="en-US" baseline="0" dirty="0" err="1"/>
              <a:t>v</a:t>
            </a:r>
            <a:r>
              <a:rPr lang="en-US" dirty="0" err="1"/>
              <a:t>CE</a:t>
            </a:r>
            <a:r>
              <a:rPr lang="en-US" baseline="0" dirty="0"/>
              <a:t>, </a:t>
            </a:r>
            <a:r>
              <a:rPr lang="en-US" baseline="0" dirty="0" smtClean="0"/>
              <a:t> </a:t>
            </a:r>
            <a:r>
              <a:rPr lang="en-US" baseline="0" dirty="0"/>
              <a:t>on the 					two closed phases on off.</a:t>
            </a:r>
            <a:r>
              <a:rPr lang="fr-FR" b="1" baseline="0" dirty="0"/>
              <a:t>	            </a:t>
            </a:r>
          </a:p>
          <a:p>
            <a:pPr eaLnBrk="1" hangingPunct="1">
              <a:spcBef>
                <a:spcPct val="50000"/>
              </a:spcBef>
            </a:pPr>
            <a:r>
              <a:rPr lang="fr-FR" b="1" baseline="0" dirty="0"/>
              <a:t>                          R</a:t>
            </a:r>
            <a:r>
              <a:rPr lang="fr-FR" baseline="0" dirty="0"/>
              <a:t>			</a:t>
            </a:r>
            <a:r>
              <a:rPr lang="en-US" baseline="0" dirty="0"/>
              <a:t>Deduce an order of magnitude of the 					duration of the current in the inductive load</a:t>
            </a:r>
            <a:r>
              <a:rPr lang="fr-FR" baseline="0" dirty="0"/>
              <a:t>		   </a:t>
            </a:r>
            <a:r>
              <a:rPr lang="fr-FR" baseline="0" dirty="0" err="1"/>
              <a:t>v</a:t>
            </a:r>
            <a:r>
              <a:rPr lang="fr-FR" dirty="0" err="1"/>
              <a:t>CE</a:t>
            </a:r>
            <a:r>
              <a:rPr lang="fr-FR" baseline="0" dirty="0"/>
              <a:t>		</a:t>
            </a:r>
            <a:r>
              <a:rPr lang="en-US" baseline="0" dirty="0"/>
              <a:t>The model of a diode is a generator voltage 				of </a:t>
            </a:r>
            <a:r>
              <a:rPr lang="fr-FR" baseline="0" dirty="0"/>
              <a:t>0,6V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				</a:t>
            </a:r>
            <a:r>
              <a:rPr lang="en-US" baseline="0" dirty="0"/>
              <a:t>How </a:t>
            </a:r>
            <a:r>
              <a:rPr lang="en-US" baseline="0" dirty="0" smtClean="0"/>
              <a:t>can this time be reduced?</a:t>
            </a:r>
            <a:endParaRPr lang="fr-FR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witching of inductive loads</a:t>
            </a:r>
            <a:r>
              <a:rPr lang="fr-FR" sz="3200" dirty="0" smtClean="0">
                <a:solidFill>
                  <a:schemeClr val="tx1"/>
                </a:solidFill>
              </a:rPr>
              <a:t/>
            </a:r>
            <a:br>
              <a:rPr lang="fr-FR" sz="32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case of the </a:t>
            </a:r>
            <a:r>
              <a:rPr lang="en-US" sz="2400" dirty="0" err="1" smtClean="0">
                <a:solidFill>
                  <a:schemeClr val="tx1"/>
                </a:solidFill>
              </a:rPr>
              <a:t>Zener</a:t>
            </a:r>
            <a:r>
              <a:rPr lang="en-US" sz="2400" dirty="0" smtClean="0">
                <a:solidFill>
                  <a:schemeClr val="tx1"/>
                </a:solidFill>
              </a:rPr>
              <a:t> diode</a:t>
            </a:r>
            <a:endParaRPr lang="fr-FR" sz="2400" dirty="0" smtClean="0">
              <a:solidFill>
                <a:schemeClr val="tx1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95300" y="1600200"/>
            <a:ext cx="89154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dirty="0" smtClean="0"/>
              <a:t>Improvement of the </a:t>
            </a:r>
            <a:r>
              <a:rPr lang="en-US" sz="1800" dirty="0"/>
              <a:t>cancellation time </a:t>
            </a:r>
            <a:r>
              <a:rPr lang="en-US" sz="1800" dirty="0" smtClean="0"/>
              <a:t>with an 80 V </a:t>
            </a:r>
            <a:r>
              <a:rPr lang="en-US" sz="1800" dirty="0" err="1" smtClean="0"/>
              <a:t>Zener</a:t>
            </a:r>
            <a:r>
              <a:rPr lang="en-US" sz="1800" dirty="0" smtClean="0"/>
              <a:t> diode</a:t>
            </a:r>
            <a:endParaRPr lang="fr-FR" sz="1800" dirty="0" smtClean="0"/>
          </a:p>
          <a:p>
            <a:pPr eaLnBrk="1" hangingPunct="1"/>
            <a:endParaRPr lang="fr-FR" sz="1800" dirty="0" smtClean="0"/>
          </a:p>
          <a:p>
            <a:pPr eaLnBrk="1" hangingPunct="1"/>
            <a:endParaRPr lang="fr-FR" sz="1800" dirty="0" smtClean="0"/>
          </a:p>
          <a:p>
            <a:pPr lvl="3" eaLnBrk="1" hangingPunct="1">
              <a:buNone/>
            </a:pPr>
            <a:r>
              <a:rPr lang="fr-FR" sz="1200" dirty="0" smtClean="0"/>
              <a:t>                               </a:t>
            </a:r>
            <a:r>
              <a:rPr lang="fr-FR" sz="1800" dirty="0" err="1" smtClean="0"/>
              <a:t>u</a:t>
            </a:r>
            <a:r>
              <a:rPr lang="fr-FR" sz="1800" baseline="-25000" dirty="0" err="1" smtClean="0"/>
              <a:t>L</a:t>
            </a:r>
            <a:r>
              <a:rPr lang="fr-FR" sz="1800" baseline="-25000" dirty="0" smtClean="0"/>
              <a:t>     </a:t>
            </a:r>
            <a:r>
              <a:rPr lang="fr-FR" sz="1800" dirty="0" err="1" smtClean="0"/>
              <a:t>draw</a:t>
            </a:r>
            <a:r>
              <a:rPr lang="fr-FR" sz="1800" dirty="0" smtClean="0"/>
              <a:t> i(t) , </a:t>
            </a:r>
            <a:r>
              <a:rPr lang="fr-FR" sz="1800" dirty="0" err="1" smtClean="0"/>
              <a:t>v</a:t>
            </a:r>
            <a:r>
              <a:rPr lang="fr-FR" sz="1800" baseline="-25000" dirty="0" err="1" smtClean="0"/>
              <a:t>CE</a:t>
            </a:r>
            <a:r>
              <a:rPr lang="fr-FR" sz="1800" dirty="0" smtClean="0"/>
              <a:t>(t) and </a:t>
            </a:r>
            <a:r>
              <a:rPr lang="en-US" sz="1800" dirty="0" smtClean="0"/>
              <a:t>infer the current from the  				cancellation time of the current</a:t>
            </a:r>
          </a:p>
          <a:p>
            <a:pPr lvl="3" eaLnBrk="1" hangingPunct="1">
              <a:buNone/>
            </a:pPr>
            <a:r>
              <a:rPr lang="en-US" sz="1800" dirty="0" smtClean="0"/>
              <a:t>				</a:t>
            </a:r>
            <a:r>
              <a:rPr lang="fr-FR" sz="1800" dirty="0" smtClean="0"/>
              <a:t> W</a:t>
            </a:r>
            <a:r>
              <a:rPr lang="en-US" sz="1800" dirty="0" smtClean="0"/>
              <a:t>hat is the constraint on the transistor?</a:t>
            </a:r>
            <a:endParaRPr lang="fr-FR" sz="1800" dirty="0" smtClean="0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02790DEC-36D8-4D0F-9862-8B7123955020}" type="slidenum">
              <a:rPr lang="fr-FR"/>
              <a:pPr eaLnBrk="1" hangingPunct="1"/>
              <a:t>17</a:t>
            </a:fld>
            <a:endParaRPr lang="fr-FR"/>
          </a:p>
        </p:txBody>
      </p:sp>
      <p:grpSp>
        <p:nvGrpSpPr>
          <p:cNvPr id="71685" name="Group 5"/>
          <p:cNvGrpSpPr>
            <a:grpSpLocks/>
          </p:cNvGrpSpPr>
          <p:nvPr/>
        </p:nvGrpSpPr>
        <p:grpSpPr bwMode="auto">
          <a:xfrm>
            <a:off x="914400" y="2438400"/>
            <a:ext cx="1981200" cy="3200400"/>
            <a:chOff x="528" y="1440"/>
            <a:chExt cx="1248" cy="2016"/>
          </a:xfrm>
        </p:grpSpPr>
        <p:sp>
          <p:nvSpPr>
            <p:cNvPr id="71696" name="Oval 6"/>
            <p:cNvSpPr>
              <a:spLocks noChangeArrowheads="1"/>
            </p:cNvSpPr>
            <p:nvPr/>
          </p:nvSpPr>
          <p:spPr bwMode="auto">
            <a:xfrm>
              <a:off x="960" y="2592"/>
              <a:ext cx="384" cy="3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697" name="Line 7"/>
            <p:cNvSpPr>
              <a:spLocks noChangeShapeType="1"/>
            </p:cNvSpPr>
            <p:nvPr/>
          </p:nvSpPr>
          <p:spPr bwMode="auto">
            <a:xfrm>
              <a:off x="1056" y="264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698" name="Line 8"/>
            <p:cNvSpPr>
              <a:spLocks noChangeShapeType="1"/>
            </p:cNvSpPr>
            <p:nvPr/>
          </p:nvSpPr>
          <p:spPr bwMode="auto">
            <a:xfrm>
              <a:off x="1056" y="2784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699" name="Line 9"/>
            <p:cNvSpPr>
              <a:spLocks noChangeShapeType="1"/>
            </p:cNvSpPr>
            <p:nvPr/>
          </p:nvSpPr>
          <p:spPr bwMode="auto">
            <a:xfrm flipH="1">
              <a:off x="1056" y="2640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00" name="Line 10"/>
            <p:cNvSpPr>
              <a:spLocks noChangeShapeType="1"/>
            </p:cNvSpPr>
            <p:nvPr/>
          </p:nvSpPr>
          <p:spPr bwMode="auto">
            <a:xfrm flipH="1">
              <a:off x="864" y="27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01" name="Line 11"/>
            <p:cNvSpPr>
              <a:spLocks noChangeShapeType="1"/>
            </p:cNvSpPr>
            <p:nvPr/>
          </p:nvSpPr>
          <p:spPr bwMode="auto">
            <a:xfrm flipV="1">
              <a:off x="1248" y="2400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02" name="Line 12"/>
            <p:cNvSpPr>
              <a:spLocks noChangeShapeType="1"/>
            </p:cNvSpPr>
            <p:nvPr/>
          </p:nvSpPr>
          <p:spPr bwMode="auto">
            <a:xfrm>
              <a:off x="1248" y="288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03" name="Line 13"/>
            <p:cNvSpPr>
              <a:spLocks noChangeShapeType="1"/>
            </p:cNvSpPr>
            <p:nvPr/>
          </p:nvSpPr>
          <p:spPr bwMode="auto">
            <a:xfrm>
              <a:off x="1104" y="3168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04" name="Line 14"/>
            <p:cNvSpPr>
              <a:spLocks noChangeShapeType="1"/>
            </p:cNvSpPr>
            <p:nvPr/>
          </p:nvSpPr>
          <p:spPr bwMode="auto">
            <a:xfrm>
              <a:off x="1248" y="2400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05" name="Oval 15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706" name="Oval 16"/>
            <p:cNvSpPr>
              <a:spLocks noChangeArrowheads="1"/>
            </p:cNvSpPr>
            <p:nvPr/>
          </p:nvSpPr>
          <p:spPr bwMode="auto">
            <a:xfrm>
              <a:off x="1680" y="1776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707" name="Oval 17"/>
            <p:cNvSpPr>
              <a:spLocks noChangeArrowheads="1"/>
            </p:cNvSpPr>
            <p:nvPr/>
          </p:nvSpPr>
          <p:spPr bwMode="auto">
            <a:xfrm>
              <a:off x="1680" y="1872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708" name="Rectangle 18"/>
            <p:cNvSpPr>
              <a:spLocks noChangeArrowheads="1"/>
            </p:cNvSpPr>
            <p:nvPr/>
          </p:nvSpPr>
          <p:spPr bwMode="auto">
            <a:xfrm>
              <a:off x="1584" y="1680"/>
              <a:ext cx="14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709" name="Rectangle 19"/>
            <p:cNvSpPr>
              <a:spLocks noChangeArrowheads="1"/>
            </p:cNvSpPr>
            <p:nvPr/>
          </p:nvSpPr>
          <p:spPr bwMode="auto">
            <a:xfrm>
              <a:off x="1680" y="2064"/>
              <a:ext cx="96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710" name="Line 20"/>
            <p:cNvSpPr>
              <a:spLocks noChangeShapeType="1"/>
            </p:cNvSpPr>
            <p:nvPr/>
          </p:nvSpPr>
          <p:spPr bwMode="auto">
            <a:xfrm>
              <a:off x="1728" y="225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11" name="Line 21"/>
            <p:cNvSpPr>
              <a:spLocks noChangeShapeType="1"/>
            </p:cNvSpPr>
            <p:nvPr/>
          </p:nvSpPr>
          <p:spPr bwMode="auto">
            <a:xfrm>
              <a:off x="1728" y="19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12" name="Line 22"/>
            <p:cNvSpPr>
              <a:spLocks noChangeShapeType="1"/>
            </p:cNvSpPr>
            <p:nvPr/>
          </p:nvSpPr>
          <p:spPr bwMode="auto">
            <a:xfrm flipV="1">
              <a:off x="1728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13" name="Oval 23"/>
            <p:cNvSpPr>
              <a:spLocks noChangeArrowheads="1"/>
            </p:cNvSpPr>
            <p:nvPr/>
          </p:nvSpPr>
          <p:spPr bwMode="auto">
            <a:xfrm>
              <a:off x="1728" y="1440"/>
              <a:ext cx="48" cy="4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714" name="Rectangle 24"/>
            <p:cNvSpPr>
              <a:spLocks noChangeArrowheads="1"/>
            </p:cNvSpPr>
            <p:nvPr/>
          </p:nvSpPr>
          <p:spPr bwMode="auto">
            <a:xfrm>
              <a:off x="528" y="1968"/>
              <a:ext cx="960" cy="14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1686" name="Line 33"/>
          <p:cNvSpPr>
            <a:spLocks noChangeShapeType="1"/>
          </p:cNvSpPr>
          <p:nvPr/>
        </p:nvSpPr>
        <p:spPr bwMode="auto">
          <a:xfrm>
            <a:off x="2819400" y="25146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87" name="Line 34"/>
          <p:cNvSpPr>
            <a:spLocks noChangeShapeType="1"/>
          </p:cNvSpPr>
          <p:nvPr/>
        </p:nvSpPr>
        <p:spPr bwMode="auto">
          <a:xfrm flipV="1">
            <a:off x="3200400" y="39624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88" name="Line 35"/>
          <p:cNvSpPr>
            <a:spLocks noChangeShapeType="1"/>
          </p:cNvSpPr>
          <p:nvPr/>
        </p:nvSpPr>
        <p:spPr bwMode="auto">
          <a:xfrm flipV="1">
            <a:off x="3200400" y="25146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89" name="Line 36"/>
          <p:cNvSpPr>
            <a:spLocks noChangeShapeType="1"/>
          </p:cNvSpPr>
          <p:nvPr/>
        </p:nvSpPr>
        <p:spPr bwMode="auto">
          <a:xfrm>
            <a:off x="2819400" y="3886200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0" name="Line 37"/>
          <p:cNvSpPr>
            <a:spLocks noChangeShapeType="1"/>
          </p:cNvSpPr>
          <p:nvPr/>
        </p:nvSpPr>
        <p:spPr bwMode="auto">
          <a:xfrm>
            <a:off x="2590800" y="4343400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1" name="Line 38"/>
          <p:cNvSpPr>
            <a:spLocks noChangeShapeType="1"/>
          </p:cNvSpPr>
          <p:nvPr/>
        </p:nvSpPr>
        <p:spPr bwMode="auto">
          <a:xfrm>
            <a:off x="2590800" y="4343400"/>
            <a:ext cx="3810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2" name="Line 39"/>
          <p:cNvSpPr>
            <a:spLocks noChangeShapeType="1"/>
          </p:cNvSpPr>
          <p:nvPr/>
        </p:nvSpPr>
        <p:spPr bwMode="auto">
          <a:xfrm flipH="1">
            <a:off x="2667000" y="4572000"/>
            <a:ext cx="152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3" name="Line 40"/>
          <p:cNvSpPr>
            <a:spLocks noChangeShapeType="1"/>
          </p:cNvSpPr>
          <p:nvPr/>
        </p:nvSpPr>
        <p:spPr bwMode="auto">
          <a:xfrm>
            <a:off x="2667000" y="47244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4" name="Line 41"/>
          <p:cNvSpPr>
            <a:spLocks noChangeShapeType="1"/>
          </p:cNvSpPr>
          <p:nvPr/>
        </p:nvSpPr>
        <p:spPr bwMode="auto">
          <a:xfrm>
            <a:off x="2819400" y="4724400"/>
            <a:ext cx="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5" name="Line 43"/>
          <p:cNvSpPr>
            <a:spLocks noChangeShapeType="1"/>
          </p:cNvSpPr>
          <p:nvPr/>
        </p:nvSpPr>
        <p:spPr bwMode="auto">
          <a:xfrm>
            <a:off x="2667000" y="51054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915400" cy="609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 err="1" smtClean="0">
                <a:solidFill>
                  <a:schemeClr val="tx1"/>
                </a:solidFill>
              </a:rPr>
              <a:t>From</a:t>
            </a:r>
            <a:r>
              <a:rPr lang="fr-FR" sz="2800" dirty="0" smtClean="0">
                <a:solidFill>
                  <a:schemeClr val="tx1"/>
                </a:solidFill>
              </a:rPr>
              <a:t> the unit </a:t>
            </a:r>
            <a:r>
              <a:rPr lang="fr-FR" sz="2800" dirty="0" err="1" smtClean="0">
                <a:solidFill>
                  <a:schemeClr val="tx1"/>
                </a:solidFill>
              </a:rPr>
              <a:t>cell</a:t>
            </a:r>
            <a:r>
              <a:rPr lang="fr-FR" sz="2800" dirty="0" smtClean="0">
                <a:solidFill>
                  <a:schemeClr val="tx1"/>
                </a:solidFill>
              </a:rPr>
              <a:t> to the </a:t>
            </a:r>
            <a:r>
              <a:rPr lang="fr-FR" sz="2800" dirty="0" err="1" smtClean="0">
                <a:solidFill>
                  <a:schemeClr val="tx1"/>
                </a:solidFill>
              </a:rPr>
              <a:t>boost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converter</a:t>
            </a:r>
            <a:r>
              <a:rPr lang="fr-FR" sz="2800" dirty="0" smtClean="0"/>
              <a:t>	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609600" y="1295400"/>
            <a:ext cx="9296400" cy="4525963"/>
          </a:xfr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2000" dirty="0" smtClean="0"/>
              <a:t>Consider the unit with the hypothesis </a:t>
            </a:r>
            <a:r>
              <a:rPr lang="fr-FR" sz="2000" dirty="0" smtClean="0"/>
              <a:t>: I</a:t>
            </a:r>
            <a:r>
              <a:rPr lang="fr-FR" sz="2000" baseline="-25000" dirty="0" smtClean="0"/>
              <a:t>0</a:t>
            </a:r>
            <a:r>
              <a:rPr lang="fr-FR" sz="2000" dirty="0" smtClean="0"/>
              <a:t>&lt;0</a:t>
            </a:r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6CDB7E19-C6D8-4C2A-9615-E557D41F4CCB}" type="slidenum">
              <a:rPr lang="fr-FR"/>
              <a:pPr eaLnBrk="1" hangingPunct="1"/>
              <a:t>18</a:t>
            </a:fld>
            <a:endParaRPr lang="fr-FR"/>
          </a:p>
        </p:txBody>
      </p:sp>
      <p:grpSp>
        <p:nvGrpSpPr>
          <p:cNvPr id="72709" name="Group 7"/>
          <p:cNvGrpSpPr>
            <a:grpSpLocks/>
          </p:cNvGrpSpPr>
          <p:nvPr/>
        </p:nvGrpSpPr>
        <p:grpSpPr bwMode="auto">
          <a:xfrm>
            <a:off x="5791200" y="2362200"/>
            <a:ext cx="3860800" cy="3200400"/>
            <a:chOff x="2976" y="1536"/>
            <a:chExt cx="2112" cy="2016"/>
          </a:xfrm>
        </p:grpSpPr>
        <p:grpSp>
          <p:nvGrpSpPr>
            <p:cNvPr id="72739" name="Group 8"/>
            <p:cNvGrpSpPr>
              <a:grpSpLocks/>
            </p:cNvGrpSpPr>
            <p:nvPr/>
          </p:nvGrpSpPr>
          <p:grpSpPr bwMode="auto">
            <a:xfrm>
              <a:off x="2976" y="1536"/>
              <a:ext cx="2112" cy="2016"/>
              <a:chOff x="2976" y="1200"/>
              <a:chExt cx="2112" cy="2016"/>
            </a:xfrm>
          </p:grpSpPr>
          <p:sp>
            <p:nvSpPr>
              <p:cNvPr id="72763" name="Line 10"/>
              <p:cNvSpPr>
                <a:spLocks noChangeShapeType="1"/>
              </p:cNvSpPr>
              <p:nvPr/>
            </p:nvSpPr>
            <p:spPr bwMode="auto">
              <a:xfrm>
                <a:off x="2976" y="1680"/>
                <a:ext cx="2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64" name="Line 11"/>
              <p:cNvSpPr>
                <a:spLocks noChangeShapeType="1"/>
              </p:cNvSpPr>
              <p:nvPr/>
            </p:nvSpPr>
            <p:spPr bwMode="auto">
              <a:xfrm>
                <a:off x="2976" y="2448"/>
                <a:ext cx="2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65" name="Line 12"/>
              <p:cNvSpPr>
                <a:spLocks noChangeShapeType="1"/>
              </p:cNvSpPr>
              <p:nvPr/>
            </p:nvSpPr>
            <p:spPr bwMode="auto">
              <a:xfrm>
                <a:off x="2976" y="2064"/>
                <a:ext cx="2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66" name="Line 13"/>
              <p:cNvSpPr>
                <a:spLocks noChangeShapeType="1"/>
              </p:cNvSpPr>
              <p:nvPr/>
            </p:nvSpPr>
            <p:spPr bwMode="auto">
              <a:xfrm>
                <a:off x="2976" y="2832"/>
                <a:ext cx="2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67" name="Line 14"/>
              <p:cNvSpPr>
                <a:spLocks noChangeShapeType="1"/>
              </p:cNvSpPr>
              <p:nvPr/>
            </p:nvSpPr>
            <p:spPr bwMode="auto">
              <a:xfrm>
                <a:off x="3504" y="1200"/>
                <a:ext cx="0" cy="20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68" name="Line 15"/>
              <p:cNvSpPr>
                <a:spLocks noChangeShapeType="1"/>
              </p:cNvSpPr>
              <p:nvPr/>
            </p:nvSpPr>
            <p:spPr bwMode="auto">
              <a:xfrm>
                <a:off x="4272" y="1200"/>
                <a:ext cx="0" cy="20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72740" name="Group 16"/>
            <p:cNvGrpSpPr>
              <a:grpSpLocks/>
            </p:cNvGrpSpPr>
            <p:nvPr/>
          </p:nvGrpSpPr>
          <p:grpSpPr bwMode="auto">
            <a:xfrm>
              <a:off x="2976" y="1536"/>
              <a:ext cx="2112" cy="2016"/>
              <a:chOff x="2976" y="1200"/>
              <a:chExt cx="2112" cy="2016"/>
            </a:xfrm>
          </p:grpSpPr>
          <p:grpSp>
            <p:nvGrpSpPr>
              <p:cNvPr id="72752" name="Group 17"/>
              <p:cNvGrpSpPr>
                <a:grpSpLocks/>
              </p:cNvGrpSpPr>
              <p:nvPr/>
            </p:nvGrpSpPr>
            <p:grpSpPr bwMode="auto">
              <a:xfrm>
                <a:off x="2976" y="1200"/>
                <a:ext cx="2112" cy="2016"/>
                <a:chOff x="2976" y="1200"/>
                <a:chExt cx="2112" cy="2016"/>
              </a:xfrm>
            </p:grpSpPr>
            <p:sp>
              <p:nvSpPr>
                <p:cNvPr id="72754" name="Line 19"/>
                <p:cNvSpPr>
                  <a:spLocks noChangeShapeType="1"/>
                </p:cNvSpPr>
                <p:nvPr/>
              </p:nvSpPr>
              <p:spPr bwMode="auto">
                <a:xfrm>
                  <a:off x="2976" y="1680"/>
                  <a:ext cx="211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2755" name="Line 20"/>
                <p:cNvSpPr>
                  <a:spLocks noChangeShapeType="1"/>
                </p:cNvSpPr>
                <p:nvPr/>
              </p:nvSpPr>
              <p:spPr bwMode="auto">
                <a:xfrm>
                  <a:off x="2976" y="2448"/>
                  <a:ext cx="211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2756" name="Line 21"/>
                <p:cNvSpPr>
                  <a:spLocks noChangeShapeType="1"/>
                </p:cNvSpPr>
                <p:nvPr/>
              </p:nvSpPr>
              <p:spPr bwMode="auto">
                <a:xfrm>
                  <a:off x="2976" y="2064"/>
                  <a:ext cx="211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2757" name="Line 22"/>
                <p:cNvSpPr>
                  <a:spLocks noChangeShapeType="1"/>
                </p:cNvSpPr>
                <p:nvPr/>
              </p:nvSpPr>
              <p:spPr bwMode="auto">
                <a:xfrm>
                  <a:off x="2976" y="2832"/>
                  <a:ext cx="211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2758" name="Line 23"/>
                <p:cNvSpPr>
                  <a:spLocks noChangeShapeType="1"/>
                </p:cNvSpPr>
                <p:nvPr/>
              </p:nvSpPr>
              <p:spPr bwMode="auto">
                <a:xfrm>
                  <a:off x="3504" y="1200"/>
                  <a:ext cx="0" cy="20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2759" name="Line 24"/>
                <p:cNvSpPr>
                  <a:spLocks noChangeShapeType="1"/>
                </p:cNvSpPr>
                <p:nvPr/>
              </p:nvSpPr>
              <p:spPr bwMode="auto">
                <a:xfrm>
                  <a:off x="4272" y="1200"/>
                  <a:ext cx="0" cy="20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276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76" y="1680"/>
                  <a:ext cx="528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1pPr>
                  <a:lvl2pPr marL="742950" indent="-28575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2pPr>
                  <a:lvl3pPr marL="11430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3pPr>
                  <a:lvl4pPr marL="16002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4pPr>
                  <a:lvl5pPr marL="20574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2400" baseline="0">
                      <a:solidFill>
                        <a:srgbClr val="FF3300"/>
                      </a:solidFill>
                    </a:rPr>
                    <a:t>I</a:t>
                  </a:r>
                  <a:r>
                    <a:rPr lang="fr-FR" sz="2400">
                      <a:solidFill>
                        <a:srgbClr val="FF3300"/>
                      </a:solidFill>
                    </a:rPr>
                    <a:t>K1</a:t>
                  </a:r>
                  <a:endParaRPr lang="fr-FR" sz="2400" baseline="0"/>
                </a:p>
              </p:txBody>
            </p:sp>
            <p:sp>
              <p:nvSpPr>
                <p:cNvPr id="7276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76" y="2448"/>
                  <a:ext cx="528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1pPr>
                  <a:lvl2pPr marL="742950" indent="-28575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2pPr>
                  <a:lvl3pPr marL="11430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3pPr>
                  <a:lvl4pPr marL="16002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4pPr>
                  <a:lvl5pPr marL="20574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2400" baseline="0">
                      <a:solidFill>
                        <a:schemeClr val="folHlink"/>
                      </a:solidFill>
                    </a:rPr>
                    <a:t>V</a:t>
                  </a:r>
                  <a:r>
                    <a:rPr lang="fr-FR" sz="2400">
                      <a:solidFill>
                        <a:schemeClr val="folHlink"/>
                      </a:solidFill>
                    </a:rPr>
                    <a:t>K1</a:t>
                  </a:r>
                  <a:endParaRPr lang="fr-FR" sz="2400" baseline="0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7276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976" y="2832"/>
                  <a:ext cx="528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1pPr>
                  <a:lvl2pPr marL="742950" indent="-28575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2pPr>
                  <a:lvl3pPr marL="11430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3pPr>
                  <a:lvl4pPr marL="16002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4pPr>
                  <a:lvl5pPr marL="20574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2400" baseline="0">
                      <a:solidFill>
                        <a:srgbClr val="FF9933"/>
                      </a:solidFill>
                    </a:rPr>
                    <a:t>V</a:t>
                  </a:r>
                  <a:r>
                    <a:rPr lang="fr-FR" sz="2400">
                      <a:solidFill>
                        <a:srgbClr val="FF9933"/>
                      </a:solidFill>
                    </a:rPr>
                    <a:t>K2</a:t>
                  </a:r>
                  <a:endParaRPr lang="fr-FR" sz="2400" baseline="0">
                    <a:solidFill>
                      <a:srgbClr val="FF9933"/>
                    </a:solidFill>
                  </a:endParaRPr>
                </a:p>
              </p:txBody>
            </p:sp>
          </p:grpSp>
          <p:sp>
            <p:nvSpPr>
              <p:cNvPr id="72753" name="Text Box 29"/>
              <p:cNvSpPr txBox="1">
                <a:spLocks noChangeArrowheads="1"/>
              </p:cNvSpPr>
              <p:nvPr/>
            </p:nvSpPr>
            <p:spPr bwMode="auto">
              <a:xfrm>
                <a:off x="3072" y="1296"/>
                <a:ext cx="384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2400" baseline="0"/>
                  <a:t>K</a:t>
                </a:r>
              </a:p>
            </p:txBody>
          </p:sp>
        </p:grpSp>
        <p:grpSp>
          <p:nvGrpSpPr>
            <p:cNvPr id="72741" name="Group 30"/>
            <p:cNvGrpSpPr>
              <a:grpSpLocks/>
            </p:cNvGrpSpPr>
            <p:nvPr/>
          </p:nvGrpSpPr>
          <p:grpSpPr bwMode="auto">
            <a:xfrm>
              <a:off x="3552" y="2064"/>
              <a:ext cx="672" cy="1444"/>
              <a:chOff x="3552" y="2064"/>
              <a:chExt cx="672" cy="1444"/>
            </a:xfrm>
          </p:grpSpPr>
          <p:sp>
            <p:nvSpPr>
              <p:cNvPr id="72748" name="Text Box 31"/>
              <p:cNvSpPr txBox="1">
                <a:spLocks noChangeArrowheads="1"/>
              </p:cNvSpPr>
              <p:nvPr/>
            </p:nvSpPr>
            <p:spPr bwMode="auto">
              <a:xfrm>
                <a:off x="3552" y="2064"/>
                <a:ext cx="624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2400" baseline="0">
                    <a:solidFill>
                      <a:srgbClr val="FF3300"/>
                    </a:solidFill>
                  </a:rPr>
                  <a:t>I</a:t>
                </a:r>
                <a:r>
                  <a:rPr lang="fr-FR" sz="2400">
                    <a:solidFill>
                      <a:srgbClr val="FF3300"/>
                    </a:solidFill>
                  </a:rPr>
                  <a:t>0 </a:t>
                </a:r>
                <a:r>
                  <a:rPr lang="fr-FR" sz="2400" baseline="0">
                    <a:solidFill>
                      <a:srgbClr val="FF3300"/>
                    </a:solidFill>
                  </a:rPr>
                  <a:t>&lt; 0</a:t>
                </a:r>
                <a:endParaRPr lang="fr-FR" sz="2400" baseline="0"/>
              </a:p>
            </p:txBody>
          </p:sp>
          <p:sp>
            <p:nvSpPr>
              <p:cNvPr id="72749" name="Text Box 32"/>
              <p:cNvSpPr txBox="1">
                <a:spLocks noChangeArrowheads="1"/>
              </p:cNvSpPr>
              <p:nvPr/>
            </p:nvSpPr>
            <p:spPr bwMode="auto">
              <a:xfrm>
                <a:off x="3552" y="2448"/>
                <a:ext cx="624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sz="2400" baseline="0">
                    <a:solidFill>
                      <a:srgbClr val="137BB5"/>
                    </a:solidFill>
                  </a:rPr>
                  <a:t>0</a:t>
                </a:r>
                <a:endParaRPr lang="fr-FR" sz="2400" baseline="0"/>
              </a:p>
            </p:txBody>
          </p:sp>
          <p:sp>
            <p:nvSpPr>
              <p:cNvPr id="72750" name="Text Box 33"/>
              <p:cNvSpPr txBox="1">
                <a:spLocks noChangeArrowheads="1"/>
              </p:cNvSpPr>
              <p:nvPr/>
            </p:nvSpPr>
            <p:spPr bwMode="auto">
              <a:xfrm>
                <a:off x="3552" y="2832"/>
                <a:ext cx="67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sz="2400" baseline="0">
                    <a:solidFill>
                      <a:schemeClr val="folHlink"/>
                    </a:solidFill>
                  </a:rPr>
                  <a:t>0</a:t>
                </a:r>
                <a:endParaRPr lang="fr-FR" sz="2400" baseline="0"/>
              </a:p>
            </p:txBody>
          </p:sp>
          <p:sp>
            <p:nvSpPr>
              <p:cNvPr id="72751" name="Text Box 34"/>
              <p:cNvSpPr txBox="1">
                <a:spLocks noChangeArrowheads="1"/>
              </p:cNvSpPr>
              <p:nvPr/>
            </p:nvSpPr>
            <p:spPr bwMode="auto">
              <a:xfrm>
                <a:off x="3600" y="3216"/>
                <a:ext cx="576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2400" baseline="0">
                    <a:solidFill>
                      <a:srgbClr val="FF9933"/>
                    </a:solidFill>
                  </a:rPr>
                  <a:t>U</a:t>
                </a:r>
                <a:r>
                  <a:rPr lang="fr-FR" sz="2400">
                    <a:solidFill>
                      <a:srgbClr val="FF9933"/>
                    </a:solidFill>
                  </a:rPr>
                  <a:t>A</a:t>
                </a:r>
                <a:r>
                  <a:rPr lang="fr-FR" sz="2400" baseline="0">
                    <a:solidFill>
                      <a:srgbClr val="FF9933"/>
                    </a:solidFill>
                  </a:rPr>
                  <a:t>&gt;0</a:t>
                </a:r>
                <a:endParaRPr lang="fr-FR" sz="2400" baseline="0"/>
              </a:p>
            </p:txBody>
          </p:sp>
        </p:grpSp>
        <p:sp>
          <p:nvSpPr>
            <p:cNvPr id="72742" name="Text Box 35"/>
            <p:cNvSpPr txBox="1">
              <a:spLocks noChangeArrowheads="1"/>
            </p:cNvSpPr>
            <p:nvPr/>
          </p:nvSpPr>
          <p:spPr bwMode="auto">
            <a:xfrm>
              <a:off x="3504" y="1632"/>
              <a:ext cx="67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2400" baseline="0"/>
                <a:t>1</a:t>
              </a:r>
            </a:p>
          </p:txBody>
        </p:sp>
        <p:sp>
          <p:nvSpPr>
            <p:cNvPr id="72743" name="Text Box 36"/>
            <p:cNvSpPr txBox="1">
              <a:spLocks noChangeArrowheads="1"/>
            </p:cNvSpPr>
            <p:nvPr/>
          </p:nvSpPr>
          <p:spPr bwMode="auto">
            <a:xfrm>
              <a:off x="4320" y="1632"/>
              <a:ext cx="720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2400" baseline="0"/>
                <a:t>0</a:t>
              </a:r>
            </a:p>
          </p:txBody>
        </p:sp>
        <p:sp>
          <p:nvSpPr>
            <p:cNvPr id="72744" name="Text Box 37"/>
            <p:cNvSpPr txBox="1">
              <a:spLocks noChangeArrowheads="1"/>
            </p:cNvSpPr>
            <p:nvPr/>
          </p:nvSpPr>
          <p:spPr bwMode="auto">
            <a:xfrm>
              <a:off x="4368" y="2064"/>
              <a:ext cx="624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2400" baseline="0">
                  <a:solidFill>
                    <a:srgbClr val="FF3300"/>
                  </a:solidFill>
                </a:rPr>
                <a:t>0</a:t>
              </a:r>
              <a:endParaRPr lang="fr-FR" sz="2400" baseline="0"/>
            </a:p>
          </p:txBody>
        </p:sp>
        <p:sp>
          <p:nvSpPr>
            <p:cNvPr id="72745" name="Text Box 38"/>
            <p:cNvSpPr txBox="1">
              <a:spLocks noChangeArrowheads="1"/>
            </p:cNvSpPr>
            <p:nvPr/>
          </p:nvSpPr>
          <p:spPr bwMode="auto">
            <a:xfrm>
              <a:off x="4368" y="2448"/>
              <a:ext cx="624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2400" baseline="0">
                  <a:solidFill>
                    <a:srgbClr val="137BB5"/>
                  </a:solidFill>
                </a:rPr>
                <a:t>-I</a:t>
              </a:r>
              <a:r>
                <a:rPr lang="fr-FR" sz="2400">
                  <a:solidFill>
                    <a:srgbClr val="137BB5"/>
                  </a:solidFill>
                </a:rPr>
                <a:t>0</a:t>
              </a:r>
              <a:r>
                <a:rPr lang="fr-FR" sz="2400" baseline="0">
                  <a:solidFill>
                    <a:srgbClr val="137BB5"/>
                  </a:solidFill>
                </a:rPr>
                <a:t>&gt;0</a:t>
              </a:r>
              <a:endParaRPr lang="fr-FR" sz="2400" baseline="0"/>
            </a:p>
          </p:txBody>
        </p:sp>
        <p:sp>
          <p:nvSpPr>
            <p:cNvPr id="72746" name="Text Box 39"/>
            <p:cNvSpPr txBox="1">
              <a:spLocks noChangeArrowheads="1"/>
            </p:cNvSpPr>
            <p:nvPr/>
          </p:nvSpPr>
          <p:spPr bwMode="auto">
            <a:xfrm>
              <a:off x="4368" y="2832"/>
              <a:ext cx="624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 baseline="0">
                  <a:solidFill>
                    <a:schemeClr val="folHlink"/>
                  </a:solidFill>
                </a:rPr>
                <a:t>U</a:t>
              </a:r>
              <a:r>
                <a:rPr lang="fr-FR" sz="2400">
                  <a:solidFill>
                    <a:schemeClr val="folHlink"/>
                  </a:solidFill>
                </a:rPr>
                <a:t>A</a:t>
              </a:r>
              <a:r>
                <a:rPr lang="fr-FR" sz="2400" baseline="0">
                  <a:solidFill>
                    <a:schemeClr val="folHlink"/>
                  </a:solidFill>
                </a:rPr>
                <a:t>&gt;0</a:t>
              </a:r>
            </a:p>
          </p:txBody>
        </p:sp>
        <p:sp>
          <p:nvSpPr>
            <p:cNvPr id="72747" name="Text Box 40"/>
            <p:cNvSpPr txBox="1">
              <a:spLocks noChangeArrowheads="1"/>
            </p:cNvSpPr>
            <p:nvPr/>
          </p:nvSpPr>
          <p:spPr bwMode="auto">
            <a:xfrm>
              <a:off x="4368" y="3216"/>
              <a:ext cx="57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2400" baseline="0">
                  <a:solidFill>
                    <a:srgbClr val="FF9933"/>
                  </a:solidFill>
                </a:rPr>
                <a:t>0</a:t>
              </a:r>
              <a:endParaRPr lang="fr-FR" sz="2400" baseline="0">
                <a:solidFill>
                  <a:srgbClr val="137BB5"/>
                </a:solidFill>
              </a:endParaRPr>
            </a:p>
          </p:txBody>
        </p:sp>
      </p:grpSp>
      <p:grpSp>
        <p:nvGrpSpPr>
          <p:cNvPr id="72710" name="Group 68"/>
          <p:cNvGrpSpPr>
            <a:grpSpLocks/>
          </p:cNvGrpSpPr>
          <p:nvPr/>
        </p:nvGrpSpPr>
        <p:grpSpPr bwMode="auto">
          <a:xfrm>
            <a:off x="304800" y="2438400"/>
            <a:ext cx="4343400" cy="3468688"/>
            <a:chOff x="192" y="1488"/>
            <a:chExt cx="2736" cy="2185"/>
          </a:xfrm>
        </p:grpSpPr>
        <p:grpSp>
          <p:nvGrpSpPr>
            <p:cNvPr id="72712" name="Group 41"/>
            <p:cNvGrpSpPr>
              <a:grpSpLocks/>
            </p:cNvGrpSpPr>
            <p:nvPr/>
          </p:nvGrpSpPr>
          <p:grpSpPr bwMode="auto">
            <a:xfrm>
              <a:off x="528" y="1536"/>
              <a:ext cx="2256" cy="2137"/>
              <a:chOff x="605" y="1319"/>
              <a:chExt cx="1841" cy="1777"/>
            </a:xfrm>
          </p:grpSpPr>
          <p:sp>
            <p:nvSpPr>
              <p:cNvPr id="72714" name="Line 42"/>
              <p:cNvSpPr>
                <a:spLocks noChangeShapeType="1"/>
              </p:cNvSpPr>
              <p:nvPr/>
            </p:nvSpPr>
            <p:spPr bwMode="auto">
              <a:xfrm>
                <a:off x="841" y="1320"/>
                <a:ext cx="64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15" name="Line 43"/>
              <p:cNvSpPr>
                <a:spLocks noChangeShapeType="1"/>
              </p:cNvSpPr>
              <p:nvPr/>
            </p:nvSpPr>
            <p:spPr bwMode="auto">
              <a:xfrm>
                <a:off x="839" y="1319"/>
                <a:ext cx="0" cy="7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16" name="Line 44"/>
              <p:cNvSpPr>
                <a:spLocks noChangeShapeType="1"/>
              </p:cNvSpPr>
              <p:nvPr/>
            </p:nvSpPr>
            <p:spPr bwMode="auto">
              <a:xfrm>
                <a:off x="664" y="2102"/>
                <a:ext cx="3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17" name="Line 45"/>
              <p:cNvSpPr>
                <a:spLocks noChangeShapeType="1"/>
              </p:cNvSpPr>
              <p:nvPr/>
            </p:nvSpPr>
            <p:spPr bwMode="auto">
              <a:xfrm>
                <a:off x="782" y="2173"/>
                <a:ext cx="1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18" name="Line 46"/>
              <p:cNvSpPr>
                <a:spLocks noChangeShapeType="1"/>
              </p:cNvSpPr>
              <p:nvPr/>
            </p:nvSpPr>
            <p:spPr bwMode="auto">
              <a:xfrm>
                <a:off x="841" y="2173"/>
                <a:ext cx="0" cy="92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19" name="Line 47"/>
              <p:cNvSpPr>
                <a:spLocks noChangeShapeType="1"/>
              </p:cNvSpPr>
              <p:nvPr/>
            </p:nvSpPr>
            <p:spPr bwMode="auto">
              <a:xfrm>
                <a:off x="841" y="3096"/>
                <a:ext cx="147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72720" name="Group 48"/>
              <p:cNvGrpSpPr>
                <a:grpSpLocks/>
              </p:cNvGrpSpPr>
              <p:nvPr/>
            </p:nvGrpSpPr>
            <p:grpSpPr bwMode="auto">
              <a:xfrm>
                <a:off x="1311" y="1320"/>
                <a:ext cx="177" cy="853"/>
                <a:chOff x="1584" y="672"/>
                <a:chExt cx="144" cy="576"/>
              </a:xfrm>
            </p:grpSpPr>
            <p:sp>
              <p:nvSpPr>
                <p:cNvPr id="72736" name="Line 49"/>
                <p:cNvSpPr>
                  <a:spLocks noChangeShapeType="1"/>
                </p:cNvSpPr>
                <p:nvPr/>
              </p:nvSpPr>
              <p:spPr bwMode="auto">
                <a:xfrm>
                  <a:off x="1728" y="672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2737" name="Line 50"/>
                <p:cNvSpPr>
                  <a:spLocks noChangeShapeType="1"/>
                </p:cNvSpPr>
                <p:nvPr/>
              </p:nvSpPr>
              <p:spPr bwMode="auto">
                <a:xfrm>
                  <a:off x="1584" y="912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2738" name="Line 51"/>
                <p:cNvSpPr>
                  <a:spLocks noChangeShapeType="1"/>
                </p:cNvSpPr>
                <p:nvPr/>
              </p:nvSpPr>
              <p:spPr bwMode="auto">
                <a:xfrm>
                  <a:off x="1728" y="105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72721" name="Group 52"/>
              <p:cNvGrpSpPr>
                <a:grpSpLocks/>
              </p:cNvGrpSpPr>
              <p:nvPr/>
            </p:nvGrpSpPr>
            <p:grpSpPr bwMode="auto">
              <a:xfrm>
                <a:off x="1311" y="2173"/>
                <a:ext cx="177" cy="923"/>
                <a:chOff x="1584" y="672"/>
                <a:chExt cx="144" cy="576"/>
              </a:xfrm>
            </p:grpSpPr>
            <p:sp>
              <p:nvSpPr>
                <p:cNvPr id="72733" name="Line 53"/>
                <p:cNvSpPr>
                  <a:spLocks noChangeShapeType="1"/>
                </p:cNvSpPr>
                <p:nvPr/>
              </p:nvSpPr>
              <p:spPr bwMode="auto">
                <a:xfrm>
                  <a:off x="1728" y="672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2734" name="Line 54"/>
                <p:cNvSpPr>
                  <a:spLocks noChangeShapeType="1"/>
                </p:cNvSpPr>
                <p:nvPr/>
              </p:nvSpPr>
              <p:spPr bwMode="auto">
                <a:xfrm>
                  <a:off x="1584" y="912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2735" name="Line 55"/>
                <p:cNvSpPr>
                  <a:spLocks noChangeShapeType="1"/>
                </p:cNvSpPr>
                <p:nvPr/>
              </p:nvSpPr>
              <p:spPr bwMode="auto">
                <a:xfrm>
                  <a:off x="1728" y="105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72722" name="Line 56"/>
              <p:cNvSpPr>
                <a:spLocks noChangeShapeType="1"/>
              </p:cNvSpPr>
              <p:nvPr/>
            </p:nvSpPr>
            <p:spPr bwMode="auto">
              <a:xfrm>
                <a:off x="1488" y="2173"/>
                <a:ext cx="82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23" name="Oval 57"/>
              <p:cNvSpPr>
                <a:spLocks noChangeArrowheads="1"/>
              </p:cNvSpPr>
              <p:nvPr/>
            </p:nvSpPr>
            <p:spPr bwMode="auto">
              <a:xfrm>
                <a:off x="2135" y="2496"/>
                <a:ext cx="311" cy="2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24" name="Oval 58"/>
              <p:cNvSpPr>
                <a:spLocks noChangeArrowheads="1"/>
              </p:cNvSpPr>
              <p:nvPr/>
            </p:nvSpPr>
            <p:spPr bwMode="auto">
              <a:xfrm>
                <a:off x="2135" y="2638"/>
                <a:ext cx="311" cy="2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25" name="Line 59"/>
              <p:cNvSpPr>
                <a:spLocks noChangeShapeType="1"/>
              </p:cNvSpPr>
              <p:nvPr/>
            </p:nvSpPr>
            <p:spPr bwMode="auto">
              <a:xfrm flipV="1">
                <a:off x="2311" y="2883"/>
                <a:ext cx="0" cy="2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26" name="Line 60"/>
              <p:cNvSpPr>
                <a:spLocks noChangeShapeType="1"/>
              </p:cNvSpPr>
              <p:nvPr/>
            </p:nvSpPr>
            <p:spPr bwMode="auto">
              <a:xfrm>
                <a:off x="2311" y="2173"/>
                <a:ext cx="0" cy="2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27" name="Line 61"/>
              <p:cNvSpPr>
                <a:spLocks noChangeShapeType="1"/>
              </p:cNvSpPr>
              <p:nvPr/>
            </p:nvSpPr>
            <p:spPr bwMode="auto">
              <a:xfrm flipV="1">
                <a:off x="605" y="1534"/>
                <a:ext cx="0" cy="13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28" name="Line 62"/>
              <p:cNvSpPr>
                <a:spLocks noChangeShapeType="1"/>
              </p:cNvSpPr>
              <p:nvPr/>
            </p:nvSpPr>
            <p:spPr bwMode="auto">
              <a:xfrm flipV="1">
                <a:off x="1152" y="1440"/>
                <a:ext cx="0" cy="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29" name="Line 63"/>
              <p:cNvSpPr>
                <a:spLocks noChangeShapeType="1"/>
              </p:cNvSpPr>
              <p:nvPr/>
            </p:nvSpPr>
            <p:spPr bwMode="auto">
              <a:xfrm flipV="1">
                <a:off x="1152" y="2256"/>
                <a:ext cx="0" cy="7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30" name="Line 64"/>
              <p:cNvSpPr>
                <a:spLocks noChangeShapeType="1"/>
              </p:cNvSpPr>
              <p:nvPr/>
            </p:nvSpPr>
            <p:spPr bwMode="auto">
              <a:xfrm>
                <a:off x="1488" y="1344"/>
                <a:ext cx="0" cy="1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31" name="Line 65"/>
              <p:cNvSpPr>
                <a:spLocks noChangeShapeType="1"/>
              </p:cNvSpPr>
              <p:nvPr/>
            </p:nvSpPr>
            <p:spPr bwMode="auto">
              <a:xfrm>
                <a:off x="1488" y="2160"/>
                <a:ext cx="0" cy="1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2732" name="Line 66"/>
              <p:cNvSpPr>
                <a:spLocks noChangeShapeType="1"/>
              </p:cNvSpPr>
              <p:nvPr/>
            </p:nvSpPr>
            <p:spPr bwMode="auto">
              <a:xfrm>
                <a:off x="1782" y="2173"/>
                <a:ext cx="23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lg" len="lg"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72713" name="Text Box 67"/>
            <p:cNvSpPr txBox="1">
              <a:spLocks noChangeArrowheads="1"/>
            </p:cNvSpPr>
            <p:nvPr/>
          </p:nvSpPr>
          <p:spPr bwMode="auto">
            <a:xfrm>
              <a:off x="192" y="1488"/>
              <a:ext cx="2736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fr-FR" baseline="0"/>
            </a:p>
            <a:p>
              <a:pPr eaLnBrk="1" hangingPunct="1">
                <a:spcBef>
                  <a:spcPct val="50000"/>
                </a:spcBef>
              </a:pPr>
              <a:r>
                <a:rPr lang="fr-FR" baseline="0"/>
                <a:t>		       </a:t>
              </a:r>
              <a:r>
                <a:rPr lang="fr-FR" sz="2400" baseline="0"/>
                <a:t>K</a:t>
              </a:r>
              <a:r>
                <a:rPr lang="fr-FR" sz="2400"/>
                <a:t>1</a:t>
              </a:r>
              <a:endParaRPr lang="fr-FR" sz="2400" baseline="0"/>
            </a:p>
            <a:p>
              <a:pPr eaLnBrk="1" hangingPunct="1">
                <a:spcBef>
                  <a:spcPct val="50000"/>
                </a:spcBef>
              </a:pPr>
              <a:endParaRPr lang="fr-FR" baseline="0"/>
            </a:p>
            <a:p>
              <a:pPr eaLnBrk="1" hangingPunct="1">
                <a:spcBef>
                  <a:spcPct val="50000"/>
                </a:spcBef>
              </a:pPr>
              <a:r>
                <a:rPr lang="fr-FR" baseline="0"/>
                <a:t>U</a:t>
              </a:r>
              <a:r>
                <a:rPr lang="fr-FR"/>
                <a:t>A</a:t>
              </a:r>
              <a:r>
                <a:rPr lang="fr-FR" baseline="0"/>
                <a:t>			  I</a:t>
              </a:r>
              <a:r>
                <a:rPr lang="fr-FR"/>
                <a:t>0</a:t>
              </a:r>
            </a:p>
            <a:p>
              <a:pPr eaLnBrk="1" hangingPunct="1">
                <a:spcBef>
                  <a:spcPct val="50000"/>
                </a:spcBef>
              </a:pPr>
              <a:endParaRPr lang="fr-FR"/>
            </a:p>
            <a:p>
              <a:pPr eaLnBrk="1" hangingPunct="1">
                <a:spcBef>
                  <a:spcPct val="50000"/>
                </a:spcBef>
              </a:pPr>
              <a:endParaRPr lang="fr-FR"/>
            </a:p>
            <a:p>
              <a:pPr eaLnBrk="1" hangingPunct="1">
                <a:spcBef>
                  <a:spcPct val="50000"/>
                </a:spcBef>
              </a:pPr>
              <a:endParaRPr lang="fr-FR"/>
            </a:p>
            <a:p>
              <a:pPr eaLnBrk="1" hangingPunct="1">
                <a:spcBef>
                  <a:spcPct val="50000"/>
                </a:spcBef>
              </a:pPr>
              <a:r>
                <a:rPr lang="fr-FR"/>
                <a:t>		         </a:t>
              </a:r>
              <a:r>
                <a:rPr lang="fr-FR" sz="2400" baseline="0"/>
                <a:t>K</a:t>
              </a:r>
              <a:r>
                <a:rPr lang="fr-FR" sz="2400"/>
                <a:t>2</a:t>
              </a:r>
              <a:endParaRPr lang="fr-FR" baseline="0"/>
            </a:p>
          </p:txBody>
        </p:sp>
      </p:grpSp>
      <p:sp>
        <p:nvSpPr>
          <p:cNvPr id="68" name="ZoneTexte 67"/>
          <p:cNvSpPr txBox="1"/>
          <p:nvPr/>
        </p:nvSpPr>
        <p:spPr>
          <a:xfrm>
            <a:off x="5867400" y="3810000"/>
            <a:ext cx="838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aseline="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K2</a:t>
            </a:r>
            <a:endParaRPr lang="fr-FR" sz="2400" baseline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 err="1" smtClean="0"/>
              <a:t>From</a:t>
            </a:r>
            <a:r>
              <a:rPr lang="fr-FR" sz="2800" dirty="0" smtClean="0"/>
              <a:t> the unit </a:t>
            </a:r>
            <a:r>
              <a:rPr lang="fr-FR" sz="2800" dirty="0" err="1" smtClean="0"/>
              <a:t>cell</a:t>
            </a:r>
            <a:r>
              <a:rPr lang="fr-FR" sz="2800" dirty="0" smtClean="0"/>
              <a:t> to </a:t>
            </a:r>
            <a:r>
              <a:rPr lang="fr-FR" sz="2800" dirty="0" smtClean="0">
                <a:solidFill>
                  <a:schemeClr val="tx1"/>
                </a:solidFill>
              </a:rPr>
              <a:t>the </a:t>
            </a:r>
            <a:r>
              <a:rPr lang="fr-FR" sz="2800" dirty="0" err="1" smtClean="0">
                <a:solidFill>
                  <a:schemeClr val="tx1"/>
                </a:solidFill>
              </a:rPr>
              <a:t>boost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/>
              <a:t>converter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	U</a:t>
            </a:r>
            <a:r>
              <a:rPr lang="fr-FR" sz="2800" baseline="-25000" dirty="0" smtClean="0"/>
              <a:t>A </a:t>
            </a:r>
            <a:r>
              <a:rPr lang="fr-FR" sz="2800" dirty="0" smtClean="0"/>
              <a:t>&gt;0 et I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&lt;0</a:t>
            </a:r>
          </a:p>
        </p:txBody>
      </p:sp>
      <p:sp>
        <p:nvSpPr>
          <p:cNvPr id="73731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EB3D8597-183E-489A-8ED6-7413DFC50B6F}" type="slidenum">
              <a:rPr lang="fr-FR"/>
              <a:pPr eaLnBrk="1" hangingPunct="1"/>
              <a:t>19</a:t>
            </a:fld>
            <a:endParaRPr lang="fr-FR"/>
          </a:p>
        </p:txBody>
      </p:sp>
      <p:grpSp>
        <p:nvGrpSpPr>
          <p:cNvPr id="73732" name="Group 22"/>
          <p:cNvGrpSpPr>
            <a:grpSpLocks/>
          </p:cNvGrpSpPr>
          <p:nvPr/>
        </p:nvGrpSpPr>
        <p:grpSpPr bwMode="auto">
          <a:xfrm>
            <a:off x="1403350" y="1524000"/>
            <a:ext cx="2806700" cy="2133600"/>
            <a:chOff x="2976" y="1056"/>
            <a:chExt cx="1632" cy="1344"/>
          </a:xfrm>
        </p:grpSpPr>
        <p:sp>
          <p:nvSpPr>
            <p:cNvPr id="73780" name="Line 23"/>
            <p:cNvSpPr>
              <a:spLocks noChangeShapeType="1"/>
            </p:cNvSpPr>
            <p:nvPr/>
          </p:nvSpPr>
          <p:spPr bwMode="auto">
            <a:xfrm>
              <a:off x="3552" y="1056"/>
              <a:ext cx="0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3781" name="Line 24"/>
            <p:cNvSpPr>
              <a:spLocks noChangeShapeType="1"/>
            </p:cNvSpPr>
            <p:nvPr/>
          </p:nvSpPr>
          <p:spPr bwMode="auto">
            <a:xfrm>
              <a:off x="2976" y="1776"/>
              <a:ext cx="1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73733" name="Group 25"/>
          <p:cNvGrpSpPr>
            <a:grpSpLocks/>
          </p:cNvGrpSpPr>
          <p:nvPr/>
        </p:nvGrpSpPr>
        <p:grpSpPr bwMode="auto">
          <a:xfrm>
            <a:off x="1403350" y="3733800"/>
            <a:ext cx="2806700" cy="2133600"/>
            <a:chOff x="2976" y="1056"/>
            <a:chExt cx="1632" cy="1344"/>
          </a:xfrm>
        </p:grpSpPr>
        <p:sp>
          <p:nvSpPr>
            <p:cNvPr id="73778" name="Line 26"/>
            <p:cNvSpPr>
              <a:spLocks noChangeShapeType="1"/>
            </p:cNvSpPr>
            <p:nvPr/>
          </p:nvSpPr>
          <p:spPr bwMode="auto">
            <a:xfrm>
              <a:off x="3552" y="1056"/>
              <a:ext cx="0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3779" name="Line 27"/>
            <p:cNvSpPr>
              <a:spLocks noChangeShapeType="1"/>
            </p:cNvSpPr>
            <p:nvPr/>
          </p:nvSpPr>
          <p:spPr bwMode="auto">
            <a:xfrm>
              <a:off x="2976" y="1776"/>
              <a:ext cx="1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73734" name="Text Box 28"/>
          <p:cNvSpPr txBox="1">
            <a:spLocks noChangeArrowheads="1"/>
          </p:cNvSpPr>
          <p:nvPr/>
        </p:nvSpPr>
        <p:spPr bwMode="auto">
          <a:xfrm>
            <a:off x="825500" y="1600200"/>
            <a:ext cx="1816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aseline="0">
                <a:latin typeface="Arial" charset="0"/>
              </a:rPr>
              <a:t>K</a:t>
            </a:r>
            <a:r>
              <a:rPr lang="fr-FR" sz="2400">
                <a:latin typeface="Arial" charset="0"/>
              </a:rPr>
              <a:t>1         </a:t>
            </a:r>
            <a:r>
              <a:rPr lang="fr-FR" sz="2400" baseline="0">
                <a:latin typeface="Arial" charset="0"/>
              </a:rPr>
              <a:t>i</a:t>
            </a:r>
            <a:r>
              <a:rPr lang="fr-FR" sz="2400">
                <a:latin typeface="Arial" charset="0"/>
              </a:rPr>
              <a:t>K1</a:t>
            </a:r>
            <a:endParaRPr lang="fr-FR" sz="2400" baseline="0">
              <a:latin typeface="Arial" charset="0"/>
            </a:endParaRPr>
          </a:p>
        </p:txBody>
      </p:sp>
      <p:sp>
        <p:nvSpPr>
          <p:cNvPr id="73735" name="Text Box 29"/>
          <p:cNvSpPr txBox="1">
            <a:spLocks noChangeArrowheads="1"/>
          </p:cNvSpPr>
          <p:nvPr/>
        </p:nvSpPr>
        <p:spPr bwMode="auto">
          <a:xfrm>
            <a:off x="908050" y="3733800"/>
            <a:ext cx="14033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aseline="0">
                <a:latin typeface="Arial" charset="0"/>
              </a:rPr>
              <a:t>K</a:t>
            </a:r>
            <a:r>
              <a:rPr lang="fr-FR" sz="2400">
                <a:latin typeface="Arial" charset="0"/>
              </a:rPr>
              <a:t>2        </a:t>
            </a:r>
            <a:r>
              <a:rPr lang="fr-FR" sz="2400" baseline="0">
                <a:latin typeface="Arial" charset="0"/>
              </a:rPr>
              <a:t>i</a:t>
            </a:r>
            <a:r>
              <a:rPr lang="fr-FR" sz="2400">
                <a:latin typeface="Arial" charset="0"/>
              </a:rPr>
              <a:t>K2</a:t>
            </a:r>
            <a:endParaRPr lang="fr-FR" sz="2400" baseline="0">
              <a:latin typeface="Arial" charset="0"/>
            </a:endParaRPr>
          </a:p>
        </p:txBody>
      </p:sp>
      <p:sp>
        <p:nvSpPr>
          <p:cNvPr id="73736" name="Line 30"/>
          <p:cNvSpPr>
            <a:spLocks noChangeShapeType="1"/>
          </p:cNvSpPr>
          <p:nvPr/>
        </p:nvSpPr>
        <p:spPr bwMode="auto">
          <a:xfrm flipV="1">
            <a:off x="2286000" y="2667000"/>
            <a:ext cx="76200" cy="1066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37" name="Line 31"/>
          <p:cNvSpPr>
            <a:spLocks noChangeShapeType="1"/>
          </p:cNvSpPr>
          <p:nvPr/>
        </p:nvSpPr>
        <p:spPr bwMode="auto">
          <a:xfrm flipV="1">
            <a:off x="2393950" y="3733800"/>
            <a:ext cx="120650" cy="1143000"/>
          </a:xfrm>
          <a:prstGeom prst="line">
            <a:avLst/>
          </a:prstGeom>
          <a:noFill/>
          <a:ln w="25400">
            <a:solidFill>
              <a:srgbClr val="137BB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38" name="Line 32"/>
          <p:cNvSpPr>
            <a:spLocks noChangeShapeType="1"/>
          </p:cNvSpPr>
          <p:nvPr/>
        </p:nvSpPr>
        <p:spPr bwMode="auto">
          <a:xfrm>
            <a:off x="2393950" y="2667000"/>
            <a:ext cx="156845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39" name="Line 33"/>
          <p:cNvSpPr>
            <a:spLocks noChangeShapeType="1"/>
          </p:cNvSpPr>
          <p:nvPr/>
        </p:nvSpPr>
        <p:spPr bwMode="auto">
          <a:xfrm>
            <a:off x="2393950" y="4876800"/>
            <a:ext cx="156845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grpSp>
        <p:nvGrpSpPr>
          <p:cNvPr id="73740" name="Group 34"/>
          <p:cNvGrpSpPr>
            <a:grpSpLocks/>
          </p:cNvGrpSpPr>
          <p:nvPr/>
        </p:nvGrpSpPr>
        <p:grpSpPr bwMode="auto">
          <a:xfrm>
            <a:off x="2743200" y="3022600"/>
            <a:ext cx="2228850" cy="549275"/>
            <a:chOff x="1872" y="3248"/>
            <a:chExt cx="1296" cy="346"/>
          </a:xfrm>
        </p:grpSpPr>
        <p:sp>
          <p:nvSpPr>
            <p:cNvPr id="73776" name="Freeform 35"/>
            <p:cNvSpPr>
              <a:spLocks/>
            </p:cNvSpPr>
            <p:nvPr/>
          </p:nvSpPr>
          <p:spPr bwMode="auto">
            <a:xfrm>
              <a:off x="1872" y="3248"/>
              <a:ext cx="106" cy="176"/>
            </a:xfrm>
            <a:custGeom>
              <a:avLst/>
              <a:gdLst>
                <a:gd name="T0" fmla="*/ 91 w 336"/>
                <a:gd name="T1" fmla="*/ 0 h 432"/>
                <a:gd name="T2" fmla="*/ 91 w 336"/>
                <a:gd name="T3" fmla="*/ 117 h 432"/>
                <a:gd name="T4" fmla="*/ 0 w 336"/>
                <a:gd name="T5" fmla="*/ 176 h 432"/>
                <a:gd name="T6" fmla="*/ 0 60000 65536"/>
                <a:gd name="T7" fmla="*/ 0 60000 65536"/>
                <a:gd name="T8" fmla="*/ 0 60000 65536"/>
                <a:gd name="T9" fmla="*/ 0 w 336"/>
                <a:gd name="T10" fmla="*/ 0 h 432"/>
                <a:gd name="T11" fmla="*/ 336 w 336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432">
                  <a:moveTo>
                    <a:pt x="288" y="0"/>
                  </a:moveTo>
                  <a:cubicBezTo>
                    <a:pt x="312" y="108"/>
                    <a:pt x="336" y="216"/>
                    <a:pt x="288" y="288"/>
                  </a:cubicBezTo>
                  <a:cubicBezTo>
                    <a:pt x="240" y="360"/>
                    <a:pt x="120" y="396"/>
                    <a:pt x="0" y="432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3777" name="Text Box 36"/>
            <p:cNvSpPr txBox="1">
              <a:spLocks noChangeArrowheads="1"/>
            </p:cNvSpPr>
            <p:nvPr/>
          </p:nvSpPr>
          <p:spPr bwMode="auto">
            <a:xfrm>
              <a:off x="2256" y="3360"/>
              <a:ext cx="91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baseline="0">
                  <a:solidFill>
                    <a:srgbClr val="FF3300"/>
                  </a:solidFill>
                </a:rPr>
                <a:t>impossible</a:t>
              </a:r>
              <a:endParaRPr lang="fr-FR" baseline="0"/>
            </a:p>
          </p:txBody>
        </p:sp>
      </p:grpSp>
      <p:sp>
        <p:nvSpPr>
          <p:cNvPr id="73741" name="Rectangle 37"/>
          <p:cNvSpPr>
            <a:spLocks noChangeArrowheads="1"/>
          </p:cNvSpPr>
          <p:nvPr/>
        </p:nvSpPr>
        <p:spPr bwMode="auto">
          <a:xfrm>
            <a:off x="3136900" y="1841500"/>
            <a:ext cx="1155700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42" name="Freeform 38"/>
          <p:cNvSpPr>
            <a:spLocks/>
          </p:cNvSpPr>
          <p:nvPr/>
        </p:nvSpPr>
        <p:spPr bwMode="auto">
          <a:xfrm>
            <a:off x="2667000" y="4356100"/>
            <a:ext cx="182563" cy="279400"/>
          </a:xfrm>
          <a:custGeom>
            <a:avLst/>
            <a:gdLst>
              <a:gd name="T0" fmla="*/ 0 w 336"/>
              <a:gd name="T1" fmla="*/ 0 h 384"/>
              <a:gd name="T2" fmla="*/ 130402 w 336"/>
              <a:gd name="T3" fmla="*/ 69850 h 384"/>
              <a:gd name="T4" fmla="*/ 182563 w 336"/>
              <a:gd name="T5" fmla="*/ 279400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0" y="0"/>
                </a:moveTo>
                <a:cubicBezTo>
                  <a:pt x="92" y="16"/>
                  <a:pt x="184" y="32"/>
                  <a:pt x="240" y="96"/>
                </a:cubicBezTo>
                <a:cubicBezTo>
                  <a:pt x="296" y="160"/>
                  <a:pt x="316" y="272"/>
                  <a:pt x="336" y="384"/>
                </a:cubicBezTo>
              </a:path>
            </a:pathLst>
          </a:custGeom>
          <a:noFill/>
          <a:ln w="25400" cap="flat" cmpd="sng">
            <a:solidFill>
              <a:srgbClr val="FF9933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43" name="Text Box 39"/>
          <p:cNvSpPr txBox="1">
            <a:spLocks noChangeArrowheads="1"/>
          </p:cNvSpPr>
          <p:nvPr/>
        </p:nvSpPr>
        <p:spPr bwMode="auto">
          <a:xfrm>
            <a:off x="2590800" y="1828800"/>
            <a:ext cx="2476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aseline="0">
                <a:latin typeface="Arial" charset="0"/>
              </a:rPr>
              <a:t>K</a:t>
            </a:r>
            <a:r>
              <a:rPr lang="fr-FR">
                <a:latin typeface="Arial" charset="0"/>
              </a:rPr>
              <a:t>1 </a:t>
            </a:r>
            <a:r>
              <a:rPr lang="fr-FR" b="1" baseline="0">
                <a:latin typeface="Arial" charset="0"/>
              </a:rPr>
              <a:t>is a reverse diode</a:t>
            </a:r>
          </a:p>
        </p:txBody>
      </p:sp>
      <p:sp>
        <p:nvSpPr>
          <p:cNvPr id="73744" name="Text Box 40"/>
          <p:cNvSpPr txBox="1">
            <a:spLocks noChangeArrowheads="1"/>
          </p:cNvSpPr>
          <p:nvPr/>
        </p:nvSpPr>
        <p:spPr bwMode="auto">
          <a:xfrm>
            <a:off x="2438400" y="5029200"/>
            <a:ext cx="22288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aseline="0">
                <a:latin typeface="Arial" charset="0"/>
              </a:rPr>
              <a:t>K</a:t>
            </a:r>
            <a:r>
              <a:rPr lang="fr-FR">
                <a:latin typeface="Arial" charset="0"/>
              </a:rPr>
              <a:t>2 </a:t>
            </a:r>
            <a:r>
              <a:rPr lang="fr-FR" baseline="0">
                <a:latin typeface="Arial" charset="0"/>
              </a:rPr>
              <a:t> </a:t>
            </a:r>
            <a:r>
              <a:rPr lang="fr-FR" b="1" baseline="0">
                <a:latin typeface="Arial" charset="0"/>
              </a:rPr>
              <a:t>is a transistor</a:t>
            </a:r>
            <a:endParaRPr lang="fr-FR" sz="2400" b="1">
              <a:latin typeface="Arial" charset="0"/>
            </a:endParaRPr>
          </a:p>
        </p:txBody>
      </p:sp>
      <p:sp>
        <p:nvSpPr>
          <p:cNvPr id="73745" name="Line 42"/>
          <p:cNvSpPr>
            <a:spLocks noChangeShapeType="1"/>
          </p:cNvSpPr>
          <p:nvPr/>
        </p:nvSpPr>
        <p:spPr bwMode="auto">
          <a:xfrm>
            <a:off x="5741988" y="2058988"/>
            <a:ext cx="12588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46" name="Line 43"/>
          <p:cNvSpPr>
            <a:spLocks noChangeShapeType="1"/>
          </p:cNvSpPr>
          <p:nvPr/>
        </p:nvSpPr>
        <p:spPr bwMode="auto">
          <a:xfrm>
            <a:off x="5738813" y="2057400"/>
            <a:ext cx="0" cy="1490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47" name="Line 44"/>
          <p:cNvSpPr>
            <a:spLocks noChangeShapeType="1"/>
          </p:cNvSpPr>
          <p:nvPr/>
        </p:nvSpPr>
        <p:spPr bwMode="auto">
          <a:xfrm>
            <a:off x="5399088" y="3552825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48" name="Line 45"/>
          <p:cNvSpPr>
            <a:spLocks noChangeShapeType="1"/>
          </p:cNvSpPr>
          <p:nvPr/>
        </p:nvSpPr>
        <p:spPr bwMode="auto">
          <a:xfrm>
            <a:off x="5627688" y="3687763"/>
            <a:ext cx="341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49" name="Line 46"/>
          <p:cNvSpPr>
            <a:spLocks noChangeShapeType="1"/>
          </p:cNvSpPr>
          <p:nvPr/>
        </p:nvSpPr>
        <p:spPr bwMode="auto">
          <a:xfrm>
            <a:off x="5741988" y="3687763"/>
            <a:ext cx="0" cy="1762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50" name="Line 47"/>
          <p:cNvSpPr>
            <a:spLocks noChangeShapeType="1"/>
          </p:cNvSpPr>
          <p:nvPr/>
        </p:nvSpPr>
        <p:spPr bwMode="auto">
          <a:xfrm>
            <a:off x="5741988" y="5449888"/>
            <a:ext cx="2860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51" name="Line 48"/>
          <p:cNvSpPr>
            <a:spLocks noChangeShapeType="1"/>
          </p:cNvSpPr>
          <p:nvPr/>
        </p:nvSpPr>
        <p:spPr bwMode="auto">
          <a:xfrm>
            <a:off x="7000875" y="3687763"/>
            <a:ext cx="16017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52" name="Oval 49"/>
          <p:cNvSpPr>
            <a:spLocks noChangeArrowheads="1"/>
          </p:cNvSpPr>
          <p:nvPr/>
        </p:nvSpPr>
        <p:spPr bwMode="auto">
          <a:xfrm>
            <a:off x="8305800" y="4305300"/>
            <a:ext cx="609600" cy="39211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53" name="Oval 50"/>
          <p:cNvSpPr>
            <a:spLocks noChangeArrowheads="1"/>
          </p:cNvSpPr>
          <p:nvPr/>
        </p:nvSpPr>
        <p:spPr bwMode="auto">
          <a:xfrm>
            <a:off x="8259763" y="4575175"/>
            <a:ext cx="655637" cy="3937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54" name="Line 51"/>
          <p:cNvSpPr>
            <a:spLocks noChangeShapeType="1"/>
          </p:cNvSpPr>
          <p:nvPr/>
        </p:nvSpPr>
        <p:spPr bwMode="auto">
          <a:xfrm flipV="1">
            <a:off x="8602663" y="4953000"/>
            <a:ext cx="7937" cy="496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55" name="Line 52"/>
          <p:cNvSpPr>
            <a:spLocks noChangeShapeType="1"/>
          </p:cNvSpPr>
          <p:nvPr/>
        </p:nvSpPr>
        <p:spPr bwMode="auto">
          <a:xfrm>
            <a:off x="8602663" y="3687763"/>
            <a:ext cx="7937" cy="579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56" name="Line 53"/>
          <p:cNvSpPr>
            <a:spLocks noChangeShapeType="1"/>
          </p:cNvSpPr>
          <p:nvPr/>
        </p:nvSpPr>
        <p:spPr bwMode="auto">
          <a:xfrm flipV="1">
            <a:off x="5283200" y="2468563"/>
            <a:ext cx="0" cy="2574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57" name="Line 54"/>
          <p:cNvSpPr>
            <a:spLocks noChangeShapeType="1"/>
          </p:cNvSpPr>
          <p:nvPr/>
        </p:nvSpPr>
        <p:spPr bwMode="auto">
          <a:xfrm flipV="1">
            <a:off x="6348413" y="2289175"/>
            <a:ext cx="0" cy="1220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58" name="Line 55"/>
          <p:cNvSpPr>
            <a:spLocks noChangeShapeType="1"/>
          </p:cNvSpPr>
          <p:nvPr/>
        </p:nvSpPr>
        <p:spPr bwMode="auto">
          <a:xfrm flipV="1">
            <a:off x="6348413" y="3846513"/>
            <a:ext cx="0" cy="135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59" name="Line 56"/>
          <p:cNvSpPr>
            <a:spLocks noChangeShapeType="1"/>
          </p:cNvSpPr>
          <p:nvPr/>
        </p:nvSpPr>
        <p:spPr bwMode="auto">
          <a:xfrm>
            <a:off x="7000875" y="2105025"/>
            <a:ext cx="0" cy="271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60" name="Line 57"/>
          <p:cNvSpPr>
            <a:spLocks noChangeShapeType="1"/>
          </p:cNvSpPr>
          <p:nvPr/>
        </p:nvSpPr>
        <p:spPr bwMode="auto">
          <a:xfrm>
            <a:off x="7000875" y="3662363"/>
            <a:ext cx="0" cy="271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3761" name="Line 58"/>
          <p:cNvSpPr>
            <a:spLocks noChangeShapeType="1"/>
          </p:cNvSpPr>
          <p:nvPr/>
        </p:nvSpPr>
        <p:spPr bwMode="auto">
          <a:xfrm>
            <a:off x="7573963" y="368776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6629400" y="2057400"/>
            <a:ext cx="736600" cy="1600200"/>
            <a:chOff x="4212" y="2425"/>
            <a:chExt cx="416" cy="1008"/>
          </a:xfrm>
        </p:grpSpPr>
        <p:sp>
          <p:nvSpPr>
            <p:cNvPr id="73770" name="Line 59"/>
            <p:cNvSpPr>
              <a:spLocks noChangeShapeType="1"/>
            </p:cNvSpPr>
            <p:nvPr/>
          </p:nvSpPr>
          <p:spPr bwMode="auto">
            <a:xfrm>
              <a:off x="4420" y="2425"/>
              <a:ext cx="0" cy="336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3771" name="Line 60"/>
            <p:cNvSpPr>
              <a:spLocks noChangeShapeType="1"/>
            </p:cNvSpPr>
            <p:nvPr/>
          </p:nvSpPr>
          <p:spPr bwMode="auto">
            <a:xfrm>
              <a:off x="4212" y="2761"/>
              <a:ext cx="416" cy="0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3772" name="Line 61"/>
            <p:cNvSpPr>
              <a:spLocks noChangeShapeType="1"/>
            </p:cNvSpPr>
            <p:nvPr/>
          </p:nvSpPr>
          <p:spPr bwMode="auto">
            <a:xfrm flipH="1">
              <a:off x="4212" y="2761"/>
              <a:ext cx="208" cy="336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3773" name="Line 62"/>
            <p:cNvSpPr>
              <a:spLocks noChangeShapeType="1"/>
            </p:cNvSpPr>
            <p:nvPr/>
          </p:nvSpPr>
          <p:spPr bwMode="auto">
            <a:xfrm>
              <a:off x="4212" y="3097"/>
              <a:ext cx="416" cy="0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3774" name="Line 63"/>
            <p:cNvSpPr>
              <a:spLocks noChangeShapeType="1"/>
            </p:cNvSpPr>
            <p:nvPr/>
          </p:nvSpPr>
          <p:spPr bwMode="auto">
            <a:xfrm>
              <a:off x="4420" y="2761"/>
              <a:ext cx="208" cy="336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3775" name="Line 64"/>
            <p:cNvSpPr>
              <a:spLocks noChangeShapeType="1"/>
            </p:cNvSpPr>
            <p:nvPr/>
          </p:nvSpPr>
          <p:spPr bwMode="auto">
            <a:xfrm>
              <a:off x="4420" y="3097"/>
              <a:ext cx="0" cy="336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6705600" y="4267200"/>
            <a:ext cx="419100" cy="1143000"/>
            <a:chOff x="4264" y="1561"/>
            <a:chExt cx="216" cy="720"/>
          </a:xfrm>
        </p:grpSpPr>
        <p:sp>
          <p:nvSpPr>
            <p:cNvPr id="73766" name="Line 66"/>
            <p:cNvSpPr>
              <a:spLocks noChangeShapeType="1"/>
            </p:cNvSpPr>
            <p:nvPr/>
          </p:nvSpPr>
          <p:spPr bwMode="auto">
            <a:xfrm flipH="1">
              <a:off x="4264" y="1561"/>
              <a:ext cx="156" cy="192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3767" name="Line 67"/>
            <p:cNvSpPr>
              <a:spLocks noChangeShapeType="1"/>
            </p:cNvSpPr>
            <p:nvPr/>
          </p:nvSpPr>
          <p:spPr bwMode="auto">
            <a:xfrm>
              <a:off x="4264" y="1609"/>
              <a:ext cx="0" cy="336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3768" name="Line 68"/>
            <p:cNvSpPr>
              <a:spLocks noChangeShapeType="1"/>
            </p:cNvSpPr>
            <p:nvPr/>
          </p:nvSpPr>
          <p:spPr bwMode="auto">
            <a:xfrm>
              <a:off x="4272" y="1776"/>
              <a:ext cx="208" cy="192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3769" name="Line 69"/>
            <p:cNvSpPr>
              <a:spLocks noChangeShapeType="1"/>
            </p:cNvSpPr>
            <p:nvPr/>
          </p:nvSpPr>
          <p:spPr bwMode="auto">
            <a:xfrm>
              <a:off x="4420" y="1945"/>
              <a:ext cx="0" cy="336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73764" name="Line 73"/>
          <p:cNvSpPr>
            <a:spLocks noChangeShapeType="1"/>
          </p:cNvSpPr>
          <p:nvPr/>
        </p:nvSpPr>
        <p:spPr bwMode="auto">
          <a:xfrm>
            <a:off x="7010400" y="3810000"/>
            <a:ext cx="0" cy="4572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765" name="Text Box 74"/>
          <p:cNvSpPr txBox="1">
            <a:spLocks noChangeArrowheads="1"/>
          </p:cNvSpPr>
          <p:nvPr/>
        </p:nvSpPr>
        <p:spPr bwMode="auto">
          <a:xfrm>
            <a:off x="4648200" y="2133600"/>
            <a:ext cx="4419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baseline="0"/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			i</a:t>
            </a:r>
            <a:r>
              <a:rPr lang="fr-FR"/>
              <a:t>A</a:t>
            </a:r>
            <a:endParaRPr lang="fr-FR" baseline="0"/>
          </a:p>
          <a:p>
            <a:pPr eaLnBrk="1" hangingPunct="1">
              <a:spcBef>
                <a:spcPct val="50000"/>
              </a:spcBef>
            </a:pPr>
            <a:endParaRPr lang="fr-FR" baseline="0"/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U</a:t>
            </a:r>
            <a:r>
              <a:rPr lang="fr-FR"/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fr-FR"/>
              <a:t>			</a:t>
            </a:r>
            <a:r>
              <a:rPr lang="fr-FR" baseline="0"/>
              <a:t>I</a:t>
            </a:r>
            <a:r>
              <a:rPr lang="fr-FR"/>
              <a:t>0</a:t>
            </a:r>
          </a:p>
          <a:p>
            <a:pPr eaLnBrk="1" hangingPunct="1">
              <a:spcBef>
                <a:spcPct val="50000"/>
              </a:spcBef>
            </a:pPr>
            <a:endParaRPr lang="fr-FR"/>
          </a:p>
          <a:p>
            <a:pPr eaLnBrk="1" hangingPunct="1">
              <a:spcBef>
                <a:spcPct val="50000"/>
              </a:spcBef>
            </a:pPr>
            <a:endParaRPr lang="fr-FR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696200" cy="1143000"/>
          </a:xfrm>
          <a:prstGeom prst="roundRect">
            <a:avLst>
              <a:gd name="adj" fmla="val 16667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800" dirty="0" smtClean="0"/>
              <a:t>Power </a:t>
            </a:r>
            <a:r>
              <a:rPr lang="fr-FR" sz="2800" dirty="0" err="1" smtClean="0"/>
              <a:t>electronics</a:t>
            </a:r>
            <a:r>
              <a:rPr lang="fr-FR" sz="2800" dirty="0" smtClean="0"/>
              <a:t> and </a:t>
            </a:r>
            <a:r>
              <a:rPr lang="fr-FR" sz="2800" dirty="0" err="1" smtClean="0"/>
              <a:t>automotive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vehicles</a:t>
            </a: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400" u="sng" dirty="0"/>
              <a:t>I</a:t>
            </a:r>
            <a:r>
              <a:rPr lang="fr-FR" sz="2400" u="sng" dirty="0" smtClean="0"/>
              <a:t>ntroduction</a:t>
            </a:r>
            <a:r>
              <a:rPr lang="fr-FR" sz="2800" b="1" u="sng" dirty="0" smtClean="0"/>
              <a:t/>
            </a:r>
            <a:br>
              <a:rPr lang="fr-FR" sz="2800" b="1" u="sng" dirty="0" smtClean="0"/>
            </a:br>
            <a:endParaRPr lang="fr-FR" sz="2800" dirty="0" smtClean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5638800"/>
            <a:ext cx="9448800" cy="707886"/>
          </a:xfr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7200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eaLnBrk="1" hangingPunct="1">
              <a:buFontTx/>
              <a:buNone/>
            </a:pPr>
            <a:r>
              <a:rPr lang="fr-FR" sz="1800" b="1" dirty="0" smtClean="0"/>
              <a:t>4</a:t>
            </a:r>
            <a:r>
              <a:rPr lang="fr-FR" sz="1800" dirty="0" smtClean="0"/>
              <a:t> </a:t>
            </a:r>
            <a:r>
              <a:rPr lang="en-US" sz="2000" dirty="0" smtClean="0"/>
              <a:t>progress in the reliability and cost of electronics allows integration on the vehicle</a:t>
            </a:r>
            <a:r>
              <a:rPr lang="fr-FR" sz="2000" dirty="0" smtClean="0"/>
              <a:t>.</a:t>
            </a:r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45729E1F-4C6E-4640-9543-92B8532D8F03}" type="slidenum">
              <a:rPr lang="fr-FR"/>
              <a:pPr eaLnBrk="1" hangingPunct="1"/>
              <a:t>2</a:t>
            </a:fld>
            <a:endParaRPr lang="fr-FR"/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9372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000" b="1" baseline="0" dirty="0"/>
              <a:t>1 </a:t>
            </a:r>
            <a:r>
              <a:rPr lang="en-US" sz="2000" baseline="0" dirty="0"/>
              <a:t>The electrical supplies on a hybrid vehicle are 14v and 42v </a:t>
            </a:r>
            <a:r>
              <a:rPr lang="en-US" sz="2000" baseline="0" dirty="0" smtClean="0"/>
              <a:t>batteries, </a:t>
            </a:r>
            <a:r>
              <a:rPr lang="en-US" sz="2000" baseline="0" dirty="0"/>
              <a:t>or even </a:t>
            </a:r>
            <a:r>
              <a:rPr lang="en-US" sz="2000" baseline="0" dirty="0" smtClean="0"/>
              <a:t>more, for which the converters are </a:t>
            </a:r>
            <a:r>
              <a:rPr lang="fr-FR" sz="2000" baseline="0" dirty="0" smtClean="0"/>
              <a:t>DC/DC, DC/AC</a:t>
            </a:r>
            <a:r>
              <a:rPr lang="fr-FR" sz="2000" baseline="0" dirty="0"/>
              <a:t>, </a:t>
            </a:r>
            <a:r>
              <a:rPr lang="fr-FR" sz="2000" baseline="0" dirty="0" err="1"/>
              <a:t>from</a:t>
            </a:r>
            <a:r>
              <a:rPr lang="fr-FR" sz="2000" baseline="0" dirty="0"/>
              <a:t> 200 to </a:t>
            </a:r>
            <a:r>
              <a:rPr lang="fr-FR" sz="2000" baseline="0" dirty="0" smtClean="0"/>
              <a:t>300V</a:t>
            </a:r>
            <a:endParaRPr lang="fr-FR" sz="2000" baseline="0" dirty="0"/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381000" y="3657600"/>
            <a:ext cx="9525000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sz="2000" b="1" baseline="0" dirty="0"/>
              <a:t>3 </a:t>
            </a:r>
            <a:r>
              <a:rPr lang="fr-FR" sz="2000" baseline="0" dirty="0" smtClean="0"/>
              <a:t>Most </a:t>
            </a:r>
            <a:r>
              <a:rPr lang="fr-FR" sz="2000" baseline="0" dirty="0" err="1" smtClean="0"/>
              <a:t>current</a:t>
            </a:r>
            <a:r>
              <a:rPr lang="fr-FR" sz="2000" baseline="0" dirty="0" smtClean="0"/>
              <a:t> </a:t>
            </a:r>
            <a:r>
              <a:rPr lang="fr-FR" sz="2000" baseline="0" dirty="0" err="1" smtClean="0"/>
              <a:t>actuators</a:t>
            </a:r>
            <a:r>
              <a:rPr lang="fr-FR" sz="2000" baseline="0" dirty="0" smtClean="0"/>
              <a:t> are </a:t>
            </a:r>
            <a:r>
              <a:rPr lang="fr-FR" sz="2000" baseline="0" dirty="0" err="1" smtClean="0"/>
              <a:t>coils</a:t>
            </a:r>
            <a:r>
              <a:rPr lang="fr-FR" sz="2000" baseline="0" dirty="0" smtClean="0"/>
              <a:t> (</a:t>
            </a:r>
            <a:r>
              <a:rPr lang="fr-FR" sz="2000" baseline="0" dirty="0" err="1" smtClean="0"/>
              <a:t>electromagnetic</a:t>
            </a:r>
            <a:r>
              <a:rPr lang="fr-FR" sz="2000" baseline="0" dirty="0" smtClean="0"/>
              <a:t> </a:t>
            </a:r>
            <a:r>
              <a:rPr lang="en-US" sz="2000" baseline="0" dirty="0" smtClean="0"/>
              <a:t>injectors, </a:t>
            </a:r>
            <a:r>
              <a:rPr lang="en-US" sz="2000" baseline="0" dirty="0"/>
              <a:t>small </a:t>
            </a:r>
            <a:r>
              <a:rPr lang="en-US" sz="2000" baseline="0" dirty="0" smtClean="0"/>
              <a:t>DC motors, </a:t>
            </a:r>
            <a:r>
              <a:rPr lang="en-US" sz="2000" baseline="0" dirty="0"/>
              <a:t>electromagnetic valves</a:t>
            </a:r>
            <a:r>
              <a:rPr lang="fr-FR" sz="2000" baseline="0" dirty="0" smtClean="0"/>
              <a:t>)</a:t>
            </a:r>
            <a:r>
              <a:rPr lang="en-US" sz="2000" baseline="0" dirty="0" smtClean="0"/>
              <a:t>. </a:t>
            </a:r>
            <a:r>
              <a:rPr lang="en-US" sz="2000" baseline="0" dirty="0"/>
              <a:t>They use </a:t>
            </a:r>
            <a:r>
              <a:rPr lang="en-US" sz="2000" baseline="0" dirty="0" smtClean="0"/>
              <a:t>the electromagnetic </a:t>
            </a:r>
            <a:r>
              <a:rPr lang="en-US" sz="2000" baseline="0" dirty="0"/>
              <a:t>properties of the current </a:t>
            </a:r>
            <a:r>
              <a:rPr lang="en-US" sz="2000" baseline="0" dirty="0" smtClean="0"/>
              <a:t>which creates forces </a:t>
            </a:r>
            <a:r>
              <a:rPr lang="en-US" sz="2000" baseline="0" dirty="0"/>
              <a:t>passing in solenoids: </a:t>
            </a:r>
            <a:r>
              <a:rPr lang="en-US" sz="2000" baseline="0" dirty="0" smtClean="0"/>
              <a:t>these forces are regulated </a:t>
            </a:r>
            <a:r>
              <a:rPr lang="en-US" sz="2000" baseline="0" dirty="0"/>
              <a:t>by setting the average intensity.</a:t>
            </a:r>
          </a:p>
          <a:p>
            <a:pPr eaLnBrk="1" hangingPunct="1">
              <a:lnSpc>
                <a:spcPct val="90000"/>
              </a:lnSpc>
            </a:pPr>
            <a:endParaRPr lang="fr-FR" sz="2000" baseline="0" dirty="0"/>
          </a:p>
          <a:p>
            <a:pPr algn="ctr" eaLnBrk="1" hangingPunct="1">
              <a:lnSpc>
                <a:spcPct val="90000"/>
              </a:lnSpc>
            </a:pPr>
            <a:r>
              <a:rPr lang="fr-FR" sz="2000" b="1" baseline="0" dirty="0"/>
              <a:t>All by </a:t>
            </a:r>
            <a:r>
              <a:rPr lang="fr-FR" sz="2000" b="1" baseline="0" dirty="0" err="1" smtClean="0"/>
              <a:t>wires</a:t>
            </a:r>
            <a:endParaRPr lang="fr-FR" b="1" baseline="0" dirty="0"/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457200" y="266700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sz="2000" b="1" baseline="0" dirty="0"/>
              <a:t>2 </a:t>
            </a:r>
            <a:r>
              <a:rPr lang="en-US" sz="2000" baseline="0" dirty="0"/>
              <a:t>Power electronics uses electronic components that work </a:t>
            </a:r>
            <a:r>
              <a:rPr lang="en-US" sz="2000" baseline="0" dirty="0" smtClean="0"/>
              <a:t>by switching </a:t>
            </a:r>
            <a:r>
              <a:rPr lang="en-US" sz="2000" baseline="0" dirty="0"/>
              <a:t>so with very little </a:t>
            </a:r>
            <a:r>
              <a:rPr lang="en-US" sz="2000" baseline="0" dirty="0" smtClean="0"/>
              <a:t>loss, thus ensuring good </a:t>
            </a:r>
            <a:r>
              <a:rPr lang="en-US" sz="2000" baseline="0" dirty="0"/>
              <a:t>energy </a:t>
            </a:r>
            <a:r>
              <a:rPr lang="en-US" sz="2000" baseline="0" dirty="0" smtClean="0"/>
              <a:t>efficiencies</a:t>
            </a:r>
            <a:r>
              <a:rPr lang="en-US" sz="2000" baseline="0" dirty="0"/>
              <a:t>.</a:t>
            </a:r>
            <a:endParaRPr lang="fr-FR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animBg="1"/>
      <p:bldP spid="165894" grpId="0" animBg="1"/>
      <p:bldP spid="165895" grpId="0" animBg="1"/>
      <p:bldP spid="1658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915400" cy="914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 err="1" smtClean="0">
                <a:solidFill>
                  <a:schemeClr val="tx1"/>
                </a:solidFill>
              </a:rPr>
              <a:t>From</a:t>
            </a:r>
            <a:r>
              <a:rPr lang="fr-FR" sz="2800" dirty="0" smtClean="0">
                <a:solidFill>
                  <a:schemeClr val="tx1"/>
                </a:solidFill>
              </a:rPr>
              <a:t> the unit </a:t>
            </a:r>
            <a:r>
              <a:rPr lang="fr-FR" sz="2800" dirty="0" err="1" smtClean="0">
                <a:solidFill>
                  <a:schemeClr val="tx1"/>
                </a:solidFill>
              </a:rPr>
              <a:t>cell</a:t>
            </a:r>
            <a:r>
              <a:rPr lang="fr-FR" sz="2800" dirty="0" smtClean="0">
                <a:solidFill>
                  <a:schemeClr val="tx1"/>
                </a:solidFill>
              </a:rPr>
              <a:t> to the </a:t>
            </a:r>
            <a:r>
              <a:rPr lang="fr-FR" sz="2800" dirty="0" err="1" smtClean="0">
                <a:solidFill>
                  <a:schemeClr val="tx1"/>
                </a:solidFill>
              </a:rPr>
              <a:t>boost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converter</a:t>
            </a:r>
            <a:r>
              <a:rPr lang="fr-FR" sz="2400" dirty="0" err="1" smtClean="0">
                <a:solidFill>
                  <a:schemeClr val="tx1"/>
                </a:solidFill>
              </a:rPr>
              <a:t>real</a:t>
            </a:r>
            <a:r>
              <a:rPr lang="fr-FR" sz="2400" dirty="0" smtClean="0">
                <a:solidFill>
                  <a:schemeClr val="tx1"/>
                </a:solidFill>
              </a:rPr>
              <a:t> supplies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685800" y="990600"/>
            <a:ext cx="8953500" cy="3276600"/>
          </a:xfr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dirty="0" smtClean="0"/>
              <a:t>The current source is given using a continuous voltage source of the accumulator battery type, placed in series with an inductor. The voltage source is a capacitive load, as in future actuators for automotive injectors.</a:t>
            </a:r>
          </a:p>
          <a:p>
            <a:pPr eaLnBrk="1" hangingPunct="1"/>
            <a:r>
              <a:rPr lang="fr-FR" sz="1800" b="1" dirty="0" smtClean="0"/>
              <a:t>Change of notation: </a:t>
            </a:r>
          </a:p>
          <a:p>
            <a:pPr eaLnBrk="1" hangingPunct="1"/>
            <a:r>
              <a:rPr lang="en-US" sz="1800" dirty="0" smtClean="0"/>
              <a:t>We designate </a:t>
            </a:r>
            <a:r>
              <a:rPr lang="en-US" sz="1800" dirty="0"/>
              <a:t>the current source </a:t>
            </a:r>
            <a:r>
              <a:rPr lang="en-US" sz="1800" dirty="0" smtClean="0"/>
              <a:t>as an energy source</a:t>
            </a:r>
            <a:r>
              <a:rPr lang="fr-FR" sz="1800" dirty="0" smtClean="0"/>
              <a:t>. </a:t>
            </a:r>
            <a:r>
              <a:rPr lang="en-US" sz="1800" dirty="0" smtClean="0"/>
              <a:t>Thus its current is denoted I</a:t>
            </a:r>
            <a:r>
              <a:rPr lang="en-US" sz="1800" baseline="-25000" dirty="0" smtClean="0"/>
              <a:t>A</a:t>
            </a:r>
            <a:r>
              <a:rPr lang="en-US" sz="1800" dirty="0" smtClean="0"/>
              <a:t> instead of I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 and vice versa for the </a:t>
            </a:r>
            <a:r>
              <a:rPr lang="en-US" sz="1800" dirty="0"/>
              <a:t>voltage source</a:t>
            </a:r>
            <a:r>
              <a:rPr lang="fr-FR" sz="1800" dirty="0" smtClean="0"/>
              <a:t>. </a:t>
            </a:r>
          </a:p>
          <a:p>
            <a:pPr eaLnBrk="1" hangingPunct="1"/>
            <a:r>
              <a:rPr lang="fr-FR" sz="1800" b="1" dirty="0" err="1" smtClean="0"/>
              <a:t>Method</a:t>
            </a:r>
            <a:r>
              <a:rPr lang="fr-FR" sz="1800" b="1" dirty="0" smtClean="0"/>
              <a:t>:</a:t>
            </a:r>
          </a:p>
          <a:p>
            <a:pPr marL="0" indent="0" eaLnBrk="1" hangingPunct="1">
              <a:buNone/>
            </a:pPr>
            <a:r>
              <a:rPr lang="en-US" sz="1800" dirty="0" smtClean="0"/>
              <a:t>The closure of K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loads the inductor in magnetic energy. The continuity of the current I</a:t>
            </a:r>
            <a:r>
              <a:rPr lang="en-US" sz="1800" baseline="-25000" dirty="0" smtClean="0"/>
              <a:t>A</a:t>
            </a:r>
            <a:r>
              <a:rPr lang="en-US" sz="1800" dirty="0" smtClean="0"/>
              <a:t> means that the diode must be on. Thus this energy can be transferred to the voltage supply.</a:t>
            </a:r>
            <a:endParaRPr lang="fr-FR" sz="1800" dirty="0" smtClean="0"/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332B05A7-76DF-4889-8691-FE5569C67B29}" type="slidenum">
              <a:rPr lang="fr-FR"/>
              <a:pPr eaLnBrk="1" hangingPunct="1"/>
              <a:t>20</a:t>
            </a:fld>
            <a:endParaRPr lang="fr-FR"/>
          </a:p>
        </p:txBody>
      </p:sp>
      <p:grpSp>
        <p:nvGrpSpPr>
          <p:cNvPr id="74757" name="Group 56"/>
          <p:cNvGrpSpPr>
            <a:grpSpLocks/>
          </p:cNvGrpSpPr>
          <p:nvPr/>
        </p:nvGrpSpPr>
        <p:grpSpPr bwMode="auto">
          <a:xfrm>
            <a:off x="2590800" y="4191000"/>
            <a:ext cx="5715000" cy="1752600"/>
            <a:chOff x="1104" y="2974"/>
            <a:chExt cx="3600" cy="1160"/>
          </a:xfrm>
        </p:grpSpPr>
        <p:grpSp>
          <p:nvGrpSpPr>
            <p:cNvPr id="74758" name="Group 54"/>
            <p:cNvGrpSpPr>
              <a:grpSpLocks/>
            </p:cNvGrpSpPr>
            <p:nvPr/>
          </p:nvGrpSpPr>
          <p:grpSpPr bwMode="auto">
            <a:xfrm>
              <a:off x="1392" y="3120"/>
              <a:ext cx="3168" cy="1014"/>
              <a:chOff x="528" y="2352"/>
              <a:chExt cx="3504" cy="966"/>
            </a:xfrm>
          </p:grpSpPr>
          <p:sp>
            <p:nvSpPr>
              <p:cNvPr id="74760" name="Line 13"/>
              <p:cNvSpPr>
                <a:spLocks noChangeShapeType="1"/>
              </p:cNvSpPr>
              <p:nvPr/>
            </p:nvSpPr>
            <p:spPr bwMode="auto">
              <a:xfrm flipH="1">
                <a:off x="1920" y="2496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761" name="Line 14"/>
              <p:cNvSpPr>
                <a:spLocks noChangeShapeType="1"/>
              </p:cNvSpPr>
              <p:nvPr/>
            </p:nvSpPr>
            <p:spPr bwMode="auto">
              <a:xfrm>
                <a:off x="3360" y="249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762" name="Line 16"/>
              <p:cNvSpPr>
                <a:spLocks noChangeShapeType="1"/>
              </p:cNvSpPr>
              <p:nvPr/>
            </p:nvSpPr>
            <p:spPr bwMode="auto">
              <a:xfrm>
                <a:off x="3840" y="2496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763" name="Line 17"/>
              <p:cNvSpPr>
                <a:spLocks noChangeShapeType="1"/>
              </p:cNvSpPr>
              <p:nvPr/>
            </p:nvSpPr>
            <p:spPr bwMode="auto">
              <a:xfrm>
                <a:off x="3840" y="312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764" name="Line 18"/>
              <p:cNvSpPr>
                <a:spLocks noChangeShapeType="1"/>
              </p:cNvSpPr>
              <p:nvPr/>
            </p:nvSpPr>
            <p:spPr bwMode="auto">
              <a:xfrm flipH="1">
                <a:off x="768" y="3312"/>
                <a:ext cx="30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765" name="Line 19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4766" name="Group 49"/>
              <p:cNvGrpSpPr>
                <a:grpSpLocks/>
              </p:cNvGrpSpPr>
              <p:nvPr/>
            </p:nvGrpSpPr>
            <p:grpSpPr bwMode="auto">
              <a:xfrm>
                <a:off x="1008" y="2352"/>
                <a:ext cx="912" cy="384"/>
                <a:chOff x="2592" y="2352"/>
                <a:chExt cx="912" cy="384"/>
              </a:xfrm>
            </p:grpSpPr>
            <p:sp>
              <p:nvSpPr>
                <p:cNvPr id="74798" name="Oval 8"/>
                <p:cNvSpPr>
                  <a:spLocks noChangeArrowheads="1"/>
                </p:cNvSpPr>
                <p:nvPr/>
              </p:nvSpPr>
              <p:spPr bwMode="auto">
                <a:xfrm>
                  <a:off x="2640" y="2352"/>
                  <a:ext cx="240" cy="2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4799" name="Oval 9"/>
                <p:cNvSpPr>
                  <a:spLocks noChangeArrowheads="1"/>
                </p:cNvSpPr>
                <p:nvPr/>
              </p:nvSpPr>
              <p:spPr bwMode="auto">
                <a:xfrm>
                  <a:off x="2880" y="2352"/>
                  <a:ext cx="240" cy="2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4800" name="Oval 10"/>
                <p:cNvSpPr>
                  <a:spLocks noChangeArrowheads="1"/>
                </p:cNvSpPr>
                <p:nvPr/>
              </p:nvSpPr>
              <p:spPr bwMode="auto">
                <a:xfrm>
                  <a:off x="3120" y="2352"/>
                  <a:ext cx="240" cy="2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480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592" y="2496"/>
                  <a:ext cx="816" cy="2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1pPr>
                  <a:lvl2pPr marL="742950" indent="-28575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2pPr>
                  <a:lvl3pPr marL="11430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3pPr>
                  <a:lvl4pPr marL="16002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4pPr>
                  <a:lvl5pPr marL="20574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baseline="0"/>
                    <a:t>  </a:t>
                  </a:r>
                </a:p>
              </p:txBody>
            </p:sp>
            <p:sp>
              <p:nvSpPr>
                <p:cNvPr id="74802" name="Rectangle 12"/>
                <p:cNvSpPr>
                  <a:spLocks noChangeArrowheads="1"/>
                </p:cNvSpPr>
                <p:nvPr/>
              </p:nvSpPr>
              <p:spPr bwMode="auto">
                <a:xfrm>
                  <a:off x="2592" y="2496"/>
                  <a:ext cx="816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4803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640" y="2640"/>
                  <a:ext cx="86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4767" name="Group 21"/>
              <p:cNvGrpSpPr>
                <a:grpSpLocks/>
              </p:cNvGrpSpPr>
              <p:nvPr/>
            </p:nvGrpSpPr>
            <p:grpSpPr bwMode="auto">
              <a:xfrm>
                <a:off x="528" y="2496"/>
                <a:ext cx="432" cy="822"/>
                <a:chOff x="1536" y="3072"/>
                <a:chExt cx="432" cy="726"/>
              </a:xfrm>
            </p:grpSpPr>
            <p:grpSp>
              <p:nvGrpSpPr>
                <p:cNvPr id="74793" name="Group 22"/>
                <p:cNvGrpSpPr>
                  <a:grpSpLocks/>
                </p:cNvGrpSpPr>
                <p:nvPr/>
              </p:nvGrpSpPr>
              <p:grpSpPr bwMode="auto">
                <a:xfrm>
                  <a:off x="1536" y="3360"/>
                  <a:ext cx="432" cy="85"/>
                  <a:chOff x="1561" y="2910"/>
                  <a:chExt cx="432" cy="85"/>
                </a:xfrm>
              </p:grpSpPr>
              <p:sp>
                <p:nvSpPr>
                  <p:cNvPr id="7479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561" y="2910"/>
                    <a:ext cx="43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479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705" y="2995"/>
                    <a:ext cx="21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74794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776" y="3072"/>
                  <a:ext cx="0" cy="25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4795" name="Line 26"/>
                <p:cNvSpPr>
                  <a:spLocks noChangeShapeType="1"/>
                </p:cNvSpPr>
                <p:nvPr/>
              </p:nvSpPr>
              <p:spPr bwMode="auto">
                <a:xfrm>
                  <a:off x="1776" y="3456"/>
                  <a:ext cx="0" cy="3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74768" name="Group 27"/>
              <p:cNvGrpSpPr>
                <a:grpSpLocks/>
              </p:cNvGrpSpPr>
              <p:nvPr/>
            </p:nvGrpSpPr>
            <p:grpSpPr bwMode="auto">
              <a:xfrm rot="5400000">
                <a:off x="2856" y="2088"/>
                <a:ext cx="288" cy="816"/>
                <a:chOff x="2372" y="3097"/>
                <a:chExt cx="416" cy="1008"/>
              </a:xfrm>
            </p:grpSpPr>
            <p:sp>
              <p:nvSpPr>
                <p:cNvPr id="74787" name="Line 28"/>
                <p:cNvSpPr>
                  <a:spLocks noChangeShapeType="1"/>
                </p:cNvSpPr>
                <p:nvPr/>
              </p:nvSpPr>
              <p:spPr bwMode="auto">
                <a:xfrm>
                  <a:off x="2580" y="3097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4788" name="Line 29"/>
                <p:cNvSpPr>
                  <a:spLocks noChangeShapeType="1"/>
                </p:cNvSpPr>
                <p:nvPr/>
              </p:nvSpPr>
              <p:spPr bwMode="auto">
                <a:xfrm>
                  <a:off x="2372" y="3433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4789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372" y="3433"/>
                  <a:ext cx="208" cy="336"/>
                </a:xfrm>
                <a:prstGeom prst="line">
                  <a:avLst/>
                </a:prstGeom>
                <a:noFill/>
                <a:ln w="28575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4790" name="Line 31"/>
                <p:cNvSpPr>
                  <a:spLocks noChangeShapeType="1"/>
                </p:cNvSpPr>
                <p:nvPr/>
              </p:nvSpPr>
              <p:spPr bwMode="auto">
                <a:xfrm>
                  <a:off x="2372" y="3769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4791" name="Line 32"/>
                <p:cNvSpPr>
                  <a:spLocks noChangeShapeType="1"/>
                </p:cNvSpPr>
                <p:nvPr/>
              </p:nvSpPr>
              <p:spPr bwMode="auto">
                <a:xfrm>
                  <a:off x="2580" y="3433"/>
                  <a:ext cx="208" cy="336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4792" name="Line 33"/>
                <p:cNvSpPr>
                  <a:spLocks noChangeShapeType="1"/>
                </p:cNvSpPr>
                <p:nvPr/>
              </p:nvSpPr>
              <p:spPr bwMode="auto">
                <a:xfrm>
                  <a:off x="2580" y="3769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74769" name="Line 34"/>
              <p:cNvSpPr>
                <a:spLocks noChangeShapeType="1"/>
              </p:cNvSpPr>
              <p:nvPr/>
            </p:nvSpPr>
            <p:spPr bwMode="auto">
              <a:xfrm rot="-5400000">
                <a:off x="912" y="2352"/>
                <a:ext cx="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74770" name="Group 48"/>
              <p:cNvGrpSpPr>
                <a:grpSpLocks/>
              </p:cNvGrpSpPr>
              <p:nvPr/>
            </p:nvGrpSpPr>
            <p:grpSpPr bwMode="auto">
              <a:xfrm rot="5400000">
                <a:off x="1792" y="2720"/>
                <a:ext cx="475" cy="316"/>
                <a:chOff x="1104" y="2448"/>
                <a:chExt cx="475" cy="220"/>
              </a:xfrm>
            </p:grpSpPr>
            <p:sp>
              <p:nvSpPr>
                <p:cNvPr id="74783" name="Line 3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46" y="2454"/>
                  <a:ext cx="7" cy="91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4784" name="Line 3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208" y="2489"/>
                  <a:ext cx="165" cy="192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4785" name="Line 37"/>
                <p:cNvSpPr>
                  <a:spLocks noChangeShapeType="1"/>
                </p:cNvSpPr>
                <p:nvPr/>
              </p:nvSpPr>
              <p:spPr bwMode="auto">
                <a:xfrm rot="-5400000">
                  <a:off x="1411" y="2500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4786" name="Line 38"/>
                <p:cNvSpPr>
                  <a:spLocks noChangeShapeType="1"/>
                </p:cNvSpPr>
                <p:nvPr/>
              </p:nvSpPr>
              <p:spPr bwMode="auto">
                <a:xfrm rot="-5400000">
                  <a:off x="1373" y="2462"/>
                  <a:ext cx="220" cy="192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74771" name="Line 39"/>
              <p:cNvSpPr>
                <a:spLocks noChangeShapeType="1"/>
              </p:cNvSpPr>
              <p:nvPr/>
            </p:nvSpPr>
            <p:spPr bwMode="auto">
              <a:xfrm rot="-5400000">
                <a:off x="1992" y="2280"/>
                <a:ext cx="0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4772" name="Line 40"/>
              <p:cNvSpPr>
                <a:spLocks noChangeShapeType="1"/>
              </p:cNvSpPr>
              <p:nvPr/>
            </p:nvSpPr>
            <p:spPr bwMode="auto">
              <a:xfrm flipV="1">
                <a:off x="1008" y="2640"/>
                <a:ext cx="0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773" name="Line 41"/>
              <p:cNvSpPr>
                <a:spLocks noChangeShapeType="1"/>
              </p:cNvSpPr>
              <p:nvPr/>
            </p:nvSpPr>
            <p:spPr bwMode="auto">
              <a:xfrm flipV="1">
                <a:off x="2352" y="2592"/>
                <a:ext cx="0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4774" name="Group 42"/>
              <p:cNvGrpSpPr>
                <a:grpSpLocks/>
              </p:cNvGrpSpPr>
              <p:nvPr/>
            </p:nvGrpSpPr>
            <p:grpSpPr bwMode="auto">
              <a:xfrm>
                <a:off x="3600" y="2496"/>
                <a:ext cx="432" cy="774"/>
                <a:chOff x="1536" y="3072"/>
                <a:chExt cx="432" cy="726"/>
              </a:xfrm>
            </p:grpSpPr>
            <p:grpSp>
              <p:nvGrpSpPr>
                <p:cNvPr id="74778" name="Group 43"/>
                <p:cNvGrpSpPr>
                  <a:grpSpLocks/>
                </p:cNvGrpSpPr>
                <p:nvPr/>
              </p:nvGrpSpPr>
              <p:grpSpPr bwMode="auto">
                <a:xfrm>
                  <a:off x="1536" y="3360"/>
                  <a:ext cx="432" cy="85"/>
                  <a:chOff x="1561" y="2910"/>
                  <a:chExt cx="432" cy="85"/>
                </a:xfrm>
              </p:grpSpPr>
              <p:sp>
                <p:nvSpPr>
                  <p:cNvPr id="7478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561" y="2910"/>
                    <a:ext cx="43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478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705" y="2995"/>
                    <a:ext cx="21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74779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1776" y="3072"/>
                  <a:ext cx="0" cy="25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4780" name="Line 47"/>
                <p:cNvSpPr>
                  <a:spLocks noChangeShapeType="1"/>
                </p:cNvSpPr>
                <p:nvPr/>
              </p:nvSpPr>
              <p:spPr bwMode="auto">
                <a:xfrm>
                  <a:off x="1776" y="3456"/>
                  <a:ext cx="0" cy="3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74775" name="Line 51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776" name="Line 52"/>
              <p:cNvSpPr>
                <a:spLocks noChangeShapeType="1"/>
              </p:cNvSpPr>
              <p:nvPr/>
            </p:nvSpPr>
            <p:spPr bwMode="auto">
              <a:xfrm>
                <a:off x="2160" y="312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777" name="Line 53"/>
              <p:cNvSpPr>
                <a:spLocks noChangeShapeType="1"/>
              </p:cNvSpPr>
              <p:nvPr/>
            </p:nvSpPr>
            <p:spPr bwMode="auto">
              <a:xfrm flipV="1">
                <a:off x="3552" y="2640"/>
                <a:ext cx="0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4759" name="Text Box 55"/>
            <p:cNvSpPr txBox="1">
              <a:spLocks noChangeArrowheads="1"/>
            </p:cNvSpPr>
            <p:nvPr/>
          </p:nvSpPr>
          <p:spPr bwMode="auto">
            <a:xfrm>
              <a:off x="1104" y="2974"/>
              <a:ext cx="360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baseline="0"/>
                <a:t>          i</a:t>
              </a:r>
              <a:r>
                <a:rPr lang="fr-FR"/>
                <a:t>A</a:t>
              </a:r>
              <a:r>
                <a:rPr lang="fr-FR" baseline="0"/>
                <a:t>			I</a:t>
              </a:r>
              <a:r>
                <a:rPr lang="fr-FR"/>
                <a:t>0</a:t>
              </a:r>
              <a:endParaRPr lang="fr-FR" baseline="0"/>
            </a:p>
            <a:p>
              <a:pPr eaLnBrk="1" hangingPunct="1">
                <a:spcBef>
                  <a:spcPct val="50000"/>
                </a:spcBef>
              </a:pPr>
              <a:endParaRPr lang="fr-FR" baseline="0"/>
            </a:p>
            <a:p>
              <a:pPr eaLnBrk="1" hangingPunct="1">
                <a:spcBef>
                  <a:spcPct val="50000"/>
                </a:spcBef>
              </a:pPr>
              <a:r>
                <a:rPr lang="fr-FR" baseline="0"/>
                <a:t>U</a:t>
              </a:r>
              <a:r>
                <a:rPr lang="fr-FR"/>
                <a:t>A</a:t>
              </a:r>
              <a:r>
                <a:rPr lang="fr-FR" baseline="0"/>
                <a:t>	         u</a:t>
              </a:r>
              <a:r>
                <a:rPr lang="fr-FR"/>
                <a:t>L</a:t>
              </a:r>
              <a:r>
                <a:rPr lang="fr-FR" baseline="0"/>
                <a:t>			 u</a:t>
              </a:r>
              <a:r>
                <a:rPr lang="fr-FR"/>
                <a:t>K2</a:t>
              </a:r>
              <a:r>
                <a:rPr lang="fr-FR" baseline="0"/>
                <a:t>	u</a:t>
              </a:r>
              <a:r>
                <a:rPr lang="fr-FR"/>
                <a:t>C</a:t>
              </a:r>
              <a:r>
                <a:rPr lang="fr-FR" baseline="0"/>
                <a:t>	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9753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Properties of the boost </a:t>
            </a:r>
            <a:r>
              <a:rPr lang="fr-FR" sz="2800" dirty="0" err="1" smtClean="0">
                <a:solidFill>
                  <a:schemeClr val="tx1"/>
                </a:solidFill>
              </a:rPr>
              <a:t>step</a:t>
            </a:r>
            <a:r>
              <a:rPr lang="fr-FR" sz="2800" dirty="0" smtClean="0">
                <a:solidFill>
                  <a:schemeClr val="tx1"/>
                </a:solidFill>
              </a:rPr>
              <a:t>-up transformer</a:t>
            </a:r>
            <a:r>
              <a:rPr lang="fr-FR" sz="3200" dirty="0" smtClean="0">
                <a:solidFill>
                  <a:schemeClr val="tx1"/>
                </a:solidFill>
              </a:rPr>
              <a:t/>
            </a:r>
            <a:br>
              <a:rPr lang="fr-FR" sz="32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voltage aspects</a:t>
            </a:r>
          </a:p>
        </p:txBody>
      </p:sp>
      <p:sp>
        <p:nvSpPr>
          <p:cNvPr id="6149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DFA491E4-DFD6-4DF6-B26F-1C656DD246E9}" type="slidenum">
              <a:rPr lang="fr-FR"/>
              <a:pPr eaLnBrk="1" hangingPunct="1"/>
              <a:t>21</a:t>
            </a:fld>
            <a:endParaRPr lang="fr-FR"/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0" y="1676400"/>
            <a:ext cx="5715000" cy="1762125"/>
            <a:chOff x="960" y="3024"/>
            <a:chExt cx="3600" cy="1110"/>
          </a:xfrm>
        </p:grpSpPr>
        <p:grpSp>
          <p:nvGrpSpPr>
            <p:cNvPr id="6161" name="Group 7"/>
            <p:cNvGrpSpPr>
              <a:grpSpLocks/>
            </p:cNvGrpSpPr>
            <p:nvPr/>
          </p:nvGrpSpPr>
          <p:grpSpPr bwMode="auto">
            <a:xfrm>
              <a:off x="1392" y="3120"/>
              <a:ext cx="3168" cy="1014"/>
              <a:chOff x="528" y="2352"/>
              <a:chExt cx="3504" cy="966"/>
            </a:xfrm>
          </p:grpSpPr>
          <p:sp>
            <p:nvSpPr>
              <p:cNvPr id="6163" name="Line 8"/>
              <p:cNvSpPr>
                <a:spLocks noChangeShapeType="1"/>
              </p:cNvSpPr>
              <p:nvPr/>
            </p:nvSpPr>
            <p:spPr bwMode="auto">
              <a:xfrm flipH="1">
                <a:off x="1920" y="2496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4" name="Line 9"/>
              <p:cNvSpPr>
                <a:spLocks noChangeShapeType="1"/>
              </p:cNvSpPr>
              <p:nvPr/>
            </p:nvSpPr>
            <p:spPr bwMode="auto">
              <a:xfrm>
                <a:off x="3360" y="249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5" name="Line 10"/>
              <p:cNvSpPr>
                <a:spLocks noChangeShapeType="1"/>
              </p:cNvSpPr>
              <p:nvPr/>
            </p:nvSpPr>
            <p:spPr bwMode="auto">
              <a:xfrm>
                <a:off x="3840" y="2496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6" name="Line 11"/>
              <p:cNvSpPr>
                <a:spLocks noChangeShapeType="1"/>
              </p:cNvSpPr>
              <p:nvPr/>
            </p:nvSpPr>
            <p:spPr bwMode="auto">
              <a:xfrm>
                <a:off x="3840" y="312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7" name="Line 12"/>
              <p:cNvSpPr>
                <a:spLocks noChangeShapeType="1"/>
              </p:cNvSpPr>
              <p:nvPr/>
            </p:nvSpPr>
            <p:spPr bwMode="auto">
              <a:xfrm flipH="1">
                <a:off x="768" y="3312"/>
                <a:ext cx="30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8" name="Line 13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169" name="Group 14"/>
              <p:cNvGrpSpPr>
                <a:grpSpLocks/>
              </p:cNvGrpSpPr>
              <p:nvPr/>
            </p:nvGrpSpPr>
            <p:grpSpPr bwMode="auto">
              <a:xfrm>
                <a:off x="1008" y="2352"/>
                <a:ext cx="912" cy="384"/>
                <a:chOff x="2592" y="2352"/>
                <a:chExt cx="912" cy="384"/>
              </a:xfrm>
            </p:grpSpPr>
            <p:sp>
              <p:nvSpPr>
                <p:cNvPr id="6201" name="Oval 15"/>
                <p:cNvSpPr>
                  <a:spLocks noChangeArrowheads="1"/>
                </p:cNvSpPr>
                <p:nvPr/>
              </p:nvSpPr>
              <p:spPr bwMode="auto">
                <a:xfrm>
                  <a:off x="2640" y="2352"/>
                  <a:ext cx="240" cy="2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202" name="Oval 16"/>
                <p:cNvSpPr>
                  <a:spLocks noChangeArrowheads="1"/>
                </p:cNvSpPr>
                <p:nvPr/>
              </p:nvSpPr>
              <p:spPr bwMode="auto">
                <a:xfrm>
                  <a:off x="2880" y="2352"/>
                  <a:ext cx="240" cy="2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203" name="Oval 17"/>
                <p:cNvSpPr>
                  <a:spLocks noChangeArrowheads="1"/>
                </p:cNvSpPr>
                <p:nvPr/>
              </p:nvSpPr>
              <p:spPr bwMode="auto">
                <a:xfrm>
                  <a:off x="3120" y="2352"/>
                  <a:ext cx="240" cy="2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20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92" y="2496"/>
                  <a:ext cx="816" cy="2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1pPr>
                  <a:lvl2pPr marL="742950" indent="-28575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2pPr>
                  <a:lvl3pPr marL="11430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3pPr>
                  <a:lvl4pPr marL="16002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4pPr>
                  <a:lvl5pPr marL="20574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baseline="0"/>
                    <a:t>  </a:t>
                  </a:r>
                </a:p>
              </p:txBody>
            </p:sp>
            <p:sp>
              <p:nvSpPr>
                <p:cNvPr id="620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92" y="2496"/>
                  <a:ext cx="816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20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640" y="2640"/>
                  <a:ext cx="86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6170" name="Group 21"/>
              <p:cNvGrpSpPr>
                <a:grpSpLocks/>
              </p:cNvGrpSpPr>
              <p:nvPr/>
            </p:nvGrpSpPr>
            <p:grpSpPr bwMode="auto">
              <a:xfrm>
                <a:off x="528" y="2496"/>
                <a:ext cx="432" cy="822"/>
                <a:chOff x="1536" y="3072"/>
                <a:chExt cx="432" cy="726"/>
              </a:xfrm>
            </p:grpSpPr>
            <p:grpSp>
              <p:nvGrpSpPr>
                <p:cNvPr id="6196" name="Group 22"/>
                <p:cNvGrpSpPr>
                  <a:grpSpLocks/>
                </p:cNvGrpSpPr>
                <p:nvPr/>
              </p:nvGrpSpPr>
              <p:grpSpPr bwMode="auto">
                <a:xfrm>
                  <a:off x="1536" y="3360"/>
                  <a:ext cx="432" cy="85"/>
                  <a:chOff x="1561" y="2910"/>
                  <a:chExt cx="432" cy="85"/>
                </a:xfrm>
              </p:grpSpPr>
              <p:sp>
                <p:nvSpPr>
                  <p:cNvPr id="619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561" y="2910"/>
                    <a:ext cx="43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20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705" y="2995"/>
                    <a:ext cx="21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97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776" y="3072"/>
                  <a:ext cx="0" cy="25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198" name="Line 26"/>
                <p:cNvSpPr>
                  <a:spLocks noChangeShapeType="1"/>
                </p:cNvSpPr>
                <p:nvPr/>
              </p:nvSpPr>
              <p:spPr bwMode="auto">
                <a:xfrm>
                  <a:off x="1776" y="3456"/>
                  <a:ext cx="0" cy="3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6171" name="Group 27"/>
              <p:cNvGrpSpPr>
                <a:grpSpLocks/>
              </p:cNvGrpSpPr>
              <p:nvPr/>
            </p:nvGrpSpPr>
            <p:grpSpPr bwMode="auto">
              <a:xfrm rot="5400000">
                <a:off x="2856" y="2088"/>
                <a:ext cx="288" cy="816"/>
                <a:chOff x="2372" y="3097"/>
                <a:chExt cx="416" cy="1008"/>
              </a:xfrm>
            </p:grpSpPr>
            <p:sp>
              <p:nvSpPr>
                <p:cNvPr id="6190" name="Line 28"/>
                <p:cNvSpPr>
                  <a:spLocks noChangeShapeType="1"/>
                </p:cNvSpPr>
                <p:nvPr/>
              </p:nvSpPr>
              <p:spPr bwMode="auto">
                <a:xfrm>
                  <a:off x="2580" y="3097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191" name="Line 29"/>
                <p:cNvSpPr>
                  <a:spLocks noChangeShapeType="1"/>
                </p:cNvSpPr>
                <p:nvPr/>
              </p:nvSpPr>
              <p:spPr bwMode="auto">
                <a:xfrm>
                  <a:off x="2372" y="3433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19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372" y="3433"/>
                  <a:ext cx="208" cy="336"/>
                </a:xfrm>
                <a:prstGeom prst="line">
                  <a:avLst/>
                </a:prstGeom>
                <a:noFill/>
                <a:ln w="28575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193" name="Line 31"/>
                <p:cNvSpPr>
                  <a:spLocks noChangeShapeType="1"/>
                </p:cNvSpPr>
                <p:nvPr/>
              </p:nvSpPr>
              <p:spPr bwMode="auto">
                <a:xfrm>
                  <a:off x="2372" y="3769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194" name="Line 32"/>
                <p:cNvSpPr>
                  <a:spLocks noChangeShapeType="1"/>
                </p:cNvSpPr>
                <p:nvPr/>
              </p:nvSpPr>
              <p:spPr bwMode="auto">
                <a:xfrm>
                  <a:off x="2580" y="3433"/>
                  <a:ext cx="208" cy="336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195" name="Line 33"/>
                <p:cNvSpPr>
                  <a:spLocks noChangeShapeType="1"/>
                </p:cNvSpPr>
                <p:nvPr/>
              </p:nvSpPr>
              <p:spPr bwMode="auto">
                <a:xfrm>
                  <a:off x="2580" y="3769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6172" name="Line 34"/>
              <p:cNvSpPr>
                <a:spLocks noChangeShapeType="1"/>
              </p:cNvSpPr>
              <p:nvPr/>
            </p:nvSpPr>
            <p:spPr bwMode="auto">
              <a:xfrm rot="-5400000">
                <a:off x="912" y="2352"/>
                <a:ext cx="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6173" name="Group 35"/>
              <p:cNvGrpSpPr>
                <a:grpSpLocks/>
              </p:cNvGrpSpPr>
              <p:nvPr/>
            </p:nvGrpSpPr>
            <p:grpSpPr bwMode="auto">
              <a:xfrm rot="5400000">
                <a:off x="1792" y="2720"/>
                <a:ext cx="475" cy="316"/>
                <a:chOff x="1104" y="2448"/>
                <a:chExt cx="475" cy="220"/>
              </a:xfrm>
            </p:grpSpPr>
            <p:sp>
              <p:nvSpPr>
                <p:cNvPr id="6186" name="Line 3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46" y="2454"/>
                  <a:ext cx="7" cy="91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187" name="Line 3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208" y="2489"/>
                  <a:ext cx="165" cy="192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188" name="Line 38"/>
                <p:cNvSpPr>
                  <a:spLocks noChangeShapeType="1"/>
                </p:cNvSpPr>
                <p:nvPr/>
              </p:nvSpPr>
              <p:spPr bwMode="auto">
                <a:xfrm rot="-5400000">
                  <a:off x="1411" y="2500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189" name="Line 39"/>
                <p:cNvSpPr>
                  <a:spLocks noChangeShapeType="1"/>
                </p:cNvSpPr>
                <p:nvPr/>
              </p:nvSpPr>
              <p:spPr bwMode="auto">
                <a:xfrm rot="-5400000">
                  <a:off x="1373" y="2462"/>
                  <a:ext cx="220" cy="192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6174" name="Line 40"/>
              <p:cNvSpPr>
                <a:spLocks noChangeShapeType="1"/>
              </p:cNvSpPr>
              <p:nvPr/>
            </p:nvSpPr>
            <p:spPr bwMode="auto">
              <a:xfrm rot="-5400000">
                <a:off x="1992" y="2280"/>
                <a:ext cx="0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175" name="Line 41"/>
              <p:cNvSpPr>
                <a:spLocks noChangeShapeType="1"/>
              </p:cNvSpPr>
              <p:nvPr/>
            </p:nvSpPr>
            <p:spPr bwMode="auto">
              <a:xfrm flipV="1">
                <a:off x="1008" y="2640"/>
                <a:ext cx="0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76" name="Line 42"/>
              <p:cNvSpPr>
                <a:spLocks noChangeShapeType="1"/>
              </p:cNvSpPr>
              <p:nvPr/>
            </p:nvSpPr>
            <p:spPr bwMode="auto">
              <a:xfrm flipV="1">
                <a:off x="2352" y="2592"/>
                <a:ext cx="0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177" name="Group 43"/>
              <p:cNvGrpSpPr>
                <a:grpSpLocks/>
              </p:cNvGrpSpPr>
              <p:nvPr/>
            </p:nvGrpSpPr>
            <p:grpSpPr bwMode="auto">
              <a:xfrm>
                <a:off x="3600" y="2496"/>
                <a:ext cx="432" cy="774"/>
                <a:chOff x="1536" y="3072"/>
                <a:chExt cx="432" cy="726"/>
              </a:xfrm>
            </p:grpSpPr>
            <p:grpSp>
              <p:nvGrpSpPr>
                <p:cNvPr id="6181" name="Group 44"/>
                <p:cNvGrpSpPr>
                  <a:grpSpLocks/>
                </p:cNvGrpSpPr>
                <p:nvPr/>
              </p:nvGrpSpPr>
              <p:grpSpPr bwMode="auto">
                <a:xfrm>
                  <a:off x="1536" y="3360"/>
                  <a:ext cx="432" cy="85"/>
                  <a:chOff x="1561" y="2910"/>
                  <a:chExt cx="432" cy="85"/>
                </a:xfrm>
              </p:grpSpPr>
              <p:sp>
                <p:nvSpPr>
                  <p:cNvPr id="6184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561" y="2910"/>
                    <a:ext cx="43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185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705" y="2995"/>
                    <a:ext cx="21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82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776" y="3072"/>
                  <a:ext cx="0" cy="25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183" name="Line 48"/>
                <p:cNvSpPr>
                  <a:spLocks noChangeShapeType="1"/>
                </p:cNvSpPr>
                <p:nvPr/>
              </p:nvSpPr>
              <p:spPr bwMode="auto">
                <a:xfrm>
                  <a:off x="1776" y="3456"/>
                  <a:ext cx="0" cy="3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6178" name="Line 49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79" name="Line 50"/>
              <p:cNvSpPr>
                <a:spLocks noChangeShapeType="1"/>
              </p:cNvSpPr>
              <p:nvPr/>
            </p:nvSpPr>
            <p:spPr bwMode="auto">
              <a:xfrm>
                <a:off x="2160" y="312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80" name="Line 51"/>
              <p:cNvSpPr>
                <a:spLocks noChangeShapeType="1"/>
              </p:cNvSpPr>
              <p:nvPr/>
            </p:nvSpPr>
            <p:spPr bwMode="auto">
              <a:xfrm flipV="1">
                <a:off x="3552" y="2640"/>
                <a:ext cx="0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162" name="Text Box 52"/>
            <p:cNvSpPr txBox="1">
              <a:spLocks noChangeArrowheads="1"/>
            </p:cNvSpPr>
            <p:nvPr/>
          </p:nvSpPr>
          <p:spPr bwMode="auto">
            <a:xfrm>
              <a:off x="960" y="3024"/>
              <a:ext cx="360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baseline="0"/>
                <a:t>          i</a:t>
              </a:r>
              <a:r>
                <a:rPr lang="fr-FR"/>
                <a:t>A</a:t>
              </a:r>
              <a:r>
                <a:rPr lang="fr-FR" baseline="0"/>
                <a:t>			I</a:t>
              </a:r>
              <a:r>
                <a:rPr lang="fr-FR"/>
                <a:t>0</a:t>
              </a:r>
              <a:endParaRPr lang="fr-FR" baseline="0"/>
            </a:p>
            <a:p>
              <a:pPr eaLnBrk="1" hangingPunct="1">
                <a:spcBef>
                  <a:spcPct val="50000"/>
                </a:spcBef>
              </a:pPr>
              <a:endParaRPr lang="fr-FR" baseline="0"/>
            </a:p>
            <a:p>
              <a:pPr eaLnBrk="1" hangingPunct="1">
                <a:spcBef>
                  <a:spcPct val="50000"/>
                </a:spcBef>
              </a:pPr>
              <a:r>
                <a:rPr lang="fr-FR" baseline="0"/>
                <a:t>    U</a:t>
              </a:r>
              <a:r>
                <a:rPr lang="fr-FR"/>
                <a:t>A</a:t>
              </a:r>
              <a:r>
                <a:rPr lang="fr-FR" baseline="0"/>
                <a:t>	            u</a:t>
              </a:r>
              <a:r>
                <a:rPr lang="fr-FR"/>
                <a:t>L</a:t>
              </a:r>
              <a:r>
                <a:rPr lang="fr-FR" baseline="0"/>
                <a:t>	         u</a:t>
              </a:r>
              <a:r>
                <a:rPr lang="fr-FR"/>
                <a:t>K2</a:t>
              </a:r>
              <a:r>
                <a:rPr lang="fr-FR" baseline="0"/>
                <a:t>	             u</a:t>
              </a:r>
              <a:r>
                <a:rPr lang="fr-FR"/>
                <a:t>C</a:t>
              </a:r>
              <a:r>
                <a:rPr lang="fr-FR" baseline="0"/>
                <a:t>	</a:t>
              </a:r>
            </a:p>
          </p:txBody>
        </p:sp>
      </p:grpSp>
      <p:sp>
        <p:nvSpPr>
          <p:cNvPr id="6151" name="Line 53"/>
          <p:cNvSpPr>
            <a:spLocks noChangeShapeType="1"/>
          </p:cNvSpPr>
          <p:nvPr/>
        </p:nvSpPr>
        <p:spPr bwMode="auto">
          <a:xfrm flipV="1">
            <a:off x="6172200" y="1676400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2" name="Line 54"/>
          <p:cNvSpPr>
            <a:spLocks noChangeShapeType="1"/>
          </p:cNvSpPr>
          <p:nvPr/>
        </p:nvSpPr>
        <p:spPr bwMode="auto">
          <a:xfrm>
            <a:off x="5943600" y="25146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3" name="Line 55"/>
          <p:cNvSpPr>
            <a:spLocks noChangeShapeType="1"/>
          </p:cNvSpPr>
          <p:nvPr/>
        </p:nvSpPr>
        <p:spPr bwMode="auto">
          <a:xfrm>
            <a:off x="6172200" y="19050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4" name="Line 56"/>
          <p:cNvSpPr>
            <a:spLocks noChangeShapeType="1"/>
          </p:cNvSpPr>
          <p:nvPr/>
        </p:nvSpPr>
        <p:spPr bwMode="auto">
          <a:xfrm>
            <a:off x="7162800" y="2819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5" name="Line 57"/>
          <p:cNvSpPr>
            <a:spLocks noChangeShapeType="1"/>
          </p:cNvSpPr>
          <p:nvPr/>
        </p:nvSpPr>
        <p:spPr bwMode="auto">
          <a:xfrm>
            <a:off x="7162800" y="19050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6" name="Line 59"/>
          <p:cNvSpPr>
            <a:spLocks noChangeShapeType="1"/>
          </p:cNvSpPr>
          <p:nvPr/>
        </p:nvSpPr>
        <p:spPr bwMode="auto">
          <a:xfrm>
            <a:off x="8915400" y="19050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7" name="Line 60"/>
          <p:cNvSpPr>
            <a:spLocks noChangeShapeType="1"/>
          </p:cNvSpPr>
          <p:nvPr/>
        </p:nvSpPr>
        <p:spPr bwMode="auto">
          <a:xfrm>
            <a:off x="8915400" y="19050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8" name="Text Box 61"/>
          <p:cNvSpPr txBox="1">
            <a:spLocks noChangeArrowheads="1"/>
          </p:cNvSpPr>
          <p:nvPr/>
        </p:nvSpPr>
        <p:spPr bwMode="auto">
          <a:xfrm>
            <a:off x="5791200" y="1295400"/>
            <a:ext cx="3810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aseline="0"/>
              <a:t>u</a:t>
            </a:r>
            <a:r>
              <a:rPr lang="fr-FR"/>
              <a:t>L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U</a:t>
            </a:r>
            <a:r>
              <a:rPr lang="fr-FR"/>
              <a:t>A</a:t>
            </a:r>
          </a:p>
          <a:p>
            <a:pPr eaLnBrk="1" hangingPunct="1">
              <a:spcBef>
                <a:spcPct val="50000"/>
              </a:spcBef>
            </a:pPr>
            <a:endParaRPr lang="fr-FR"/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0                  </a:t>
            </a:r>
            <a:r>
              <a:rPr lang="el-GR" baseline="0"/>
              <a:t>η</a:t>
            </a:r>
            <a:r>
              <a:rPr lang="fr-FR" baseline="0"/>
              <a:t>T		T          t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        U</a:t>
            </a:r>
            <a:r>
              <a:rPr lang="fr-FR"/>
              <a:t>A</a:t>
            </a:r>
            <a:r>
              <a:rPr lang="fr-FR" baseline="0"/>
              <a:t>-U</a:t>
            </a:r>
            <a:r>
              <a:rPr lang="fr-FR"/>
              <a:t>C</a:t>
            </a:r>
            <a:endParaRPr lang="el-GR" baseline="0"/>
          </a:p>
        </p:txBody>
      </p:sp>
      <p:sp>
        <p:nvSpPr>
          <p:cNvPr id="6159" name="Text Box 62"/>
          <p:cNvSpPr txBox="1">
            <a:spLocks noChangeArrowheads="1"/>
          </p:cNvSpPr>
          <p:nvPr/>
        </p:nvSpPr>
        <p:spPr bwMode="auto">
          <a:xfrm>
            <a:off x="762000" y="3581400"/>
            <a:ext cx="8534400" cy="300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aseline="0" dirty="0" err="1" smtClean="0"/>
              <a:t>Property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inductor</a:t>
            </a:r>
            <a:r>
              <a:rPr lang="fr-FR" baseline="0" dirty="0" smtClean="0"/>
              <a:t> :</a:t>
            </a:r>
            <a:endParaRPr lang="fr-FR" baseline="0" dirty="0"/>
          </a:p>
          <a:p>
            <a:pPr eaLnBrk="1" hangingPunct="1">
              <a:spcBef>
                <a:spcPct val="50000"/>
              </a:spcBef>
            </a:pP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Application to the graph of </a:t>
            </a:r>
            <a:r>
              <a:rPr lang="fr-FR" baseline="0" dirty="0" err="1"/>
              <a:t>u</a:t>
            </a:r>
            <a:r>
              <a:rPr lang="fr-FR" dirty="0" err="1"/>
              <a:t>L</a:t>
            </a:r>
            <a:r>
              <a:rPr lang="fr-FR" dirty="0"/>
              <a:t>:</a:t>
            </a:r>
          </a:p>
          <a:p>
            <a:pPr eaLnBrk="1" hangingPunct="1">
              <a:spcBef>
                <a:spcPct val="50000"/>
              </a:spcBef>
            </a:pPr>
            <a:endParaRPr lang="fr-FR" dirty="0"/>
          </a:p>
          <a:p>
            <a:pPr eaLnBrk="1" hangingPunct="1">
              <a:spcBef>
                <a:spcPct val="50000"/>
              </a:spcBef>
            </a:pPr>
            <a:endParaRPr lang="fr-FR" dirty="0"/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Thus the voltage </a:t>
            </a:r>
            <a:r>
              <a:rPr lang="en-US" baseline="0" dirty="0" err="1"/>
              <a:t>U</a:t>
            </a:r>
            <a:r>
              <a:rPr lang="en-US" dirty="0" err="1"/>
              <a:t>c</a:t>
            </a:r>
            <a:r>
              <a:rPr lang="en-US" baseline="0" dirty="0"/>
              <a:t> is </a:t>
            </a:r>
            <a:r>
              <a:rPr lang="en-US" baseline="0" dirty="0" smtClean="0"/>
              <a:t>greater than U</a:t>
            </a:r>
            <a:r>
              <a:rPr lang="en-US" dirty="0" smtClean="0"/>
              <a:t>A</a:t>
            </a: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Thus it is possible to obtain from 12v-48v by adjusting the ¼ value η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Ex : Prius </a:t>
            </a:r>
            <a:r>
              <a:rPr lang="fr-FR" baseline="0" dirty="0" smtClean="0"/>
              <a:t>voltage </a:t>
            </a:r>
            <a:r>
              <a:rPr lang="fr-FR" baseline="0" dirty="0" err="1"/>
              <a:t>battery</a:t>
            </a:r>
            <a:r>
              <a:rPr lang="fr-FR" baseline="0" dirty="0"/>
              <a:t> </a:t>
            </a:r>
            <a:r>
              <a:rPr lang="fr-FR" baseline="0" dirty="0" smtClean="0"/>
              <a:t>= 200v  </a:t>
            </a:r>
            <a:r>
              <a:rPr lang="fr-FR" baseline="0" dirty="0" err="1"/>
              <a:t>motor</a:t>
            </a:r>
            <a:r>
              <a:rPr lang="fr-FR" baseline="0" dirty="0"/>
              <a:t> voltage 500v</a:t>
            </a:r>
            <a:endParaRPr lang="el-GR" baseline="0" dirty="0"/>
          </a:p>
        </p:txBody>
      </p:sp>
      <p:graphicFrame>
        <p:nvGraphicFramePr>
          <p:cNvPr id="6146" name="Object 63"/>
          <p:cNvGraphicFramePr>
            <a:graphicFrameLocks noChangeAspect="1"/>
          </p:cNvGraphicFramePr>
          <p:nvPr/>
        </p:nvGraphicFramePr>
        <p:xfrm>
          <a:off x="1346200" y="3740150"/>
          <a:ext cx="7264400" cy="755650"/>
        </p:xfrm>
        <a:graphic>
          <a:graphicData uri="http://schemas.openxmlformats.org/presentationml/2006/ole">
            <p:oleObj spid="_x0000_s6237" name="Équation" r:id="rId4" imgW="4521200" imgH="469900" progId="Equation.3">
              <p:embed/>
            </p:oleObj>
          </a:graphicData>
        </a:graphic>
      </p:graphicFrame>
      <p:graphicFrame>
        <p:nvGraphicFramePr>
          <p:cNvPr id="6147" name="Object 66"/>
          <p:cNvGraphicFramePr>
            <a:graphicFrameLocks noChangeAspect="1"/>
          </p:cNvGraphicFramePr>
          <p:nvPr/>
        </p:nvGraphicFramePr>
        <p:xfrm>
          <a:off x="762000" y="4648200"/>
          <a:ext cx="7112000" cy="673100"/>
        </p:xfrm>
        <a:graphic>
          <a:graphicData uri="http://schemas.openxmlformats.org/presentationml/2006/ole">
            <p:oleObj spid="_x0000_s6238" name="Equation" r:id="rId5" imgW="7112000" imgH="673100" progId="Equation.3">
              <p:embed/>
            </p:oleObj>
          </a:graphicData>
        </a:graphic>
      </p:graphicFrame>
      <p:sp>
        <p:nvSpPr>
          <p:cNvPr id="6160" name="Rectangle 67"/>
          <p:cNvSpPr>
            <a:spLocks noChangeArrowheads="1"/>
          </p:cNvSpPr>
          <p:nvPr/>
        </p:nvSpPr>
        <p:spPr bwMode="auto">
          <a:xfrm>
            <a:off x="6705600" y="4648200"/>
            <a:ext cx="1295400" cy="7620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5635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 err="1" smtClean="0">
                <a:solidFill>
                  <a:schemeClr val="tx1"/>
                </a:solidFill>
              </a:rPr>
              <a:t>Reversible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current</a:t>
            </a:r>
            <a:r>
              <a:rPr lang="fr-FR" sz="2800" dirty="0" smtClean="0">
                <a:solidFill>
                  <a:schemeClr val="tx1"/>
                </a:solidFill>
              </a:rPr>
              <a:t>  </a:t>
            </a:r>
            <a:r>
              <a:rPr lang="fr-FR" sz="2800" dirty="0" err="1" smtClean="0">
                <a:solidFill>
                  <a:schemeClr val="tx1"/>
                </a:solidFill>
              </a:rPr>
              <a:t>converter</a:t>
            </a:r>
            <a:endParaRPr lang="fr-FR" sz="2800" dirty="0" smtClean="0">
              <a:solidFill>
                <a:schemeClr val="tx1"/>
              </a:solidFill>
            </a:endParaRPr>
          </a:p>
        </p:txBody>
      </p:sp>
      <p:sp>
        <p:nvSpPr>
          <p:cNvPr id="75779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95300" y="914400"/>
            <a:ext cx="9410700" cy="2590800"/>
          </a:xfr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dirty="0" smtClean="0"/>
              <a:t>In the </a:t>
            </a:r>
            <a:r>
              <a:rPr lang="en-US" sz="1800" dirty="0"/>
              <a:t>previous two structures </a:t>
            </a:r>
            <a:r>
              <a:rPr lang="en-US" sz="1800" dirty="0" smtClean="0"/>
              <a:t>the power</a:t>
            </a:r>
            <a:r>
              <a:rPr lang="fr-FR" sz="1800" dirty="0" smtClean="0"/>
              <a:t>&lt;u</a:t>
            </a:r>
            <a:r>
              <a:rPr lang="fr-FR" sz="1800" baseline="-25000" dirty="0" smtClean="0"/>
              <a:t>C</a:t>
            </a:r>
            <a:r>
              <a:rPr lang="fr-FR" sz="1800" dirty="0" smtClean="0"/>
              <a:t>I</a:t>
            </a:r>
            <a:r>
              <a:rPr lang="fr-FR" sz="1800" baseline="-25000" dirty="0" smtClean="0"/>
              <a:t>0</a:t>
            </a:r>
            <a:r>
              <a:rPr lang="fr-FR" sz="1800" dirty="0" smtClean="0"/>
              <a:t>&gt; </a:t>
            </a:r>
            <a:r>
              <a:rPr lang="en-US" sz="1800" dirty="0" smtClean="0"/>
              <a:t>is always of the same sign</a:t>
            </a:r>
            <a:r>
              <a:rPr lang="fr-FR" sz="1800" dirty="0" smtClean="0"/>
              <a:t>:</a:t>
            </a:r>
          </a:p>
          <a:p>
            <a:pPr eaLnBrk="1" hangingPunct="1"/>
            <a:r>
              <a:rPr lang="fr-FR" sz="1800" dirty="0" err="1" smtClean="0"/>
              <a:t>buck</a:t>
            </a:r>
            <a:r>
              <a:rPr lang="fr-FR" sz="1800" dirty="0" smtClean="0"/>
              <a:t> chopper (</a:t>
            </a:r>
            <a:r>
              <a:rPr lang="fr-FR" sz="1800" dirty="0" err="1" smtClean="0"/>
              <a:t>series</a:t>
            </a:r>
            <a:r>
              <a:rPr lang="fr-FR" sz="1800" dirty="0" smtClean="0"/>
              <a:t> chopper): &lt;u</a:t>
            </a:r>
            <a:r>
              <a:rPr lang="fr-FR" sz="1800" baseline="-25000" dirty="0" smtClean="0"/>
              <a:t>C</a:t>
            </a:r>
            <a:r>
              <a:rPr lang="fr-FR" sz="1800" dirty="0" smtClean="0"/>
              <a:t>I</a:t>
            </a:r>
            <a:r>
              <a:rPr lang="fr-FR" sz="1800" baseline="-25000" dirty="0" smtClean="0"/>
              <a:t>0</a:t>
            </a:r>
            <a:r>
              <a:rPr lang="fr-FR" sz="1800" dirty="0" smtClean="0"/>
              <a:t>&gt; =</a:t>
            </a:r>
            <a:r>
              <a:rPr lang="el-GR" sz="1800" dirty="0" smtClean="0"/>
              <a:t>η</a:t>
            </a:r>
            <a:r>
              <a:rPr lang="fr-FR" sz="1800" dirty="0" smtClean="0"/>
              <a:t>U</a:t>
            </a:r>
            <a:r>
              <a:rPr lang="fr-FR" sz="1800" baseline="-25000" dirty="0" smtClean="0"/>
              <a:t>A</a:t>
            </a:r>
            <a:r>
              <a:rPr lang="fr-FR" sz="1800" dirty="0" smtClean="0"/>
              <a:t>I</a:t>
            </a:r>
            <a:r>
              <a:rPr lang="fr-FR" sz="1800" baseline="-25000" dirty="0" smtClean="0"/>
              <a:t>0</a:t>
            </a:r>
            <a:endParaRPr lang="fr-FR" sz="1800" dirty="0" smtClean="0"/>
          </a:p>
          <a:p>
            <a:pPr eaLnBrk="1" hangingPunct="1"/>
            <a:r>
              <a:rPr lang="fr-FR" sz="1800" dirty="0" err="1" smtClean="0"/>
              <a:t>boost</a:t>
            </a:r>
            <a:r>
              <a:rPr lang="fr-FR" sz="1800" dirty="0" smtClean="0"/>
              <a:t> chopper (</a:t>
            </a:r>
            <a:r>
              <a:rPr lang="fr-FR" sz="1800" dirty="0" err="1" smtClean="0"/>
              <a:t>parallel</a:t>
            </a:r>
            <a:r>
              <a:rPr lang="fr-FR" sz="1800" dirty="0" smtClean="0"/>
              <a:t>: &lt;u</a:t>
            </a:r>
            <a:r>
              <a:rPr lang="fr-FR" sz="1800" baseline="-25000" dirty="0" smtClean="0"/>
              <a:t>C</a:t>
            </a:r>
            <a:r>
              <a:rPr lang="fr-FR" sz="1800" dirty="0" smtClean="0"/>
              <a:t>I</a:t>
            </a:r>
            <a:r>
              <a:rPr lang="fr-FR" sz="1800" baseline="-25000" dirty="0" smtClean="0"/>
              <a:t>0</a:t>
            </a:r>
            <a:r>
              <a:rPr lang="fr-FR" sz="1800" dirty="0" smtClean="0"/>
              <a:t>&gt; = U</a:t>
            </a:r>
            <a:r>
              <a:rPr lang="fr-FR" sz="1800" baseline="-25000" dirty="0" smtClean="0"/>
              <a:t>A</a:t>
            </a:r>
            <a:r>
              <a:rPr lang="fr-FR" sz="1800" dirty="0" smtClean="0"/>
              <a:t>I</a:t>
            </a:r>
            <a:r>
              <a:rPr lang="fr-FR" sz="1800" baseline="-25000" dirty="0" smtClean="0"/>
              <a:t>0</a:t>
            </a:r>
            <a:r>
              <a:rPr lang="fr-FR" sz="1800" dirty="0" smtClean="0"/>
              <a:t>/(1-</a:t>
            </a:r>
            <a:r>
              <a:rPr lang="el-GR" sz="1800" dirty="0" smtClean="0"/>
              <a:t>η</a:t>
            </a:r>
            <a:r>
              <a:rPr lang="fr-FR" sz="1800" dirty="0" smtClean="0"/>
              <a:t>)</a:t>
            </a:r>
          </a:p>
          <a:p>
            <a:pPr eaLnBrk="1" hangingPunct="1"/>
            <a:r>
              <a:rPr lang="en-US" sz="1800" dirty="0" smtClean="0"/>
              <a:t>It is useful, when we wish to recover energy for example, to slow down the electric actuator</a:t>
            </a:r>
            <a:r>
              <a:rPr lang="fr-FR" sz="1800" dirty="0" smtClean="0"/>
              <a:t> (</a:t>
            </a:r>
            <a:r>
              <a:rPr lang="en-US" sz="1800" dirty="0" smtClean="0"/>
              <a:t>recovery of kinetic energy from the moving parts</a:t>
            </a:r>
            <a:r>
              <a:rPr lang="fr-FR" sz="1800" dirty="0" smtClean="0"/>
              <a:t>).</a:t>
            </a:r>
          </a:p>
          <a:p>
            <a:pPr eaLnBrk="1" hangingPunct="1"/>
            <a:r>
              <a:rPr lang="en-US" sz="1800" dirty="0" smtClean="0"/>
              <a:t>We therefore reverse the sign of the current on the same structure which becomes reversible to change the sign of the power</a:t>
            </a:r>
            <a:r>
              <a:rPr lang="fr-FR" sz="1800" dirty="0" smtClean="0"/>
              <a:t> P</a:t>
            </a:r>
          </a:p>
          <a:p>
            <a:pPr eaLnBrk="1" hangingPunct="1"/>
            <a:r>
              <a:rPr lang="fr-FR" sz="1800" dirty="0" err="1" smtClean="0"/>
              <a:t>These</a:t>
            </a:r>
            <a:r>
              <a:rPr lang="fr-FR" sz="1800" dirty="0" smtClean="0"/>
              <a:t> </a:t>
            </a:r>
            <a:r>
              <a:rPr lang="fr-FR" sz="1800" dirty="0" err="1" smtClean="0"/>
              <a:t>two</a:t>
            </a:r>
            <a:r>
              <a:rPr lang="fr-FR" sz="1800" dirty="0" smtClean="0"/>
              <a:t> </a:t>
            </a:r>
            <a:r>
              <a:rPr lang="fr-FR" sz="1800" dirty="0" err="1" smtClean="0"/>
              <a:t>studies</a:t>
            </a:r>
            <a:r>
              <a:rPr lang="fr-FR" sz="1800" dirty="0" smtClean="0"/>
              <a:t> </a:t>
            </a:r>
            <a:r>
              <a:rPr lang="fr-FR" sz="1800" dirty="0" err="1" smtClean="0"/>
              <a:t>were</a:t>
            </a:r>
            <a:r>
              <a:rPr lang="fr-FR" sz="1800" dirty="0" smtClean="0"/>
              <a:t> </a:t>
            </a:r>
            <a:r>
              <a:rPr lang="fr-FR" sz="1800" dirty="0" err="1" smtClean="0"/>
              <a:t>carried</a:t>
            </a:r>
            <a:r>
              <a:rPr lang="fr-FR" sz="1800" dirty="0" smtClean="0"/>
              <a:t> out and gave the </a:t>
            </a:r>
            <a:r>
              <a:rPr lang="fr-FR" sz="1800" dirty="0" err="1" smtClean="0"/>
              <a:t>following</a:t>
            </a:r>
            <a:r>
              <a:rPr lang="fr-FR" sz="1800" dirty="0" smtClean="0"/>
              <a:t> </a:t>
            </a:r>
            <a:r>
              <a:rPr lang="fr-FR" sz="1800" dirty="0" err="1" smtClean="0"/>
              <a:t>results</a:t>
            </a:r>
            <a:r>
              <a:rPr lang="fr-FR" sz="1800" dirty="0" smtClean="0"/>
              <a:t>:</a:t>
            </a:r>
          </a:p>
          <a:p>
            <a:pPr eaLnBrk="1" hangingPunct="1"/>
            <a:endParaRPr lang="fr-FR" sz="1800" dirty="0" smtClean="0"/>
          </a:p>
          <a:p>
            <a:pPr eaLnBrk="1" hangingPunct="1"/>
            <a:endParaRPr lang="fr-FR" sz="1800" dirty="0" smtClean="0"/>
          </a:p>
          <a:p>
            <a:pPr eaLnBrk="1" hangingPunct="1"/>
            <a:endParaRPr lang="fr-FR" sz="1800" dirty="0" smtClean="0"/>
          </a:p>
          <a:p>
            <a:pPr lvl="4" eaLnBrk="1" hangingPunct="1">
              <a:buFontTx/>
              <a:buNone/>
            </a:pPr>
            <a:r>
              <a:rPr lang="fr-FR" sz="1200" dirty="0" smtClean="0"/>
              <a:t>                                    </a:t>
            </a:r>
            <a:endParaRPr lang="el-GR" sz="1200" dirty="0" smtClean="0"/>
          </a:p>
        </p:txBody>
      </p:sp>
      <p:sp>
        <p:nvSpPr>
          <p:cNvPr id="75780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5DC6256C-A0EF-4CF5-9F7A-7BED2B670D4C}" type="slidenum">
              <a:rPr lang="fr-FR"/>
              <a:pPr eaLnBrk="1" hangingPunct="1"/>
              <a:t>22</a:t>
            </a:fld>
            <a:endParaRPr lang="fr-FR"/>
          </a:p>
        </p:txBody>
      </p:sp>
      <p:sp>
        <p:nvSpPr>
          <p:cNvPr id="75781" name="Rectangle 7"/>
          <p:cNvSpPr>
            <a:spLocks noChangeArrowheads="1"/>
          </p:cNvSpPr>
          <p:nvPr/>
        </p:nvSpPr>
        <p:spPr bwMode="auto">
          <a:xfrm>
            <a:off x="0" y="2071688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80355" name="Text Box 131"/>
          <p:cNvSpPr txBox="1">
            <a:spLocks noChangeArrowheads="1"/>
          </p:cNvSpPr>
          <p:nvPr/>
        </p:nvSpPr>
        <p:spPr bwMode="auto">
          <a:xfrm>
            <a:off x="4070350" y="6235700"/>
            <a:ext cx="990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 sz="2400" baseline="0">
              <a:solidFill>
                <a:srgbClr val="137BB5"/>
              </a:solidFill>
            </a:endParaRPr>
          </a:p>
        </p:txBody>
      </p:sp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6857996" y="3886200"/>
            <a:ext cx="3047998" cy="2037836"/>
            <a:chOff x="2976" y="1536"/>
            <a:chExt cx="2112" cy="2095"/>
          </a:xfrm>
          <a:noFill/>
        </p:grpSpPr>
        <p:grpSp>
          <p:nvGrpSpPr>
            <p:cNvPr id="3" name="Group 133"/>
            <p:cNvGrpSpPr>
              <a:grpSpLocks/>
            </p:cNvGrpSpPr>
            <p:nvPr/>
          </p:nvGrpSpPr>
          <p:grpSpPr bwMode="auto">
            <a:xfrm>
              <a:off x="2976" y="1536"/>
              <a:ext cx="2112" cy="2016"/>
              <a:chOff x="2976" y="1200"/>
              <a:chExt cx="2112" cy="2016"/>
            </a:xfrm>
            <a:grpFill/>
          </p:grpSpPr>
          <p:sp>
            <p:nvSpPr>
              <p:cNvPr id="72" name="Line 135"/>
              <p:cNvSpPr>
                <a:spLocks noChangeShapeType="1"/>
              </p:cNvSpPr>
              <p:nvPr/>
            </p:nvSpPr>
            <p:spPr bwMode="auto">
              <a:xfrm>
                <a:off x="2976" y="1680"/>
                <a:ext cx="211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3" name="Line 136"/>
              <p:cNvSpPr>
                <a:spLocks noChangeShapeType="1"/>
              </p:cNvSpPr>
              <p:nvPr/>
            </p:nvSpPr>
            <p:spPr bwMode="auto">
              <a:xfrm>
                <a:off x="2976" y="2448"/>
                <a:ext cx="211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4" name="Line 137"/>
              <p:cNvSpPr>
                <a:spLocks noChangeShapeType="1"/>
              </p:cNvSpPr>
              <p:nvPr/>
            </p:nvSpPr>
            <p:spPr bwMode="auto">
              <a:xfrm>
                <a:off x="2976" y="2064"/>
                <a:ext cx="211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" name="Line 138"/>
              <p:cNvSpPr>
                <a:spLocks noChangeShapeType="1"/>
              </p:cNvSpPr>
              <p:nvPr/>
            </p:nvSpPr>
            <p:spPr bwMode="auto">
              <a:xfrm>
                <a:off x="2976" y="2832"/>
                <a:ext cx="211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6" name="Line 139"/>
              <p:cNvSpPr>
                <a:spLocks noChangeShapeType="1"/>
              </p:cNvSpPr>
              <p:nvPr/>
            </p:nvSpPr>
            <p:spPr bwMode="auto">
              <a:xfrm>
                <a:off x="3504" y="1200"/>
                <a:ext cx="0" cy="20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7" name="Line 140"/>
              <p:cNvSpPr>
                <a:spLocks noChangeShapeType="1"/>
              </p:cNvSpPr>
              <p:nvPr/>
            </p:nvSpPr>
            <p:spPr bwMode="auto">
              <a:xfrm>
                <a:off x="4272" y="1200"/>
                <a:ext cx="0" cy="20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4" name="Group 141"/>
            <p:cNvGrpSpPr>
              <a:grpSpLocks/>
            </p:cNvGrpSpPr>
            <p:nvPr/>
          </p:nvGrpSpPr>
          <p:grpSpPr bwMode="auto">
            <a:xfrm>
              <a:off x="2976" y="1536"/>
              <a:ext cx="2112" cy="2046"/>
              <a:chOff x="2976" y="1200"/>
              <a:chExt cx="2112" cy="2046"/>
            </a:xfrm>
            <a:grpFill/>
          </p:grpSpPr>
          <p:grpSp>
            <p:nvGrpSpPr>
              <p:cNvPr id="5" name="Group 142"/>
              <p:cNvGrpSpPr>
                <a:grpSpLocks/>
              </p:cNvGrpSpPr>
              <p:nvPr/>
            </p:nvGrpSpPr>
            <p:grpSpPr bwMode="auto">
              <a:xfrm>
                <a:off x="2976" y="1200"/>
                <a:ext cx="2112" cy="2046"/>
                <a:chOff x="2976" y="1200"/>
                <a:chExt cx="2112" cy="2046"/>
              </a:xfrm>
              <a:grpFill/>
            </p:grpSpPr>
            <p:sp>
              <p:nvSpPr>
                <p:cNvPr id="61" name="Line 144"/>
                <p:cNvSpPr>
                  <a:spLocks noChangeShapeType="1"/>
                </p:cNvSpPr>
                <p:nvPr/>
              </p:nvSpPr>
              <p:spPr bwMode="auto">
                <a:xfrm>
                  <a:off x="2976" y="1680"/>
                  <a:ext cx="211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62" name="Line 145"/>
                <p:cNvSpPr>
                  <a:spLocks noChangeShapeType="1"/>
                </p:cNvSpPr>
                <p:nvPr/>
              </p:nvSpPr>
              <p:spPr bwMode="auto">
                <a:xfrm>
                  <a:off x="2976" y="2448"/>
                  <a:ext cx="211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63" name="Line 146"/>
                <p:cNvSpPr>
                  <a:spLocks noChangeShapeType="1"/>
                </p:cNvSpPr>
                <p:nvPr/>
              </p:nvSpPr>
              <p:spPr bwMode="auto">
                <a:xfrm>
                  <a:off x="2976" y="2064"/>
                  <a:ext cx="211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64" name="Line 147"/>
                <p:cNvSpPr>
                  <a:spLocks noChangeShapeType="1"/>
                </p:cNvSpPr>
                <p:nvPr/>
              </p:nvSpPr>
              <p:spPr bwMode="auto">
                <a:xfrm>
                  <a:off x="2976" y="2832"/>
                  <a:ext cx="211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65" name="Line 148"/>
                <p:cNvSpPr>
                  <a:spLocks noChangeShapeType="1"/>
                </p:cNvSpPr>
                <p:nvPr/>
              </p:nvSpPr>
              <p:spPr bwMode="auto">
                <a:xfrm>
                  <a:off x="3504" y="1200"/>
                  <a:ext cx="0" cy="20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66" name="Line 149"/>
                <p:cNvSpPr>
                  <a:spLocks noChangeShapeType="1"/>
                </p:cNvSpPr>
                <p:nvPr/>
              </p:nvSpPr>
              <p:spPr bwMode="auto">
                <a:xfrm>
                  <a:off x="4272" y="1200"/>
                  <a:ext cx="0" cy="20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67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2976" y="1670"/>
                  <a:ext cx="475" cy="414"/>
                </a:xfrm>
                <a:prstGeom prst="rect">
                  <a:avLst/>
                </a:prstGeom>
                <a:grp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fr-FR" sz="2000" baseline="0" dirty="0">
                      <a:solidFill>
                        <a:srgbClr val="FF3300"/>
                      </a:solidFill>
                    </a:rPr>
                    <a:t>I</a:t>
                  </a:r>
                  <a:r>
                    <a:rPr lang="fr-FR" sz="2000" dirty="0">
                      <a:solidFill>
                        <a:srgbClr val="FF3300"/>
                      </a:solidFill>
                    </a:rPr>
                    <a:t>K1</a:t>
                  </a:r>
                  <a:endParaRPr lang="fr-FR" sz="2000" baseline="0" dirty="0"/>
                </a:p>
              </p:txBody>
            </p:sp>
            <p:sp>
              <p:nvSpPr>
                <p:cNvPr id="68" name="Text Box 151"/>
                <p:cNvSpPr txBox="1">
                  <a:spLocks noChangeArrowheads="1"/>
                </p:cNvSpPr>
                <p:nvPr/>
              </p:nvSpPr>
              <p:spPr bwMode="auto">
                <a:xfrm flipH="1">
                  <a:off x="3029" y="2062"/>
                  <a:ext cx="475" cy="414"/>
                </a:xfrm>
                <a:prstGeom prst="rect">
                  <a:avLst/>
                </a:prstGeom>
                <a:grp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fr-FR" sz="2000" baseline="0" dirty="0">
                      <a:solidFill>
                        <a:srgbClr val="137BB5"/>
                      </a:solidFill>
                    </a:rPr>
                    <a:t>I</a:t>
                  </a:r>
                  <a:r>
                    <a:rPr lang="fr-FR" sz="2000" dirty="0">
                      <a:solidFill>
                        <a:srgbClr val="137BB5"/>
                      </a:solidFill>
                    </a:rPr>
                    <a:t>K2</a:t>
                  </a:r>
                  <a:endParaRPr lang="fr-FR" sz="2000" baseline="0" dirty="0">
                    <a:solidFill>
                      <a:srgbClr val="137BB5"/>
                    </a:solidFill>
                  </a:endParaRPr>
                </a:p>
              </p:txBody>
            </p:sp>
            <p:sp>
              <p:nvSpPr>
                <p:cNvPr id="69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2976" y="2448"/>
                  <a:ext cx="528" cy="414"/>
                </a:xfrm>
                <a:prstGeom prst="rect">
                  <a:avLst/>
                </a:prstGeom>
                <a:grp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fr-FR" sz="2000" baseline="0">
                      <a:solidFill>
                        <a:schemeClr val="folHlink"/>
                      </a:solidFill>
                    </a:rPr>
                    <a:t>V</a:t>
                  </a:r>
                  <a:r>
                    <a:rPr lang="fr-FR" sz="2000">
                      <a:solidFill>
                        <a:schemeClr val="folHlink"/>
                      </a:solidFill>
                    </a:rPr>
                    <a:t>K1</a:t>
                  </a:r>
                  <a:endParaRPr lang="fr-FR" sz="2000" baseline="0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70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2976" y="2832"/>
                  <a:ext cx="528" cy="414"/>
                </a:xfrm>
                <a:prstGeom prst="rect">
                  <a:avLst/>
                </a:prstGeom>
                <a:grp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fr-FR" sz="2000" baseline="0">
                      <a:solidFill>
                        <a:srgbClr val="FF9933"/>
                      </a:solidFill>
                    </a:rPr>
                    <a:t>V</a:t>
                  </a:r>
                  <a:r>
                    <a:rPr lang="fr-FR" sz="2000">
                      <a:solidFill>
                        <a:srgbClr val="FF9933"/>
                      </a:solidFill>
                    </a:rPr>
                    <a:t>K2</a:t>
                  </a:r>
                  <a:endParaRPr lang="fr-FR" sz="2000" baseline="0">
                    <a:solidFill>
                      <a:srgbClr val="FF9933"/>
                    </a:solidFill>
                  </a:endParaRPr>
                </a:p>
              </p:txBody>
            </p:sp>
          </p:grpSp>
          <p:sp>
            <p:nvSpPr>
              <p:cNvPr id="59" name="Text Box 154"/>
              <p:cNvSpPr txBox="1">
                <a:spLocks noChangeArrowheads="1"/>
              </p:cNvSpPr>
              <p:nvPr/>
            </p:nvSpPr>
            <p:spPr bwMode="auto">
              <a:xfrm>
                <a:off x="3072" y="1296"/>
                <a:ext cx="384" cy="414"/>
              </a:xfrm>
              <a:prstGeom prst="rect">
                <a:avLst/>
              </a:prstGeom>
              <a:grp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fr-FR" sz="2000" baseline="0"/>
                  <a:t>K</a:t>
                </a:r>
              </a:p>
            </p:txBody>
          </p:sp>
        </p:grpSp>
        <p:grpSp>
          <p:nvGrpSpPr>
            <p:cNvPr id="6" name="Group 155"/>
            <p:cNvGrpSpPr>
              <a:grpSpLocks/>
            </p:cNvGrpSpPr>
            <p:nvPr/>
          </p:nvGrpSpPr>
          <p:grpSpPr bwMode="auto">
            <a:xfrm>
              <a:off x="3552" y="2064"/>
              <a:ext cx="672" cy="1566"/>
              <a:chOff x="3552" y="2064"/>
              <a:chExt cx="672" cy="1566"/>
            </a:xfrm>
            <a:grpFill/>
          </p:grpSpPr>
          <p:sp>
            <p:nvSpPr>
              <p:cNvPr id="54" name="Text Box 156"/>
              <p:cNvSpPr txBox="1">
                <a:spLocks noChangeArrowheads="1"/>
              </p:cNvSpPr>
              <p:nvPr/>
            </p:nvSpPr>
            <p:spPr bwMode="auto">
              <a:xfrm>
                <a:off x="3552" y="2064"/>
                <a:ext cx="624" cy="414"/>
              </a:xfrm>
              <a:prstGeom prst="rect">
                <a:avLst/>
              </a:prstGeom>
              <a:grp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fr-FR" sz="2000" baseline="0" dirty="0">
                    <a:solidFill>
                      <a:srgbClr val="FF3300"/>
                    </a:solidFill>
                  </a:rPr>
                  <a:t>I</a:t>
                </a:r>
                <a:r>
                  <a:rPr lang="fr-FR" sz="2000" dirty="0">
                    <a:solidFill>
                      <a:srgbClr val="FF3300"/>
                    </a:solidFill>
                  </a:rPr>
                  <a:t>0</a:t>
                </a:r>
                <a:endParaRPr lang="fr-FR" sz="2000" baseline="0" dirty="0"/>
              </a:p>
            </p:txBody>
          </p:sp>
          <p:sp>
            <p:nvSpPr>
              <p:cNvPr id="55" name="Text Box 157"/>
              <p:cNvSpPr txBox="1">
                <a:spLocks noChangeArrowheads="1"/>
              </p:cNvSpPr>
              <p:nvPr/>
            </p:nvSpPr>
            <p:spPr bwMode="auto">
              <a:xfrm>
                <a:off x="3552" y="2448"/>
                <a:ext cx="624" cy="414"/>
              </a:xfrm>
              <a:prstGeom prst="rect">
                <a:avLst/>
              </a:prstGeom>
              <a:grp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2000" baseline="0">
                    <a:solidFill>
                      <a:srgbClr val="137BB5"/>
                    </a:solidFill>
                  </a:rPr>
                  <a:t>0</a:t>
                </a:r>
                <a:endParaRPr lang="fr-FR" sz="2000" baseline="0"/>
              </a:p>
            </p:txBody>
          </p:sp>
          <p:sp>
            <p:nvSpPr>
              <p:cNvPr id="56" name="Text Box 158"/>
              <p:cNvSpPr txBox="1">
                <a:spLocks noChangeArrowheads="1"/>
              </p:cNvSpPr>
              <p:nvPr/>
            </p:nvSpPr>
            <p:spPr bwMode="auto">
              <a:xfrm>
                <a:off x="3552" y="2831"/>
                <a:ext cx="672" cy="414"/>
              </a:xfrm>
              <a:prstGeom prst="rect">
                <a:avLst/>
              </a:prstGeom>
              <a:grp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2000" baseline="0">
                    <a:solidFill>
                      <a:schemeClr val="folHlink"/>
                    </a:solidFill>
                  </a:rPr>
                  <a:t>0</a:t>
                </a:r>
                <a:endParaRPr lang="fr-FR" sz="2000" baseline="0"/>
              </a:p>
            </p:txBody>
          </p:sp>
          <p:sp>
            <p:nvSpPr>
              <p:cNvPr id="57" name="Text Box 159"/>
              <p:cNvSpPr txBox="1">
                <a:spLocks noChangeArrowheads="1"/>
              </p:cNvSpPr>
              <p:nvPr/>
            </p:nvSpPr>
            <p:spPr bwMode="auto">
              <a:xfrm>
                <a:off x="3600" y="3216"/>
                <a:ext cx="576" cy="414"/>
              </a:xfrm>
              <a:prstGeom prst="rect">
                <a:avLst/>
              </a:prstGeom>
              <a:grp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fr-FR" sz="2000" baseline="0">
                    <a:solidFill>
                      <a:srgbClr val="FF9933"/>
                    </a:solidFill>
                  </a:rPr>
                  <a:t>U</a:t>
                </a:r>
                <a:r>
                  <a:rPr lang="fr-FR" sz="2000">
                    <a:solidFill>
                      <a:srgbClr val="FF9933"/>
                    </a:solidFill>
                  </a:rPr>
                  <a:t>A</a:t>
                </a:r>
                <a:r>
                  <a:rPr lang="fr-FR" sz="2000" baseline="0">
                    <a:solidFill>
                      <a:srgbClr val="FF9933"/>
                    </a:solidFill>
                  </a:rPr>
                  <a:t>&gt;0</a:t>
                </a:r>
                <a:endParaRPr lang="fr-FR" sz="2000" baseline="0"/>
              </a:p>
            </p:txBody>
          </p:sp>
        </p:grpSp>
        <p:sp>
          <p:nvSpPr>
            <p:cNvPr id="48" name="Text Box 160"/>
            <p:cNvSpPr txBox="1">
              <a:spLocks noChangeArrowheads="1"/>
            </p:cNvSpPr>
            <p:nvPr/>
          </p:nvSpPr>
          <p:spPr bwMode="auto">
            <a:xfrm>
              <a:off x="3504" y="1632"/>
              <a:ext cx="672" cy="414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000" baseline="0" dirty="0"/>
                <a:t>1</a:t>
              </a:r>
            </a:p>
          </p:txBody>
        </p:sp>
        <p:sp>
          <p:nvSpPr>
            <p:cNvPr id="49" name="Text Box 161"/>
            <p:cNvSpPr txBox="1">
              <a:spLocks noChangeArrowheads="1"/>
            </p:cNvSpPr>
            <p:nvPr/>
          </p:nvSpPr>
          <p:spPr bwMode="auto">
            <a:xfrm>
              <a:off x="4320" y="1632"/>
              <a:ext cx="720" cy="414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000" baseline="0"/>
                <a:t>0</a:t>
              </a:r>
            </a:p>
          </p:txBody>
        </p:sp>
        <p:sp>
          <p:nvSpPr>
            <p:cNvPr id="50" name="Text Box 162"/>
            <p:cNvSpPr txBox="1">
              <a:spLocks noChangeArrowheads="1"/>
            </p:cNvSpPr>
            <p:nvPr/>
          </p:nvSpPr>
          <p:spPr bwMode="auto">
            <a:xfrm>
              <a:off x="4368" y="2063"/>
              <a:ext cx="624" cy="414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000" baseline="0">
                  <a:solidFill>
                    <a:srgbClr val="FF3300"/>
                  </a:solidFill>
                </a:rPr>
                <a:t>0</a:t>
              </a:r>
              <a:endParaRPr lang="fr-FR" sz="2000" baseline="0"/>
            </a:p>
          </p:txBody>
        </p:sp>
        <p:sp>
          <p:nvSpPr>
            <p:cNvPr id="51" name="Text Box 163"/>
            <p:cNvSpPr txBox="1">
              <a:spLocks noChangeArrowheads="1"/>
            </p:cNvSpPr>
            <p:nvPr/>
          </p:nvSpPr>
          <p:spPr bwMode="auto">
            <a:xfrm>
              <a:off x="4368" y="2448"/>
              <a:ext cx="624" cy="414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000" baseline="0">
                  <a:solidFill>
                    <a:srgbClr val="137BB5"/>
                  </a:solidFill>
                </a:rPr>
                <a:t>-I</a:t>
              </a:r>
              <a:r>
                <a:rPr lang="fr-FR" sz="2000">
                  <a:solidFill>
                    <a:srgbClr val="137BB5"/>
                  </a:solidFill>
                </a:rPr>
                <a:t>0</a:t>
              </a:r>
              <a:endParaRPr lang="fr-FR" sz="2000" baseline="0"/>
            </a:p>
          </p:txBody>
        </p:sp>
        <p:sp>
          <p:nvSpPr>
            <p:cNvPr id="52" name="Text Box 164"/>
            <p:cNvSpPr txBox="1">
              <a:spLocks noChangeArrowheads="1"/>
            </p:cNvSpPr>
            <p:nvPr/>
          </p:nvSpPr>
          <p:spPr bwMode="auto">
            <a:xfrm>
              <a:off x="4368" y="2832"/>
              <a:ext cx="624" cy="414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2000" baseline="0">
                  <a:solidFill>
                    <a:schemeClr val="folHlink"/>
                  </a:solidFill>
                </a:rPr>
                <a:t>U</a:t>
              </a:r>
              <a:r>
                <a:rPr lang="fr-FR" sz="2000">
                  <a:solidFill>
                    <a:schemeClr val="folHlink"/>
                  </a:solidFill>
                </a:rPr>
                <a:t>A</a:t>
              </a:r>
              <a:r>
                <a:rPr lang="fr-FR" sz="2000" baseline="0">
                  <a:solidFill>
                    <a:schemeClr val="folHlink"/>
                  </a:solidFill>
                </a:rPr>
                <a:t>&gt;0</a:t>
              </a:r>
            </a:p>
          </p:txBody>
        </p:sp>
        <p:sp>
          <p:nvSpPr>
            <p:cNvPr id="53" name="Text Box 165"/>
            <p:cNvSpPr txBox="1">
              <a:spLocks noChangeArrowheads="1"/>
            </p:cNvSpPr>
            <p:nvPr/>
          </p:nvSpPr>
          <p:spPr bwMode="auto">
            <a:xfrm>
              <a:off x="4368" y="3217"/>
              <a:ext cx="576" cy="414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000" baseline="0">
                  <a:solidFill>
                    <a:srgbClr val="FF9933"/>
                  </a:solidFill>
                </a:rPr>
                <a:t>0</a:t>
              </a:r>
              <a:endParaRPr lang="fr-FR" sz="2000" baseline="0">
                <a:solidFill>
                  <a:srgbClr val="137BB5"/>
                </a:solidFill>
              </a:endParaRPr>
            </a:p>
          </p:txBody>
        </p:sp>
      </p:grpSp>
      <p:sp>
        <p:nvSpPr>
          <p:cNvPr id="75784" name="ZoneTexte 78"/>
          <p:cNvSpPr txBox="1">
            <a:spLocks noChangeArrowheads="1"/>
          </p:cNvSpPr>
          <p:nvPr/>
        </p:nvSpPr>
        <p:spPr bwMode="auto">
          <a:xfrm>
            <a:off x="3276600" y="5943600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75785" name="ZoneTexte 79"/>
          <p:cNvSpPr txBox="1">
            <a:spLocks noChangeArrowheads="1"/>
          </p:cNvSpPr>
          <p:nvPr/>
        </p:nvSpPr>
        <p:spPr bwMode="auto">
          <a:xfrm>
            <a:off x="3276600" y="4648200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81" name="ZoneTexte 80"/>
          <p:cNvSpPr txBox="1"/>
          <p:nvPr/>
        </p:nvSpPr>
        <p:spPr>
          <a:xfrm>
            <a:off x="1676400" y="4572000"/>
            <a:ext cx="5105401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-228600">
              <a:spcBef>
                <a:spcPct val="20000"/>
              </a:spcBef>
              <a:defRPr/>
            </a:pPr>
            <a:r>
              <a:rPr lang="en-US" kern="0" baseline="0" dirty="0">
                <a:latin typeface="Arial"/>
              </a:rPr>
              <a:t>The presence of I</a:t>
            </a:r>
            <a:r>
              <a:rPr lang="en-US" kern="0" dirty="0">
                <a:latin typeface="Arial"/>
              </a:rPr>
              <a:t>0</a:t>
            </a:r>
            <a:r>
              <a:rPr lang="en-US" kern="0" baseline="0" dirty="0">
                <a:latin typeface="Arial"/>
              </a:rPr>
              <a:t> in two </a:t>
            </a:r>
            <a:r>
              <a:rPr lang="en-US" kern="0" baseline="0" dirty="0" smtClean="0">
                <a:latin typeface="Arial"/>
              </a:rPr>
              <a:t>boxes </a:t>
            </a:r>
            <a:r>
              <a:rPr lang="en-US" kern="0" baseline="0" dirty="0">
                <a:latin typeface="Arial"/>
              </a:rPr>
              <a:t>requires that</a:t>
            </a:r>
          </a:p>
          <a:p>
            <a:pPr marL="0" lvl="2" indent="-228600">
              <a:spcBef>
                <a:spcPct val="20000"/>
              </a:spcBef>
              <a:defRPr/>
            </a:pPr>
            <a:r>
              <a:rPr lang="en-US" kern="0" baseline="0" dirty="0">
                <a:latin typeface="Arial"/>
              </a:rPr>
              <a:t> </a:t>
            </a:r>
            <a:r>
              <a:rPr lang="en-US" kern="0" baseline="0" dirty="0" smtClean="0">
                <a:latin typeface="Arial"/>
              </a:rPr>
              <a:t>the two </a:t>
            </a:r>
            <a:r>
              <a:rPr lang="en-US" kern="0" baseline="0" dirty="0">
                <a:latin typeface="Arial"/>
              </a:rPr>
              <a:t>switches </a:t>
            </a:r>
            <a:r>
              <a:rPr lang="en-US" kern="0" baseline="0" dirty="0" smtClean="0">
                <a:latin typeface="Arial"/>
              </a:rPr>
              <a:t>be bi-directional in current in order to ensure the static features  of the current</a:t>
            </a:r>
            <a:endParaRPr lang="fr-FR" kern="0" baseline="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5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915400" cy="944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200" dirty="0" err="1">
                <a:solidFill>
                  <a:schemeClr val="tx1"/>
                </a:solidFill>
              </a:rPr>
              <a:t>Reversible</a:t>
            </a:r>
            <a:r>
              <a:rPr lang="fr-FR" sz="3200" dirty="0">
                <a:solidFill>
                  <a:schemeClr val="tx1"/>
                </a:solidFill>
              </a:rPr>
              <a:t> </a:t>
            </a:r>
            <a:r>
              <a:rPr lang="fr-FR" sz="3200" dirty="0" err="1">
                <a:solidFill>
                  <a:schemeClr val="tx1"/>
                </a:solidFill>
              </a:rPr>
              <a:t>current</a:t>
            </a:r>
            <a:r>
              <a:rPr lang="fr-FR" sz="3200" dirty="0">
                <a:solidFill>
                  <a:schemeClr val="tx1"/>
                </a:solidFill>
              </a:rPr>
              <a:t>  </a:t>
            </a:r>
            <a:r>
              <a:rPr lang="fr-FR" sz="3200" dirty="0" err="1" smtClean="0">
                <a:solidFill>
                  <a:schemeClr val="tx1"/>
                </a:solidFill>
              </a:rPr>
              <a:t>onverter</a:t>
            </a:r>
            <a:r>
              <a:rPr lang="fr-FR" sz="3200" dirty="0" smtClean="0">
                <a:solidFill>
                  <a:schemeClr val="tx1"/>
                </a:solidFill>
              </a:rPr>
              <a:t/>
            </a:r>
            <a:br>
              <a:rPr lang="fr-FR" sz="3200" dirty="0" smtClean="0">
                <a:solidFill>
                  <a:schemeClr val="tx1"/>
                </a:solidFill>
              </a:rPr>
            </a:br>
            <a:r>
              <a:rPr lang="en-US" sz="2400" dirty="0" smtClean="0"/>
              <a:t>nature of the necessary components</a:t>
            </a:r>
            <a:endParaRPr lang="fr-FR" sz="2400" dirty="0" smtClean="0"/>
          </a:p>
        </p:txBody>
      </p:sp>
      <p:sp>
        <p:nvSpPr>
          <p:cNvPr id="76803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CB643137-AFC8-4026-BF51-A0CEA8139B8B}" type="slidenum">
              <a:rPr lang="fr-FR"/>
              <a:pPr eaLnBrk="1" hangingPunct="1"/>
              <a:t>23</a:t>
            </a:fld>
            <a:endParaRPr lang="fr-FR"/>
          </a:p>
        </p:txBody>
      </p:sp>
      <p:grpSp>
        <p:nvGrpSpPr>
          <p:cNvPr id="76804" name="Group 8"/>
          <p:cNvGrpSpPr>
            <a:grpSpLocks/>
          </p:cNvGrpSpPr>
          <p:nvPr/>
        </p:nvGrpSpPr>
        <p:grpSpPr bwMode="auto">
          <a:xfrm>
            <a:off x="1219200" y="1676400"/>
            <a:ext cx="2971800" cy="2133600"/>
            <a:chOff x="2976" y="1056"/>
            <a:chExt cx="1632" cy="1344"/>
          </a:xfrm>
        </p:grpSpPr>
        <p:sp>
          <p:nvSpPr>
            <p:cNvPr id="76840" name="Line 9"/>
            <p:cNvSpPr>
              <a:spLocks noChangeShapeType="1"/>
            </p:cNvSpPr>
            <p:nvPr/>
          </p:nvSpPr>
          <p:spPr bwMode="auto">
            <a:xfrm>
              <a:off x="3552" y="1056"/>
              <a:ext cx="0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6841" name="Line 10"/>
            <p:cNvSpPr>
              <a:spLocks noChangeShapeType="1"/>
            </p:cNvSpPr>
            <p:nvPr/>
          </p:nvSpPr>
          <p:spPr bwMode="auto">
            <a:xfrm>
              <a:off x="2976" y="1776"/>
              <a:ext cx="1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76805" name="Group 11"/>
          <p:cNvGrpSpPr>
            <a:grpSpLocks/>
          </p:cNvGrpSpPr>
          <p:nvPr/>
        </p:nvGrpSpPr>
        <p:grpSpPr bwMode="auto">
          <a:xfrm>
            <a:off x="1295400" y="3886200"/>
            <a:ext cx="2971800" cy="2133600"/>
            <a:chOff x="2976" y="1056"/>
            <a:chExt cx="1632" cy="1344"/>
          </a:xfrm>
        </p:grpSpPr>
        <p:sp>
          <p:nvSpPr>
            <p:cNvPr id="76838" name="Line 12"/>
            <p:cNvSpPr>
              <a:spLocks noChangeShapeType="1"/>
            </p:cNvSpPr>
            <p:nvPr/>
          </p:nvSpPr>
          <p:spPr bwMode="auto">
            <a:xfrm>
              <a:off x="3552" y="1056"/>
              <a:ext cx="0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6839" name="Line 13"/>
            <p:cNvSpPr>
              <a:spLocks noChangeShapeType="1"/>
            </p:cNvSpPr>
            <p:nvPr/>
          </p:nvSpPr>
          <p:spPr bwMode="auto">
            <a:xfrm>
              <a:off x="2976" y="1776"/>
              <a:ext cx="1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76806" name="Text Box 14"/>
          <p:cNvSpPr txBox="1">
            <a:spLocks noChangeArrowheads="1"/>
          </p:cNvSpPr>
          <p:nvPr/>
        </p:nvSpPr>
        <p:spPr bwMode="auto">
          <a:xfrm>
            <a:off x="762000" y="1752600"/>
            <a:ext cx="1816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aseline="0">
                <a:latin typeface="Arial" charset="0"/>
              </a:rPr>
              <a:t>K</a:t>
            </a:r>
            <a:r>
              <a:rPr lang="fr-FR" sz="2400">
                <a:latin typeface="Arial" charset="0"/>
              </a:rPr>
              <a:t>1         </a:t>
            </a:r>
            <a:r>
              <a:rPr lang="fr-FR" sz="2400" baseline="0">
                <a:latin typeface="Arial" charset="0"/>
              </a:rPr>
              <a:t>i</a:t>
            </a:r>
            <a:r>
              <a:rPr lang="fr-FR" sz="2400">
                <a:latin typeface="Arial" charset="0"/>
              </a:rPr>
              <a:t>K1</a:t>
            </a:r>
            <a:endParaRPr lang="fr-FR" sz="2400" baseline="0">
              <a:latin typeface="Arial" charset="0"/>
            </a:endParaRPr>
          </a:p>
        </p:txBody>
      </p:sp>
      <p:sp>
        <p:nvSpPr>
          <p:cNvPr id="76807" name="Text Box 15"/>
          <p:cNvSpPr txBox="1">
            <a:spLocks noChangeArrowheads="1"/>
          </p:cNvSpPr>
          <p:nvPr/>
        </p:nvSpPr>
        <p:spPr bwMode="auto">
          <a:xfrm>
            <a:off x="844550" y="3886200"/>
            <a:ext cx="14033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aseline="0">
                <a:latin typeface="Arial" charset="0"/>
              </a:rPr>
              <a:t>K</a:t>
            </a:r>
            <a:r>
              <a:rPr lang="fr-FR" sz="2400">
                <a:latin typeface="Arial" charset="0"/>
              </a:rPr>
              <a:t>2        </a:t>
            </a:r>
            <a:r>
              <a:rPr lang="fr-FR" sz="2400" baseline="0">
                <a:latin typeface="Arial" charset="0"/>
              </a:rPr>
              <a:t>i</a:t>
            </a:r>
            <a:r>
              <a:rPr lang="fr-FR" sz="2400">
                <a:latin typeface="Arial" charset="0"/>
              </a:rPr>
              <a:t>K2</a:t>
            </a:r>
            <a:endParaRPr lang="fr-FR" sz="2400" baseline="0">
              <a:latin typeface="Arial" charset="0"/>
            </a:endParaRPr>
          </a:p>
        </p:txBody>
      </p:sp>
      <p:sp>
        <p:nvSpPr>
          <p:cNvPr id="76808" name="Line 16"/>
          <p:cNvSpPr>
            <a:spLocks noChangeShapeType="1"/>
          </p:cNvSpPr>
          <p:nvPr/>
        </p:nvSpPr>
        <p:spPr bwMode="auto">
          <a:xfrm flipV="1">
            <a:off x="2286000" y="1676400"/>
            <a:ext cx="165100" cy="11430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6809" name="Line 17"/>
          <p:cNvSpPr>
            <a:spLocks noChangeShapeType="1"/>
          </p:cNvSpPr>
          <p:nvPr/>
        </p:nvSpPr>
        <p:spPr bwMode="auto">
          <a:xfrm flipH="1">
            <a:off x="2209800" y="5029200"/>
            <a:ext cx="152400" cy="1143000"/>
          </a:xfrm>
          <a:prstGeom prst="line">
            <a:avLst/>
          </a:prstGeom>
          <a:noFill/>
          <a:ln w="25400">
            <a:solidFill>
              <a:srgbClr val="137BB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6810" name="Line 18"/>
          <p:cNvSpPr>
            <a:spLocks noChangeShapeType="1"/>
          </p:cNvSpPr>
          <p:nvPr/>
        </p:nvSpPr>
        <p:spPr bwMode="auto">
          <a:xfrm>
            <a:off x="2330450" y="2819400"/>
            <a:ext cx="156845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6811" name="Line 19"/>
          <p:cNvSpPr>
            <a:spLocks noChangeShapeType="1"/>
          </p:cNvSpPr>
          <p:nvPr/>
        </p:nvSpPr>
        <p:spPr bwMode="auto">
          <a:xfrm>
            <a:off x="2330450" y="5029200"/>
            <a:ext cx="156845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6812" name="Freeform 24"/>
          <p:cNvSpPr>
            <a:spLocks/>
          </p:cNvSpPr>
          <p:nvPr/>
        </p:nvSpPr>
        <p:spPr bwMode="auto">
          <a:xfrm>
            <a:off x="2578100" y="2146300"/>
            <a:ext cx="182563" cy="279400"/>
          </a:xfrm>
          <a:custGeom>
            <a:avLst/>
            <a:gdLst>
              <a:gd name="T0" fmla="*/ 0 w 336"/>
              <a:gd name="T1" fmla="*/ 0 h 384"/>
              <a:gd name="T2" fmla="*/ 130402 w 336"/>
              <a:gd name="T3" fmla="*/ 69850 h 384"/>
              <a:gd name="T4" fmla="*/ 182563 w 336"/>
              <a:gd name="T5" fmla="*/ 279400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0" y="0"/>
                </a:moveTo>
                <a:cubicBezTo>
                  <a:pt x="92" y="16"/>
                  <a:pt x="184" y="32"/>
                  <a:pt x="240" y="96"/>
                </a:cubicBezTo>
                <a:cubicBezTo>
                  <a:pt x="296" y="160"/>
                  <a:pt x="316" y="272"/>
                  <a:pt x="336" y="384"/>
                </a:cubicBezTo>
              </a:path>
            </a:pathLst>
          </a:custGeom>
          <a:noFill/>
          <a:ln w="25400" cap="flat" cmpd="sng">
            <a:solidFill>
              <a:srgbClr val="FF9933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6813" name="Line 28"/>
          <p:cNvSpPr>
            <a:spLocks noChangeShapeType="1"/>
          </p:cNvSpPr>
          <p:nvPr/>
        </p:nvSpPr>
        <p:spPr bwMode="auto">
          <a:xfrm flipH="1">
            <a:off x="2209800" y="2819400"/>
            <a:ext cx="76200" cy="1066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6814" name="Line 29"/>
          <p:cNvSpPr>
            <a:spLocks noChangeShapeType="1"/>
          </p:cNvSpPr>
          <p:nvPr/>
        </p:nvSpPr>
        <p:spPr bwMode="auto">
          <a:xfrm flipV="1">
            <a:off x="2362200" y="3886200"/>
            <a:ext cx="82550" cy="1143000"/>
          </a:xfrm>
          <a:prstGeom prst="line">
            <a:avLst/>
          </a:prstGeom>
          <a:noFill/>
          <a:ln w="25400">
            <a:solidFill>
              <a:srgbClr val="137BB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6815" name="Freeform 30"/>
          <p:cNvSpPr>
            <a:spLocks/>
          </p:cNvSpPr>
          <p:nvPr/>
        </p:nvSpPr>
        <p:spPr bwMode="auto">
          <a:xfrm>
            <a:off x="2514600" y="4432300"/>
            <a:ext cx="182563" cy="279400"/>
          </a:xfrm>
          <a:custGeom>
            <a:avLst/>
            <a:gdLst>
              <a:gd name="T0" fmla="*/ 0 w 336"/>
              <a:gd name="T1" fmla="*/ 0 h 384"/>
              <a:gd name="T2" fmla="*/ 130402 w 336"/>
              <a:gd name="T3" fmla="*/ 69850 h 384"/>
              <a:gd name="T4" fmla="*/ 182563 w 336"/>
              <a:gd name="T5" fmla="*/ 279400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0" y="0"/>
                </a:moveTo>
                <a:cubicBezTo>
                  <a:pt x="92" y="16"/>
                  <a:pt x="184" y="32"/>
                  <a:pt x="240" y="96"/>
                </a:cubicBezTo>
                <a:cubicBezTo>
                  <a:pt x="296" y="160"/>
                  <a:pt x="316" y="272"/>
                  <a:pt x="336" y="384"/>
                </a:cubicBezTo>
              </a:path>
            </a:pathLst>
          </a:custGeom>
          <a:noFill/>
          <a:ln w="25400" cap="flat" cmpd="sng">
            <a:solidFill>
              <a:srgbClr val="FF9933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6816" name="Text Box 31"/>
          <p:cNvSpPr txBox="1">
            <a:spLocks noChangeArrowheads="1"/>
          </p:cNvSpPr>
          <p:nvPr/>
        </p:nvSpPr>
        <p:spPr bwMode="auto">
          <a:xfrm>
            <a:off x="4902200" y="1288584"/>
            <a:ext cx="4572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This type of component is not provided by </a:t>
            </a:r>
            <a:r>
              <a:rPr lang="en-US" baseline="0" dirty="0" smtClean="0"/>
              <a:t>semiconductor physics 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 err="1" smtClean="0"/>
              <a:t>Need</a:t>
            </a:r>
            <a:r>
              <a:rPr lang="fr-FR" baseline="0" dirty="0" smtClean="0"/>
              <a:t> </a:t>
            </a:r>
            <a:r>
              <a:rPr lang="fr-FR" baseline="0" dirty="0"/>
              <a:t>to </a:t>
            </a:r>
            <a:r>
              <a:rPr lang="fr-FR" baseline="0" dirty="0" err="1"/>
              <a:t>create</a:t>
            </a:r>
            <a:r>
              <a:rPr lang="fr-FR" baseline="0" dirty="0"/>
              <a:t> </a:t>
            </a:r>
            <a:r>
              <a:rPr lang="fr-FR" baseline="0" dirty="0" err="1"/>
              <a:t>them</a:t>
            </a:r>
            <a:r>
              <a:rPr lang="fr-FR" baseline="0" dirty="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The two upper lines militate </a:t>
            </a:r>
            <a:r>
              <a:rPr lang="en-US" baseline="0" dirty="0" smtClean="0"/>
              <a:t>in </a:t>
            </a:r>
            <a:r>
              <a:rPr lang="en-US" baseline="0" dirty="0" err="1" smtClean="0"/>
              <a:t>favour</a:t>
            </a:r>
            <a:r>
              <a:rPr lang="en-US" baseline="0" dirty="0" smtClean="0"/>
              <a:t> of a </a:t>
            </a:r>
            <a:r>
              <a:rPr lang="en-US" baseline="0" dirty="0"/>
              <a:t>transistor, </a:t>
            </a:r>
            <a:r>
              <a:rPr lang="en-US" baseline="0" dirty="0" smtClean="0"/>
              <a:t>which is a controllable </a:t>
            </a:r>
            <a:r>
              <a:rPr lang="en-US" baseline="0" dirty="0"/>
              <a:t>component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The lower branch associated with the horizontal is a reverse diode.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The same horizontal axis corresponds to a parallel implementation: thus the component</a:t>
            </a:r>
            <a:endParaRPr lang="fr-FR" baseline="0" dirty="0"/>
          </a:p>
        </p:txBody>
      </p:sp>
      <p:sp>
        <p:nvSpPr>
          <p:cNvPr id="76817" name="Text Box 32"/>
          <p:cNvSpPr txBox="1">
            <a:spLocks noChangeArrowheads="1"/>
          </p:cNvSpPr>
          <p:nvPr/>
        </p:nvSpPr>
        <p:spPr bwMode="auto">
          <a:xfrm>
            <a:off x="2743200" y="2895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aseline="0"/>
              <a:t>v</a:t>
            </a:r>
            <a:r>
              <a:rPr lang="fr-FR" sz="2400"/>
              <a:t>K1</a:t>
            </a:r>
            <a:endParaRPr lang="fr-FR" sz="2400" baseline="0"/>
          </a:p>
        </p:txBody>
      </p:sp>
      <p:sp>
        <p:nvSpPr>
          <p:cNvPr id="76818" name="Text Box 33"/>
          <p:cNvSpPr txBox="1">
            <a:spLocks noChangeArrowheads="1"/>
          </p:cNvSpPr>
          <p:nvPr/>
        </p:nvSpPr>
        <p:spPr bwMode="auto">
          <a:xfrm>
            <a:off x="3048000" y="5181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aseline="0"/>
              <a:t>v</a:t>
            </a:r>
            <a:r>
              <a:rPr lang="fr-FR" sz="2400"/>
              <a:t>K2</a:t>
            </a:r>
            <a:endParaRPr lang="fr-FR" sz="2400" baseline="0"/>
          </a:p>
        </p:txBody>
      </p:sp>
      <p:grpSp>
        <p:nvGrpSpPr>
          <p:cNvPr id="76819" name="Group 53"/>
          <p:cNvGrpSpPr>
            <a:grpSpLocks/>
          </p:cNvGrpSpPr>
          <p:nvPr/>
        </p:nvGrpSpPr>
        <p:grpSpPr bwMode="auto">
          <a:xfrm>
            <a:off x="6477000" y="4724400"/>
            <a:ext cx="1828800" cy="1181100"/>
            <a:chOff x="4032" y="3168"/>
            <a:chExt cx="1152" cy="744"/>
          </a:xfrm>
        </p:grpSpPr>
        <p:grpSp>
          <p:nvGrpSpPr>
            <p:cNvPr id="76820" name="Group 41"/>
            <p:cNvGrpSpPr>
              <a:grpSpLocks/>
            </p:cNvGrpSpPr>
            <p:nvPr/>
          </p:nvGrpSpPr>
          <p:grpSpPr bwMode="auto">
            <a:xfrm rot="16200000" flipH="1">
              <a:off x="4416" y="2976"/>
              <a:ext cx="384" cy="768"/>
              <a:chOff x="4212" y="2425"/>
              <a:chExt cx="416" cy="1008"/>
            </a:xfrm>
          </p:grpSpPr>
          <p:sp>
            <p:nvSpPr>
              <p:cNvPr id="76832" name="Line 42"/>
              <p:cNvSpPr>
                <a:spLocks noChangeShapeType="1"/>
              </p:cNvSpPr>
              <p:nvPr/>
            </p:nvSpPr>
            <p:spPr bwMode="auto">
              <a:xfrm>
                <a:off x="4420" y="2425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6833" name="Line 43"/>
              <p:cNvSpPr>
                <a:spLocks noChangeShapeType="1"/>
              </p:cNvSpPr>
              <p:nvPr/>
            </p:nvSpPr>
            <p:spPr bwMode="auto">
              <a:xfrm>
                <a:off x="4212" y="2761"/>
                <a:ext cx="416" cy="0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6834" name="Line 44"/>
              <p:cNvSpPr>
                <a:spLocks noChangeShapeType="1"/>
              </p:cNvSpPr>
              <p:nvPr/>
            </p:nvSpPr>
            <p:spPr bwMode="auto">
              <a:xfrm flipH="1">
                <a:off x="4212" y="2761"/>
                <a:ext cx="208" cy="336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6835" name="Line 45"/>
              <p:cNvSpPr>
                <a:spLocks noChangeShapeType="1"/>
              </p:cNvSpPr>
              <p:nvPr/>
            </p:nvSpPr>
            <p:spPr bwMode="auto">
              <a:xfrm>
                <a:off x="4212" y="3097"/>
                <a:ext cx="416" cy="0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6836" name="Line 46"/>
              <p:cNvSpPr>
                <a:spLocks noChangeShapeType="1"/>
              </p:cNvSpPr>
              <p:nvPr/>
            </p:nvSpPr>
            <p:spPr bwMode="auto">
              <a:xfrm>
                <a:off x="4420" y="2761"/>
                <a:ext cx="208" cy="336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6837" name="Line 47"/>
              <p:cNvSpPr>
                <a:spLocks noChangeShapeType="1"/>
              </p:cNvSpPr>
              <p:nvPr/>
            </p:nvSpPr>
            <p:spPr bwMode="auto">
              <a:xfrm>
                <a:off x="4420" y="3097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76821" name="Group 52"/>
            <p:cNvGrpSpPr>
              <a:grpSpLocks/>
            </p:cNvGrpSpPr>
            <p:nvPr/>
          </p:nvGrpSpPr>
          <p:grpSpPr bwMode="auto">
            <a:xfrm>
              <a:off x="4032" y="3360"/>
              <a:ext cx="1152" cy="552"/>
              <a:chOff x="4032" y="3360"/>
              <a:chExt cx="1152" cy="552"/>
            </a:xfrm>
          </p:grpSpPr>
          <p:grpSp>
            <p:nvGrpSpPr>
              <p:cNvPr id="76822" name="Group 40"/>
              <p:cNvGrpSpPr>
                <a:grpSpLocks/>
              </p:cNvGrpSpPr>
              <p:nvPr/>
            </p:nvGrpSpPr>
            <p:grpSpPr bwMode="auto">
              <a:xfrm rot="-5400000">
                <a:off x="4476" y="3396"/>
                <a:ext cx="264" cy="768"/>
                <a:chOff x="4033" y="3216"/>
                <a:chExt cx="264" cy="768"/>
              </a:xfrm>
            </p:grpSpPr>
            <p:sp>
              <p:nvSpPr>
                <p:cNvPr id="7682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4033" y="3408"/>
                  <a:ext cx="191" cy="192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6828" name="Line 36"/>
                <p:cNvSpPr>
                  <a:spLocks noChangeShapeType="1"/>
                </p:cNvSpPr>
                <p:nvPr/>
              </p:nvSpPr>
              <p:spPr bwMode="auto">
                <a:xfrm>
                  <a:off x="4033" y="3456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6829" name="Line 37"/>
                <p:cNvSpPr>
                  <a:spLocks noChangeShapeType="1"/>
                </p:cNvSpPr>
                <p:nvPr/>
              </p:nvSpPr>
              <p:spPr bwMode="auto">
                <a:xfrm>
                  <a:off x="4043" y="3623"/>
                  <a:ext cx="254" cy="192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6830" name="Line 38"/>
                <p:cNvSpPr>
                  <a:spLocks noChangeShapeType="1"/>
                </p:cNvSpPr>
                <p:nvPr/>
              </p:nvSpPr>
              <p:spPr bwMode="auto">
                <a:xfrm>
                  <a:off x="4272" y="3792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6831" name="Line 39"/>
                <p:cNvSpPr>
                  <a:spLocks noChangeShapeType="1"/>
                </p:cNvSpPr>
                <p:nvPr/>
              </p:nvSpPr>
              <p:spPr bwMode="auto">
                <a:xfrm>
                  <a:off x="4224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76823" name="Line 48"/>
              <p:cNvSpPr>
                <a:spLocks noChangeShapeType="1"/>
              </p:cNvSpPr>
              <p:nvPr/>
            </p:nvSpPr>
            <p:spPr bwMode="auto">
              <a:xfrm>
                <a:off x="4224" y="336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824" name="Line 49"/>
              <p:cNvSpPr>
                <a:spLocks noChangeShapeType="1"/>
              </p:cNvSpPr>
              <p:nvPr/>
            </p:nvSpPr>
            <p:spPr bwMode="auto">
              <a:xfrm>
                <a:off x="4992" y="3360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825" name="Line 50"/>
              <p:cNvSpPr>
                <a:spLocks noChangeShapeType="1"/>
              </p:cNvSpPr>
              <p:nvPr/>
            </p:nvSpPr>
            <p:spPr bwMode="auto">
              <a:xfrm flipH="1">
                <a:off x="4032" y="355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826" name="Line 51"/>
              <p:cNvSpPr>
                <a:spLocks noChangeShapeType="1"/>
              </p:cNvSpPr>
              <p:nvPr/>
            </p:nvSpPr>
            <p:spPr bwMode="auto">
              <a:xfrm flipH="1">
                <a:off x="4992" y="355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9296400" cy="685800"/>
          </a:xfrm>
          <a:prstGeom prst="roundRect">
            <a:avLst>
              <a:gd name="adj" fmla="val 16667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 err="1">
                <a:solidFill>
                  <a:schemeClr val="tx1"/>
                </a:solidFill>
              </a:rPr>
              <a:t>Reversible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current</a:t>
            </a:r>
            <a:r>
              <a:rPr lang="fr-FR" sz="2800" dirty="0">
                <a:solidFill>
                  <a:schemeClr val="tx1"/>
                </a:solidFill>
              </a:rPr>
              <a:t>  </a:t>
            </a:r>
            <a:r>
              <a:rPr lang="fr-FR" sz="2800" dirty="0" err="1" smtClean="0">
                <a:solidFill>
                  <a:schemeClr val="tx1"/>
                </a:solidFill>
              </a:rPr>
              <a:t>converter</a:t>
            </a:r>
            <a:endParaRPr lang="fr-FR" sz="2800" dirty="0" smtClean="0">
              <a:solidFill>
                <a:schemeClr val="tx1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81200" y="762000"/>
            <a:ext cx="7924800" cy="457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fr-FR" sz="2400" smtClean="0"/>
              <a:t>So the scheme:</a:t>
            </a:r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F5A0B268-AE12-4DF6-AA14-FE8FECD93290}" type="slidenum">
              <a:rPr lang="fr-FR"/>
              <a:pPr eaLnBrk="1" hangingPunct="1"/>
              <a:t>24</a:t>
            </a:fld>
            <a:endParaRPr lang="fr-FR"/>
          </a:p>
        </p:txBody>
      </p:sp>
      <p:grpSp>
        <p:nvGrpSpPr>
          <p:cNvPr id="77829" name="Group 101"/>
          <p:cNvGrpSpPr>
            <a:grpSpLocks/>
          </p:cNvGrpSpPr>
          <p:nvPr/>
        </p:nvGrpSpPr>
        <p:grpSpPr bwMode="auto">
          <a:xfrm>
            <a:off x="1447800" y="1447800"/>
            <a:ext cx="3505200" cy="3392488"/>
            <a:chOff x="912" y="1536"/>
            <a:chExt cx="2208" cy="2137"/>
          </a:xfrm>
        </p:grpSpPr>
        <p:sp>
          <p:nvSpPr>
            <p:cNvPr id="77833" name="Line 5"/>
            <p:cNvSpPr>
              <a:spLocks noChangeShapeType="1"/>
            </p:cNvSpPr>
            <p:nvPr/>
          </p:nvSpPr>
          <p:spPr bwMode="auto">
            <a:xfrm flipV="1">
              <a:off x="1201" y="1536"/>
              <a:ext cx="815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7834" name="Line 6"/>
            <p:cNvSpPr>
              <a:spLocks noChangeShapeType="1"/>
            </p:cNvSpPr>
            <p:nvPr/>
          </p:nvSpPr>
          <p:spPr bwMode="auto">
            <a:xfrm>
              <a:off x="1199" y="1536"/>
              <a:ext cx="0" cy="9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7835" name="Line 7"/>
            <p:cNvSpPr>
              <a:spLocks noChangeShapeType="1"/>
            </p:cNvSpPr>
            <p:nvPr/>
          </p:nvSpPr>
          <p:spPr bwMode="auto">
            <a:xfrm>
              <a:off x="985" y="2478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7836" name="Line 8"/>
            <p:cNvSpPr>
              <a:spLocks noChangeShapeType="1"/>
            </p:cNvSpPr>
            <p:nvPr/>
          </p:nvSpPr>
          <p:spPr bwMode="auto">
            <a:xfrm>
              <a:off x="1129" y="2563"/>
              <a:ext cx="2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7837" name="Line 9"/>
            <p:cNvSpPr>
              <a:spLocks noChangeShapeType="1"/>
            </p:cNvSpPr>
            <p:nvPr/>
          </p:nvSpPr>
          <p:spPr bwMode="auto">
            <a:xfrm>
              <a:off x="1201" y="2563"/>
              <a:ext cx="0" cy="11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7838" name="Line 10"/>
            <p:cNvSpPr>
              <a:spLocks noChangeShapeType="1"/>
            </p:cNvSpPr>
            <p:nvPr/>
          </p:nvSpPr>
          <p:spPr bwMode="auto">
            <a:xfrm>
              <a:off x="1201" y="3673"/>
              <a:ext cx="18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7839" name="Line 11"/>
            <p:cNvSpPr>
              <a:spLocks noChangeShapeType="1"/>
            </p:cNvSpPr>
            <p:nvPr/>
          </p:nvSpPr>
          <p:spPr bwMode="auto">
            <a:xfrm>
              <a:off x="1994" y="2563"/>
              <a:ext cx="100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7840" name="Oval 12"/>
            <p:cNvSpPr>
              <a:spLocks noChangeArrowheads="1"/>
            </p:cNvSpPr>
            <p:nvPr/>
          </p:nvSpPr>
          <p:spPr bwMode="auto">
            <a:xfrm>
              <a:off x="2787" y="2952"/>
              <a:ext cx="333" cy="24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7841" name="Oval 13"/>
            <p:cNvSpPr>
              <a:spLocks noChangeArrowheads="1"/>
            </p:cNvSpPr>
            <p:nvPr/>
          </p:nvSpPr>
          <p:spPr bwMode="auto">
            <a:xfrm>
              <a:off x="2787" y="3122"/>
              <a:ext cx="333" cy="24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7842" name="Line 14"/>
            <p:cNvSpPr>
              <a:spLocks noChangeShapeType="1"/>
            </p:cNvSpPr>
            <p:nvPr/>
          </p:nvSpPr>
          <p:spPr bwMode="auto">
            <a:xfrm flipV="1">
              <a:off x="3003" y="3417"/>
              <a:ext cx="0" cy="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7843" name="Line 15"/>
            <p:cNvSpPr>
              <a:spLocks noChangeShapeType="1"/>
            </p:cNvSpPr>
            <p:nvPr/>
          </p:nvSpPr>
          <p:spPr bwMode="auto">
            <a:xfrm>
              <a:off x="3003" y="2563"/>
              <a:ext cx="0" cy="3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7844" name="Line 16"/>
            <p:cNvSpPr>
              <a:spLocks noChangeShapeType="1"/>
            </p:cNvSpPr>
            <p:nvPr/>
          </p:nvSpPr>
          <p:spPr bwMode="auto">
            <a:xfrm flipV="1">
              <a:off x="912" y="1795"/>
              <a:ext cx="0" cy="16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7845" name="Line 17"/>
            <p:cNvSpPr>
              <a:spLocks noChangeShapeType="1"/>
            </p:cNvSpPr>
            <p:nvPr/>
          </p:nvSpPr>
          <p:spPr bwMode="auto">
            <a:xfrm flipV="1">
              <a:off x="1583" y="1682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7846" name="Line 18"/>
            <p:cNvSpPr>
              <a:spLocks noChangeShapeType="1"/>
            </p:cNvSpPr>
            <p:nvPr/>
          </p:nvSpPr>
          <p:spPr bwMode="auto">
            <a:xfrm flipV="1">
              <a:off x="1583" y="2663"/>
              <a:ext cx="0" cy="8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7847" name="Line 19"/>
            <p:cNvSpPr>
              <a:spLocks noChangeShapeType="1"/>
            </p:cNvSpPr>
            <p:nvPr/>
          </p:nvSpPr>
          <p:spPr bwMode="auto">
            <a:xfrm>
              <a:off x="2016" y="1536"/>
              <a:ext cx="0" cy="1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7848" name="Line 20"/>
            <p:cNvSpPr>
              <a:spLocks noChangeShapeType="1"/>
            </p:cNvSpPr>
            <p:nvPr/>
          </p:nvSpPr>
          <p:spPr bwMode="auto">
            <a:xfrm>
              <a:off x="1994" y="2547"/>
              <a:ext cx="0" cy="1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7849" name="Line 21"/>
            <p:cNvSpPr>
              <a:spLocks noChangeShapeType="1"/>
            </p:cNvSpPr>
            <p:nvPr/>
          </p:nvSpPr>
          <p:spPr bwMode="auto">
            <a:xfrm>
              <a:off x="2355" y="2563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77850" name="Group 44"/>
            <p:cNvGrpSpPr>
              <a:grpSpLocks/>
            </p:cNvGrpSpPr>
            <p:nvPr/>
          </p:nvGrpSpPr>
          <p:grpSpPr bwMode="auto">
            <a:xfrm rot="5400000">
              <a:off x="1584" y="1824"/>
              <a:ext cx="864" cy="576"/>
              <a:chOff x="4032" y="3168"/>
              <a:chExt cx="1152" cy="744"/>
            </a:xfrm>
          </p:grpSpPr>
          <p:grpSp>
            <p:nvGrpSpPr>
              <p:cNvPr id="77870" name="Group 45"/>
              <p:cNvGrpSpPr>
                <a:grpSpLocks/>
              </p:cNvGrpSpPr>
              <p:nvPr/>
            </p:nvGrpSpPr>
            <p:grpSpPr bwMode="auto">
              <a:xfrm rot="16200000" flipH="1">
                <a:off x="4416" y="2976"/>
                <a:ext cx="384" cy="768"/>
                <a:chOff x="4212" y="2425"/>
                <a:chExt cx="416" cy="1008"/>
              </a:xfrm>
            </p:grpSpPr>
            <p:sp>
              <p:nvSpPr>
                <p:cNvPr id="77882" name="Line 46"/>
                <p:cNvSpPr>
                  <a:spLocks noChangeShapeType="1"/>
                </p:cNvSpPr>
                <p:nvPr/>
              </p:nvSpPr>
              <p:spPr bwMode="auto">
                <a:xfrm>
                  <a:off x="4420" y="2425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7883" name="Line 47"/>
                <p:cNvSpPr>
                  <a:spLocks noChangeShapeType="1"/>
                </p:cNvSpPr>
                <p:nvPr/>
              </p:nvSpPr>
              <p:spPr bwMode="auto">
                <a:xfrm>
                  <a:off x="4212" y="2761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7884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4212" y="2761"/>
                  <a:ext cx="208" cy="336"/>
                </a:xfrm>
                <a:prstGeom prst="line">
                  <a:avLst/>
                </a:prstGeom>
                <a:noFill/>
                <a:ln w="28575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7885" name="Line 49"/>
                <p:cNvSpPr>
                  <a:spLocks noChangeShapeType="1"/>
                </p:cNvSpPr>
                <p:nvPr/>
              </p:nvSpPr>
              <p:spPr bwMode="auto">
                <a:xfrm>
                  <a:off x="4212" y="3097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7886" name="Line 50"/>
                <p:cNvSpPr>
                  <a:spLocks noChangeShapeType="1"/>
                </p:cNvSpPr>
                <p:nvPr/>
              </p:nvSpPr>
              <p:spPr bwMode="auto">
                <a:xfrm>
                  <a:off x="4420" y="2761"/>
                  <a:ext cx="208" cy="336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7887" name="Line 51"/>
                <p:cNvSpPr>
                  <a:spLocks noChangeShapeType="1"/>
                </p:cNvSpPr>
                <p:nvPr/>
              </p:nvSpPr>
              <p:spPr bwMode="auto">
                <a:xfrm>
                  <a:off x="4420" y="3097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77871" name="Group 52"/>
              <p:cNvGrpSpPr>
                <a:grpSpLocks/>
              </p:cNvGrpSpPr>
              <p:nvPr/>
            </p:nvGrpSpPr>
            <p:grpSpPr bwMode="auto">
              <a:xfrm>
                <a:off x="4032" y="3360"/>
                <a:ext cx="1152" cy="552"/>
                <a:chOff x="4032" y="3360"/>
                <a:chExt cx="1152" cy="552"/>
              </a:xfrm>
            </p:grpSpPr>
            <p:grpSp>
              <p:nvGrpSpPr>
                <p:cNvPr id="77872" name="Group 53"/>
                <p:cNvGrpSpPr>
                  <a:grpSpLocks/>
                </p:cNvGrpSpPr>
                <p:nvPr/>
              </p:nvGrpSpPr>
              <p:grpSpPr bwMode="auto">
                <a:xfrm rot="-5400000">
                  <a:off x="4476" y="3396"/>
                  <a:ext cx="264" cy="768"/>
                  <a:chOff x="4033" y="3216"/>
                  <a:chExt cx="264" cy="768"/>
                </a:xfrm>
              </p:grpSpPr>
              <p:sp>
                <p:nvSpPr>
                  <p:cNvPr id="77877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3" y="3408"/>
                    <a:ext cx="191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7878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4033" y="3456"/>
                    <a:ext cx="0" cy="33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7879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4043" y="3623"/>
                    <a:ext cx="254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9933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7880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7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7881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216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77873" name="Line 59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74" name="Line 60"/>
                <p:cNvSpPr>
                  <a:spLocks noChangeShapeType="1"/>
                </p:cNvSpPr>
                <p:nvPr/>
              </p:nvSpPr>
              <p:spPr bwMode="auto">
                <a:xfrm>
                  <a:off x="4992" y="3360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75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403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76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499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7851" name="Group 82"/>
            <p:cNvGrpSpPr>
              <a:grpSpLocks/>
            </p:cNvGrpSpPr>
            <p:nvPr/>
          </p:nvGrpSpPr>
          <p:grpSpPr bwMode="auto">
            <a:xfrm rot="5400000">
              <a:off x="1512" y="2856"/>
              <a:ext cx="960" cy="624"/>
              <a:chOff x="4032" y="3168"/>
              <a:chExt cx="1152" cy="744"/>
            </a:xfrm>
          </p:grpSpPr>
          <p:grpSp>
            <p:nvGrpSpPr>
              <p:cNvPr id="77852" name="Group 83"/>
              <p:cNvGrpSpPr>
                <a:grpSpLocks/>
              </p:cNvGrpSpPr>
              <p:nvPr/>
            </p:nvGrpSpPr>
            <p:grpSpPr bwMode="auto">
              <a:xfrm rot="16200000" flipH="1">
                <a:off x="4416" y="2976"/>
                <a:ext cx="384" cy="768"/>
                <a:chOff x="4212" y="2425"/>
                <a:chExt cx="416" cy="1008"/>
              </a:xfrm>
            </p:grpSpPr>
            <p:sp>
              <p:nvSpPr>
                <p:cNvPr id="77864" name="Line 84"/>
                <p:cNvSpPr>
                  <a:spLocks noChangeShapeType="1"/>
                </p:cNvSpPr>
                <p:nvPr/>
              </p:nvSpPr>
              <p:spPr bwMode="auto">
                <a:xfrm>
                  <a:off x="4420" y="2425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7865" name="Line 85"/>
                <p:cNvSpPr>
                  <a:spLocks noChangeShapeType="1"/>
                </p:cNvSpPr>
                <p:nvPr/>
              </p:nvSpPr>
              <p:spPr bwMode="auto">
                <a:xfrm>
                  <a:off x="4212" y="2761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7866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4212" y="2761"/>
                  <a:ext cx="208" cy="336"/>
                </a:xfrm>
                <a:prstGeom prst="line">
                  <a:avLst/>
                </a:prstGeom>
                <a:noFill/>
                <a:ln w="28575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7867" name="Line 87"/>
                <p:cNvSpPr>
                  <a:spLocks noChangeShapeType="1"/>
                </p:cNvSpPr>
                <p:nvPr/>
              </p:nvSpPr>
              <p:spPr bwMode="auto">
                <a:xfrm>
                  <a:off x="4212" y="3097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7868" name="Line 88"/>
                <p:cNvSpPr>
                  <a:spLocks noChangeShapeType="1"/>
                </p:cNvSpPr>
                <p:nvPr/>
              </p:nvSpPr>
              <p:spPr bwMode="auto">
                <a:xfrm>
                  <a:off x="4420" y="2761"/>
                  <a:ext cx="208" cy="336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7869" name="Line 89"/>
                <p:cNvSpPr>
                  <a:spLocks noChangeShapeType="1"/>
                </p:cNvSpPr>
                <p:nvPr/>
              </p:nvSpPr>
              <p:spPr bwMode="auto">
                <a:xfrm>
                  <a:off x="4420" y="3097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77853" name="Group 90"/>
              <p:cNvGrpSpPr>
                <a:grpSpLocks/>
              </p:cNvGrpSpPr>
              <p:nvPr/>
            </p:nvGrpSpPr>
            <p:grpSpPr bwMode="auto">
              <a:xfrm>
                <a:off x="4032" y="3360"/>
                <a:ext cx="1152" cy="552"/>
                <a:chOff x="4032" y="3360"/>
                <a:chExt cx="1152" cy="552"/>
              </a:xfrm>
            </p:grpSpPr>
            <p:grpSp>
              <p:nvGrpSpPr>
                <p:cNvPr id="77854" name="Group 91"/>
                <p:cNvGrpSpPr>
                  <a:grpSpLocks/>
                </p:cNvGrpSpPr>
                <p:nvPr/>
              </p:nvGrpSpPr>
              <p:grpSpPr bwMode="auto">
                <a:xfrm rot="-5400000">
                  <a:off x="4476" y="3396"/>
                  <a:ext cx="264" cy="768"/>
                  <a:chOff x="4033" y="3216"/>
                  <a:chExt cx="264" cy="768"/>
                </a:xfrm>
              </p:grpSpPr>
              <p:sp>
                <p:nvSpPr>
                  <p:cNvPr id="77859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3" y="3408"/>
                    <a:ext cx="191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7860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4033" y="3456"/>
                    <a:ext cx="0" cy="33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7861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4043" y="3623"/>
                    <a:ext cx="254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9933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7862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7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7863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216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77855" name="Line 97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56" name="Line 98"/>
                <p:cNvSpPr>
                  <a:spLocks noChangeShapeType="1"/>
                </p:cNvSpPr>
                <p:nvPr/>
              </p:nvSpPr>
              <p:spPr bwMode="auto">
                <a:xfrm>
                  <a:off x="4992" y="3360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57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403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58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499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77830" name="Text Box 102"/>
          <p:cNvSpPr txBox="1">
            <a:spLocks noChangeArrowheads="1"/>
          </p:cNvSpPr>
          <p:nvPr/>
        </p:nvSpPr>
        <p:spPr bwMode="auto">
          <a:xfrm>
            <a:off x="838200" y="1447800"/>
            <a:ext cx="5334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baseline="0"/>
          </a:p>
          <a:p>
            <a:pPr eaLnBrk="1" hangingPunct="1">
              <a:spcBef>
                <a:spcPct val="50000"/>
              </a:spcBef>
            </a:pPr>
            <a:endParaRPr lang="fr-FR" baseline="0"/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	  v</a:t>
            </a:r>
            <a:r>
              <a:rPr lang="fr-FR"/>
              <a:t>K1</a:t>
            </a:r>
            <a:endParaRPr lang="fr-FR" baseline="0"/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			          I</a:t>
            </a:r>
            <a:r>
              <a:rPr lang="fr-FR"/>
              <a:t>0</a:t>
            </a:r>
            <a:endParaRPr lang="fr-FR" baseline="0"/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U</a:t>
            </a:r>
            <a:r>
              <a:rPr lang="fr-FR"/>
              <a:t>A</a:t>
            </a:r>
          </a:p>
          <a:p>
            <a:pPr eaLnBrk="1" hangingPunct="1">
              <a:spcBef>
                <a:spcPct val="50000"/>
              </a:spcBef>
            </a:pPr>
            <a:endParaRPr lang="fr-FR"/>
          </a:p>
          <a:p>
            <a:pPr eaLnBrk="1" hangingPunct="1">
              <a:spcBef>
                <a:spcPct val="50000"/>
              </a:spcBef>
            </a:pPr>
            <a:r>
              <a:rPr lang="fr-FR"/>
              <a:t>	     </a:t>
            </a:r>
            <a:r>
              <a:rPr lang="fr-FR" baseline="0"/>
              <a:t>V</a:t>
            </a:r>
            <a:r>
              <a:rPr lang="fr-FR"/>
              <a:t>K2		  </a:t>
            </a:r>
            <a:r>
              <a:rPr lang="fr-FR" baseline="0"/>
              <a:t>u</a:t>
            </a:r>
            <a:r>
              <a:rPr lang="fr-FR"/>
              <a:t>C</a:t>
            </a:r>
            <a:endParaRPr lang="fr-FR" baseline="0"/>
          </a:p>
        </p:txBody>
      </p:sp>
      <p:sp>
        <p:nvSpPr>
          <p:cNvPr id="77831" name="Text Box 103"/>
          <p:cNvSpPr txBox="1">
            <a:spLocks noChangeArrowheads="1"/>
          </p:cNvSpPr>
          <p:nvPr/>
        </p:nvSpPr>
        <p:spPr bwMode="auto">
          <a:xfrm>
            <a:off x="5181601" y="1447800"/>
            <a:ext cx="4724399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 smtClean="0"/>
              <a:t>For the State </a:t>
            </a:r>
            <a:r>
              <a:rPr lang="fr-FR" baseline="0" dirty="0" smtClean="0"/>
              <a:t>K</a:t>
            </a:r>
            <a:r>
              <a:rPr lang="fr-FR" dirty="0" smtClean="0"/>
              <a:t>1</a:t>
            </a:r>
            <a:r>
              <a:rPr lang="fr-FR" baseline="0" dirty="0" smtClean="0"/>
              <a:t>=1</a:t>
            </a: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en-US" baseline="0" dirty="0" smtClean="0"/>
              <a:t>If I</a:t>
            </a:r>
            <a:r>
              <a:rPr lang="en-US" dirty="0" smtClean="0"/>
              <a:t>0</a:t>
            </a:r>
            <a:r>
              <a:rPr lang="en-US" baseline="0" dirty="0" smtClean="0"/>
              <a:t> is positive the transistor is conducting</a:t>
            </a:r>
            <a:endParaRPr lang="en-US" baseline="0" dirty="0"/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If I</a:t>
            </a:r>
            <a:r>
              <a:rPr lang="en-US" dirty="0"/>
              <a:t>0</a:t>
            </a:r>
            <a:r>
              <a:rPr lang="en-US" baseline="0" dirty="0"/>
              <a:t> is negative the diode </a:t>
            </a:r>
            <a:r>
              <a:rPr lang="en-US" baseline="0" dirty="0" smtClean="0"/>
              <a:t>is conducting in </a:t>
            </a:r>
            <a:r>
              <a:rPr lang="en-US" baseline="0" dirty="0"/>
              <a:t>switch 1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The </a:t>
            </a:r>
            <a:r>
              <a:rPr lang="fr-FR" baseline="0" dirty="0" err="1"/>
              <a:t>same</a:t>
            </a:r>
            <a:r>
              <a:rPr lang="fr-FR" baseline="0" dirty="0"/>
              <a:t> </a:t>
            </a:r>
            <a:r>
              <a:rPr lang="fr-FR" baseline="0" dirty="0" err="1"/>
              <a:t>thing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the </a:t>
            </a:r>
            <a:r>
              <a:rPr lang="fr-FR" baseline="0" dirty="0" err="1"/>
              <a:t>others</a:t>
            </a:r>
            <a:r>
              <a:rPr lang="fr-FR" baseline="0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P=&lt;u</a:t>
            </a:r>
            <a:r>
              <a:rPr lang="fr-FR" dirty="0"/>
              <a:t>C</a:t>
            </a:r>
            <a:r>
              <a:rPr lang="fr-FR" baseline="0" dirty="0"/>
              <a:t>I</a:t>
            </a:r>
            <a:r>
              <a:rPr lang="fr-FR" dirty="0"/>
              <a:t>0</a:t>
            </a:r>
            <a:r>
              <a:rPr lang="fr-FR" baseline="0" dirty="0"/>
              <a:t>&gt;  </a:t>
            </a:r>
            <a:r>
              <a:rPr lang="en-US" baseline="0" dirty="0"/>
              <a:t>can </a:t>
            </a:r>
            <a:r>
              <a:rPr lang="en-US" baseline="0" dirty="0" smtClean="0"/>
              <a:t>take two </a:t>
            </a:r>
            <a:r>
              <a:rPr lang="en-US" baseline="0" dirty="0"/>
              <a:t>signs</a:t>
            </a: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This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="1" baseline="0" dirty="0" err="1" smtClean="0"/>
              <a:t>energy</a:t>
            </a:r>
            <a:r>
              <a:rPr lang="fr-FR" b="1" baseline="0" dirty="0" smtClean="0"/>
              <a:t> </a:t>
            </a:r>
            <a:r>
              <a:rPr lang="fr-FR" b="1" baseline="0" dirty="0" err="1"/>
              <a:t>reversibility</a:t>
            </a:r>
            <a:endParaRPr lang="fr-FR" b="1" baseline="0" dirty="0"/>
          </a:p>
        </p:txBody>
      </p:sp>
      <p:sp>
        <p:nvSpPr>
          <p:cNvPr id="77832" name="Line 104"/>
          <p:cNvSpPr>
            <a:spLocks noChangeShapeType="1"/>
          </p:cNvSpPr>
          <p:nvPr/>
        </p:nvSpPr>
        <p:spPr bwMode="auto">
          <a:xfrm flipV="1">
            <a:off x="4191000" y="43434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7467600" cy="838200"/>
          </a:xfrm>
          <a:prstGeom prst="roundRect">
            <a:avLst>
              <a:gd name="adj" fmla="val 16667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 err="1">
                <a:solidFill>
                  <a:schemeClr val="tx1"/>
                </a:solidFill>
              </a:rPr>
              <a:t>Reversible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converter</a:t>
            </a:r>
            <a:r>
              <a:rPr lang="fr-FR" sz="2800" dirty="0" smtClean="0">
                <a:solidFill>
                  <a:schemeClr val="tx1"/>
                </a:solidFill>
              </a:rPr>
              <a:t> : H </a:t>
            </a:r>
            <a:r>
              <a:rPr lang="fr-FR" sz="2800" dirty="0" err="1" smtClean="0">
                <a:solidFill>
                  <a:schemeClr val="tx1"/>
                </a:solidFill>
              </a:rPr>
              <a:t>scheme</a:t>
            </a:r>
            <a:endParaRPr lang="fr-FR" sz="2800" dirty="0" smtClean="0">
              <a:solidFill>
                <a:schemeClr val="tx1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81200" y="838200"/>
            <a:ext cx="8077200" cy="7699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None/>
            </a:pPr>
            <a:r>
              <a:rPr lang="fr-FR" sz="2000" dirty="0" err="1"/>
              <a:t>W</a:t>
            </a:r>
            <a:r>
              <a:rPr lang="fr-FR" sz="2000" dirty="0" err="1" smtClean="0"/>
              <a:t>e</a:t>
            </a:r>
            <a:r>
              <a:rPr lang="fr-FR" sz="2000" dirty="0" smtClean="0"/>
              <a:t> use </a:t>
            </a:r>
            <a:r>
              <a:rPr lang="fr-FR" sz="2000" dirty="0" err="1" smtClean="0"/>
              <a:t>two</a:t>
            </a:r>
            <a:r>
              <a:rPr lang="fr-FR" sz="2000" dirty="0" smtClean="0"/>
              <a:t> </a:t>
            </a:r>
            <a:r>
              <a:rPr lang="fr-FR" sz="2000" dirty="0" err="1" smtClean="0"/>
              <a:t>schemes</a:t>
            </a:r>
            <a:r>
              <a:rPr lang="fr-FR" sz="2000" dirty="0" smtClean="0"/>
              <a:t> to </a:t>
            </a:r>
            <a:r>
              <a:rPr lang="fr-FR" sz="2000" dirty="0" err="1" smtClean="0"/>
              <a:t>obtain</a:t>
            </a:r>
            <a:r>
              <a:rPr lang="fr-FR" sz="2000" dirty="0" smtClean="0"/>
              <a:t> a bi-</a:t>
            </a:r>
            <a:r>
              <a:rPr lang="fr-FR" sz="2000" dirty="0" err="1" smtClean="0"/>
              <a:t>directional</a:t>
            </a:r>
            <a:r>
              <a:rPr lang="fr-FR" sz="2000" dirty="0" smtClean="0"/>
              <a:t> voltage on </a:t>
            </a:r>
            <a:r>
              <a:rPr lang="fr-FR" sz="2000" dirty="0" err="1" smtClean="0"/>
              <a:t>u</a:t>
            </a:r>
            <a:r>
              <a:rPr lang="fr-FR" sz="2000" baseline="-25000" dirty="0" err="1" smtClean="0"/>
              <a:t>M</a:t>
            </a:r>
            <a:r>
              <a:rPr lang="fr-FR" sz="2000" baseline="-25000" dirty="0" smtClean="0"/>
              <a:t>.</a:t>
            </a:r>
          </a:p>
          <a:p>
            <a:pPr eaLnBrk="1" hangingPunct="1">
              <a:buFontTx/>
              <a:buNone/>
            </a:pPr>
            <a:r>
              <a:rPr lang="fr-FR" sz="2000" dirty="0" err="1" smtClean="0"/>
              <a:t>Red</a:t>
            </a:r>
            <a:r>
              <a:rPr lang="fr-FR" sz="2000" dirty="0" smtClean="0"/>
              <a:t> for the positive version, and </a:t>
            </a:r>
            <a:r>
              <a:rPr lang="fr-FR" sz="2000" dirty="0" err="1" smtClean="0"/>
              <a:t>blue</a:t>
            </a:r>
            <a:r>
              <a:rPr lang="fr-FR" sz="2000" dirty="0" smtClean="0"/>
              <a:t> for the </a:t>
            </a:r>
            <a:r>
              <a:rPr lang="fr-FR" sz="2000" dirty="0" err="1" smtClean="0"/>
              <a:t>negative</a:t>
            </a:r>
            <a:r>
              <a:rPr lang="fr-FR" sz="2000" dirty="0" smtClean="0"/>
              <a:t> version</a:t>
            </a:r>
          </a:p>
        </p:txBody>
      </p:sp>
      <p:sp>
        <p:nvSpPr>
          <p:cNvPr id="78852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BEC95301-B8FA-432E-8F08-4DE8C58EB93F}" type="slidenum">
              <a:rPr lang="fr-FR"/>
              <a:pPr eaLnBrk="1" hangingPunct="1"/>
              <a:t>25</a:t>
            </a:fld>
            <a:endParaRPr lang="fr-FR"/>
          </a:p>
        </p:txBody>
      </p:sp>
      <p:grpSp>
        <p:nvGrpSpPr>
          <p:cNvPr id="78853" name="Group 109"/>
          <p:cNvGrpSpPr>
            <a:grpSpLocks/>
          </p:cNvGrpSpPr>
          <p:nvPr/>
        </p:nvGrpSpPr>
        <p:grpSpPr bwMode="auto">
          <a:xfrm>
            <a:off x="533400" y="2514600"/>
            <a:ext cx="5334000" cy="3429000"/>
            <a:chOff x="576" y="1824"/>
            <a:chExt cx="3360" cy="2160"/>
          </a:xfrm>
        </p:grpSpPr>
        <p:sp>
          <p:nvSpPr>
            <p:cNvPr id="78857" name="Line 7"/>
            <p:cNvSpPr>
              <a:spLocks noChangeShapeType="1"/>
            </p:cNvSpPr>
            <p:nvPr/>
          </p:nvSpPr>
          <p:spPr bwMode="auto">
            <a:xfrm flipV="1">
              <a:off x="1201" y="1824"/>
              <a:ext cx="815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8858" name="Line 8"/>
            <p:cNvSpPr>
              <a:spLocks noChangeShapeType="1"/>
            </p:cNvSpPr>
            <p:nvPr/>
          </p:nvSpPr>
          <p:spPr bwMode="auto">
            <a:xfrm>
              <a:off x="1199" y="1824"/>
              <a:ext cx="0" cy="9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8859" name="Line 9"/>
            <p:cNvSpPr>
              <a:spLocks noChangeShapeType="1"/>
            </p:cNvSpPr>
            <p:nvPr/>
          </p:nvSpPr>
          <p:spPr bwMode="auto">
            <a:xfrm>
              <a:off x="985" y="2766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8860" name="Line 10"/>
            <p:cNvSpPr>
              <a:spLocks noChangeShapeType="1"/>
            </p:cNvSpPr>
            <p:nvPr/>
          </p:nvSpPr>
          <p:spPr bwMode="auto">
            <a:xfrm>
              <a:off x="1129" y="2851"/>
              <a:ext cx="2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8861" name="Line 11"/>
            <p:cNvSpPr>
              <a:spLocks noChangeShapeType="1"/>
            </p:cNvSpPr>
            <p:nvPr/>
          </p:nvSpPr>
          <p:spPr bwMode="auto">
            <a:xfrm>
              <a:off x="1201" y="2851"/>
              <a:ext cx="0" cy="11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8862" name="Line 12"/>
            <p:cNvSpPr>
              <a:spLocks noChangeShapeType="1"/>
            </p:cNvSpPr>
            <p:nvPr/>
          </p:nvSpPr>
          <p:spPr bwMode="auto">
            <a:xfrm>
              <a:off x="1201" y="3961"/>
              <a:ext cx="2303" cy="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8863" name="Oval 15"/>
            <p:cNvSpPr>
              <a:spLocks noChangeArrowheads="1"/>
            </p:cNvSpPr>
            <p:nvPr/>
          </p:nvSpPr>
          <p:spPr bwMode="auto">
            <a:xfrm>
              <a:off x="2592" y="2783"/>
              <a:ext cx="192" cy="24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8864" name="Line 18"/>
            <p:cNvSpPr>
              <a:spLocks noChangeShapeType="1"/>
            </p:cNvSpPr>
            <p:nvPr/>
          </p:nvSpPr>
          <p:spPr bwMode="auto">
            <a:xfrm flipV="1">
              <a:off x="912" y="2083"/>
              <a:ext cx="0" cy="16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8865" name="Line 19"/>
            <p:cNvSpPr>
              <a:spLocks noChangeShapeType="1"/>
            </p:cNvSpPr>
            <p:nvPr/>
          </p:nvSpPr>
          <p:spPr bwMode="auto">
            <a:xfrm flipV="1">
              <a:off x="1583" y="1970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8866" name="Line 20"/>
            <p:cNvSpPr>
              <a:spLocks noChangeShapeType="1"/>
            </p:cNvSpPr>
            <p:nvPr/>
          </p:nvSpPr>
          <p:spPr bwMode="auto">
            <a:xfrm flipV="1">
              <a:off x="1583" y="2951"/>
              <a:ext cx="0" cy="8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78867" name="Line 21"/>
            <p:cNvSpPr>
              <a:spLocks noChangeShapeType="1"/>
            </p:cNvSpPr>
            <p:nvPr/>
          </p:nvSpPr>
          <p:spPr bwMode="auto">
            <a:xfrm>
              <a:off x="2016" y="1824"/>
              <a:ext cx="0" cy="1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78868" name="Group 24"/>
            <p:cNvGrpSpPr>
              <a:grpSpLocks/>
            </p:cNvGrpSpPr>
            <p:nvPr/>
          </p:nvGrpSpPr>
          <p:grpSpPr bwMode="auto">
            <a:xfrm rot="5400000">
              <a:off x="1584" y="2112"/>
              <a:ext cx="864" cy="576"/>
              <a:chOff x="4032" y="3168"/>
              <a:chExt cx="1152" cy="744"/>
            </a:xfrm>
          </p:grpSpPr>
          <p:grpSp>
            <p:nvGrpSpPr>
              <p:cNvPr id="78935" name="Group 25"/>
              <p:cNvGrpSpPr>
                <a:grpSpLocks/>
              </p:cNvGrpSpPr>
              <p:nvPr/>
            </p:nvGrpSpPr>
            <p:grpSpPr bwMode="auto">
              <a:xfrm rot="16200000" flipH="1">
                <a:off x="4416" y="2976"/>
                <a:ext cx="384" cy="768"/>
                <a:chOff x="4212" y="2425"/>
                <a:chExt cx="416" cy="1008"/>
              </a:xfrm>
            </p:grpSpPr>
            <p:sp>
              <p:nvSpPr>
                <p:cNvPr id="78947" name="Line 26"/>
                <p:cNvSpPr>
                  <a:spLocks noChangeShapeType="1"/>
                </p:cNvSpPr>
                <p:nvPr/>
              </p:nvSpPr>
              <p:spPr bwMode="auto">
                <a:xfrm>
                  <a:off x="4420" y="2425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948" name="Line 27"/>
                <p:cNvSpPr>
                  <a:spLocks noChangeShapeType="1"/>
                </p:cNvSpPr>
                <p:nvPr/>
              </p:nvSpPr>
              <p:spPr bwMode="auto">
                <a:xfrm>
                  <a:off x="4212" y="2761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949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212" y="2761"/>
                  <a:ext cx="208" cy="33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950" name="Line 29"/>
                <p:cNvSpPr>
                  <a:spLocks noChangeShapeType="1"/>
                </p:cNvSpPr>
                <p:nvPr/>
              </p:nvSpPr>
              <p:spPr bwMode="auto">
                <a:xfrm>
                  <a:off x="4212" y="3097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951" name="Line 30"/>
                <p:cNvSpPr>
                  <a:spLocks noChangeShapeType="1"/>
                </p:cNvSpPr>
                <p:nvPr/>
              </p:nvSpPr>
              <p:spPr bwMode="auto">
                <a:xfrm>
                  <a:off x="4420" y="2761"/>
                  <a:ext cx="208" cy="33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952" name="Line 31"/>
                <p:cNvSpPr>
                  <a:spLocks noChangeShapeType="1"/>
                </p:cNvSpPr>
                <p:nvPr/>
              </p:nvSpPr>
              <p:spPr bwMode="auto">
                <a:xfrm>
                  <a:off x="4420" y="3097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78936" name="Group 32"/>
              <p:cNvGrpSpPr>
                <a:grpSpLocks/>
              </p:cNvGrpSpPr>
              <p:nvPr/>
            </p:nvGrpSpPr>
            <p:grpSpPr bwMode="auto">
              <a:xfrm>
                <a:off x="4032" y="3360"/>
                <a:ext cx="1152" cy="552"/>
                <a:chOff x="4032" y="3360"/>
                <a:chExt cx="1152" cy="552"/>
              </a:xfrm>
            </p:grpSpPr>
            <p:grpSp>
              <p:nvGrpSpPr>
                <p:cNvPr id="78937" name="Group 33"/>
                <p:cNvGrpSpPr>
                  <a:grpSpLocks/>
                </p:cNvGrpSpPr>
                <p:nvPr/>
              </p:nvGrpSpPr>
              <p:grpSpPr bwMode="auto">
                <a:xfrm rot="-5400000">
                  <a:off x="4476" y="3396"/>
                  <a:ext cx="264" cy="768"/>
                  <a:chOff x="4033" y="3216"/>
                  <a:chExt cx="264" cy="768"/>
                </a:xfrm>
              </p:grpSpPr>
              <p:sp>
                <p:nvSpPr>
                  <p:cNvPr id="78942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3" y="3408"/>
                    <a:ext cx="191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894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4033" y="3456"/>
                    <a:ext cx="0" cy="336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894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043" y="3623"/>
                    <a:ext cx="254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894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7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894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216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78938" name="Line 39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939" name="Line 40"/>
                <p:cNvSpPr>
                  <a:spLocks noChangeShapeType="1"/>
                </p:cNvSpPr>
                <p:nvPr/>
              </p:nvSpPr>
              <p:spPr bwMode="auto">
                <a:xfrm>
                  <a:off x="4992" y="3360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940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403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941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499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8869" name="Group 43"/>
            <p:cNvGrpSpPr>
              <a:grpSpLocks/>
            </p:cNvGrpSpPr>
            <p:nvPr/>
          </p:nvGrpSpPr>
          <p:grpSpPr bwMode="auto">
            <a:xfrm rot="5400000">
              <a:off x="1536" y="3168"/>
              <a:ext cx="960" cy="672"/>
              <a:chOff x="4032" y="3168"/>
              <a:chExt cx="1152" cy="744"/>
            </a:xfrm>
          </p:grpSpPr>
          <p:grpSp>
            <p:nvGrpSpPr>
              <p:cNvPr id="78917" name="Group 44"/>
              <p:cNvGrpSpPr>
                <a:grpSpLocks/>
              </p:cNvGrpSpPr>
              <p:nvPr/>
            </p:nvGrpSpPr>
            <p:grpSpPr bwMode="auto">
              <a:xfrm rot="16200000" flipH="1">
                <a:off x="4416" y="2976"/>
                <a:ext cx="384" cy="768"/>
                <a:chOff x="4212" y="2425"/>
                <a:chExt cx="416" cy="1008"/>
              </a:xfrm>
            </p:grpSpPr>
            <p:sp>
              <p:nvSpPr>
                <p:cNvPr id="78929" name="Line 45"/>
                <p:cNvSpPr>
                  <a:spLocks noChangeShapeType="1"/>
                </p:cNvSpPr>
                <p:nvPr/>
              </p:nvSpPr>
              <p:spPr bwMode="auto">
                <a:xfrm>
                  <a:off x="4420" y="2425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930" name="Line 46"/>
                <p:cNvSpPr>
                  <a:spLocks noChangeShapeType="1"/>
                </p:cNvSpPr>
                <p:nvPr/>
              </p:nvSpPr>
              <p:spPr bwMode="auto">
                <a:xfrm>
                  <a:off x="4212" y="2761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931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4212" y="2761"/>
                  <a:ext cx="208" cy="33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932" name="Line 48"/>
                <p:cNvSpPr>
                  <a:spLocks noChangeShapeType="1"/>
                </p:cNvSpPr>
                <p:nvPr/>
              </p:nvSpPr>
              <p:spPr bwMode="auto">
                <a:xfrm>
                  <a:off x="4212" y="3097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933" name="Line 49"/>
                <p:cNvSpPr>
                  <a:spLocks noChangeShapeType="1"/>
                </p:cNvSpPr>
                <p:nvPr/>
              </p:nvSpPr>
              <p:spPr bwMode="auto">
                <a:xfrm>
                  <a:off x="4420" y="2761"/>
                  <a:ext cx="208" cy="33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934" name="Line 50"/>
                <p:cNvSpPr>
                  <a:spLocks noChangeShapeType="1"/>
                </p:cNvSpPr>
                <p:nvPr/>
              </p:nvSpPr>
              <p:spPr bwMode="auto">
                <a:xfrm>
                  <a:off x="4420" y="3097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78918" name="Group 51"/>
              <p:cNvGrpSpPr>
                <a:grpSpLocks/>
              </p:cNvGrpSpPr>
              <p:nvPr/>
            </p:nvGrpSpPr>
            <p:grpSpPr bwMode="auto">
              <a:xfrm>
                <a:off x="4032" y="3360"/>
                <a:ext cx="1152" cy="552"/>
                <a:chOff x="4032" y="3360"/>
                <a:chExt cx="1152" cy="552"/>
              </a:xfrm>
            </p:grpSpPr>
            <p:grpSp>
              <p:nvGrpSpPr>
                <p:cNvPr id="78919" name="Group 52"/>
                <p:cNvGrpSpPr>
                  <a:grpSpLocks/>
                </p:cNvGrpSpPr>
                <p:nvPr/>
              </p:nvGrpSpPr>
              <p:grpSpPr bwMode="auto">
                <a:xfrm rot="-5400000">
                  <a:off x="4476" y="3396"/>
                  <a:ext cx="264" cy="768"/>
                  <a:chOff x="4033" y="3216"/>
                  <a:chExt cx="264" cy="768"/>
                </a:xfrm>
              </p:grpSpPr>
              <p:sp>
                <p:nvSpPr>
                  <p:cNvPr id="78924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3" y="3408"/>
                    <a:ext cx="191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8925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4033" y="3456"/>
                    <a:ext cx="0" cy="336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8926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4043" y="3623"/>
                    <a:ext cx="254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8927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7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892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216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78920" name="Line 58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921" name="Line 59"/>
                <p:cNvSpPr>
                  <a:spLocks noChangeShapeType="1"/>
                </p:cNvSpPr>
                <p:nvPr/>
              </p:nvSpPr>
              <p:spPr bwMode="auto">
                <a:xfrm>
                  <a:off x="4992" y="3360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922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403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923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499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8870" name="Group 62"/>
            <p:cNvGrpSpPr>
              <a:grpSpLocks/>
            </p:cNvGrpSpPr>
            <p:nvPr/>
          </p:nvGrpSpPr>
          <p:grpSpPr bwMode="auto">
            <a:xfrm rot="16200000" flipH="1">
              <a:off x="3072" y="3216"/>
              <a:ext cx="864" cy="672"/>
              <a:chOff x="4032" y="3168"/>
              <a:chExt cx="1152" cy="744"/>
            </a:xfrm>
          </p:grpSpPr>
          <p:grpSp>
            <p:nvGrpSpPr>
              <p:cNvPr id="78899" name="Group 63"/>
              <p:cNvGrpSpPr>
                <a:grpSpLocks/>
              </p:cNvGrpSpPr>
              <p:nvPr/>
            </p:nvGrpSpPr>
            <p:grpSpPr bwMode="auto">
              <a:xfrm rot="16200000" flipH="1">
                <a:off x="4416" y="2976"/>
                <a:ext cx="384" cy="768"/>
                <a:chOff x="4212" y="2425"/>
                <a:chExt cx="416" cy="1008"/>
              </a:xfrm>
            </p:grpSpPr>
            <p:sp>
              <p:nvSpPr>
                <p:cNvPr id="78911" name="Line 64"/>
                <p:cNvSpPr>
                  <a:spLocks noChangeShapeType="1"/>
                </p:cNvSpPr>
                <p:nvPr/>
              </p:nvSpPr>
              <p:spPr bwMode="auto">
                <a:xfrm>
                  <a:off x="4420" y="2425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912" name="Line 65"/>
                <p:cNvSpPr>
                  <a:spLocks noChangeShapeType="1"/>
                </p:cNvSpPr>
                <p:nvPr/>
              </p:nvSpPr>
              <p:spPr bwMode="auto">
                <a:xfrm>
                  <a:off x="4212" y="2761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913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4212" y="2761"/>
                  <a:ext cx="208" cy="336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914" name="Line 67"/>
                <p:cNvSpPr>
                  <a:spLocks noChangeShapeType="1"/>
                </p:cNvSpPr>
                <p:nvPr/>
              </p:nvSpPr>
              <p:spPr bwMode="auto">
                <a:xfrm>
                  <a:off x="4212" y="3097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915" name="Line 68"/>
                <p:cNvSpPr>
                  <a:spLocks noChangeShapeType="1"/>
                </p:cNvSpPr>
                <p:nvPr/>
              </p:nvSpPr>
              <p:spPr bwMode="auto">
                <a:xfrm>
                  <a:off x="4420" y="2761"/>
                  <a:ext cx="208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916" name="Line 69"/>
                <p:cNvSpPr>
                  <a:spLocks noChangeShapeType="1"/>
                </p:cNvSpPr>
                <p:nvPr/>
              </p:nvSpPr>
              <p:spPr bwMode="auto">
                <a:xfrm>
                  <a:off x="4420" y="3097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78900" name="Group 70"/>
              <p:cNvGrpSpPr>
                <a:grpSpLocks/>
              </p:cNvGrpSpPr>
              <p:nvPr/>
            </p:nvGrpSpPr>
            <p:grpSpPr bwMode="auto">
              <a:xfrm>
                <a:off x="4032" y="3360"/>
                <a:ext cx="1152" cy="552"/>
                <a:chOff x="4032" y="3360"/>
                <a:chExt cx="1152" cy="552"/>
              </a:xfrm>
            </p:grpSpPr>
            <p:grpSp>
              <p:nvGrpSpPr>
                <p:cNvPr id="78901" name="Group 71"/>
                <p:cNvGrpSpPr>
                  <a:grpSpLocks/>
                </p:cNvGrpSpPr>
                <p:nvPr/>
              </p:nvGrpSpPr>
              <p:grpSpPr bwMode="auto">
                <a:xfrm rot="-5400000">
                  <a:off x="4476" y="3396"/>
                  <a:ext cx="264" cy="768"/>
                  <a:chOff x="4033" y="3216"/>
                  <a:chExt cx="264" cy="768"/>
                </a:xfrm>
              </p:grpSpPr>
              <p:sp>
                <p:nvSpPr>
                  <p:cNvPr id="78906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3" y="3408"/>
                    <a:ext cx="191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8907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033" y="3456"/>
                    <a:ext cx="0" cy="33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8908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4043" y="3623"/>
                    <a:ext cx="254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890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7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891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216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78902" name="Line 77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903" name="Line 78"/>
                <p:cNvSpPr>
                  <a:spLocks noChangeShapeType="1"/>
                </p:cNvSpPr>
                <p:nvPr/>
              </p:nvSpPr>
              <p:spPr bwMode="auto">
                <a:xfrm>
                  <a:off x="4992" y="3360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904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403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905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499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8871" name="Group 81"/>
            <p:cNvGrpSpPr>
              <a:grpSpLocks/>
            </p:cNvGrpSpPr>
            <p:nvPr/>
          </p:nvGrpSpPr>
          <p:grpSpPr bwMode="auto">
            <a:xfrm rot="16200000" flipH="1">
              <a:off x="3072" y="2016"/>
              <a:ext cx="864" cy="672"/>
              <a:chOff x="4032" y="3168"/>
              <a:chExt cx="1152" cy="744"/>
            </a:xfrm>
          </p:grpSpPr>
          <p:grpSp>
            <p:nvGrpSpPr>
              <p:cNvPr id="78881" name="Group 82"/>
              <p:cNvGrpSpPr>
                <a:grpSpLocks/>
              </p:cNvGrpSpPr>
              <p:nvPr/>
            </p:nvGrpSpPr>
            <p:grpSpPr bwMode="auto">
              <a:xfrm rot="16200000" flipH="1">
                <a:off x="4416" y="2976"/>
                <a:ext cx="384" cy="768"/>
                <a:chOff x="4212" y="2425"/>
                <a:chExt cx="416" cy="1008"/>
              </a:xfrm>
            </p:grpSpPr>
            <p:sp>
              <p:nvSpPr>
                <p:cNvPr id="78893" name="Line 83"/>
                <p:cNvSpPr>
                  <a:spLocks noChangeShapeType="1"/>
                </p:cNvSpPr>
                <p:nvPr/>
              </p:nvSpPr>
              <p:spPr bwMode="auto">
                <a:xfrm>
                  <a:off x="4420" y="2425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894" name="Line 84"/>
                <p:cNvSpPr>
                  <a:spLocks noChangeShapeType="1"/>
                </p:cNvSpPr>
                <p:nvPr/>
              </p:nvSpPr>
              <p:spPr bwMode="auto">
                <a:xfrm>
                  <a:off x="4212" y="2761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895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4212" y="2761"/>
                  <a:ext cx="208" cy="336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896" name="Line 86"/>
                <p:cNvSpPr>
                  <a:spLocks noChangeShapeType="1"/>
                </p:cNvSpPr>
                <p:nvPr/>
              </p:nvSpPr>
              <p:spPr bwMode="auto">
                <a:xfrm>
                  <a:off x="4212" y="3097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897" name="Line 87"/>
                <p:cNvSpPr>
                  <a:spLocks noChangeShapeType="1"/>
                </p:cNvSpPr>
                <p:nvPr/>
              </p:nvSpPr>
              <p:spPr bwMode="auto">
                <a:xfrm>
                  <a:off x="4420" y="2761"/>
                  <a:ext cx="208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8898" name="Line 88"/>
                <p:cNvSpPr>
                  <a:spLocks noChangeShapeType="1"/>
                </p:cNvSpPr>
                <p:nvPr/>
              </p:nvSpPr>
              <p:spPr bwMode="auto">
                <a:xfrm>
                  <a:off x="4420" y="3097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78882" name="Group 89"/>
              <p:cNvGrpSpPr>
                <a:grpSpLocks/>
              </p:cNvGrpSpPr>
              <p:nvPr/>
            </p:nvGrpSpPr>
            <p:grpSpPr bwMode="auto">
              <a:xfrm>
                <a:off x="4032" y="3360"/>
                <a:ext cx="1152" cy="552"/>
                <a:chOff x="4032" y="3360"/>
                <a:chExt cx="1152" cy="552"/>
              </a:xfrm>
            </p:grpSpPr>
            <p:grpSp>
              <p:nvGrpSpPr>
                <p:cNvPr id="78883" name="Group 90"/>
                <p:cNvGrpSpPr>
                  <a:grpSpLocks/>
                </p:cNvGrpSpPr>
                <p:nvPr/>
              </p:nvGrpSpPr>
              <p:grpSpPr bwMode="auto">
                <a:xfrm rot="-5400000">
                  <a:off x="4476" y="3396"/>
                  <a:ext cx="264" cy="768"/>
                  <a:chOff x="4033" y="3216"/>
                  <a:chExt cx="264" cy="768"/>
                </a:xfrm>
              </p:grpSpPr>
              <p:sp>
                <p:nvSpPr>
                  <p:cNvPr id="78888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3" y="3408"/>
                    <a:ext cx="191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8889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4033" y="3456"/>
                    <a:ext cx="0" cy="33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8890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4043" y="3623"/>
                    <a:ext cx="254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8891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7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8892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216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78884" name="Line 96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885" name="Line 97"/>
                <p:cNvSpPr>
                  <a:spLocks noChangeShapeType="1"/>
                </p:cNvSpPr>
                <p:nvPr/>
              </p:nvSpPr>
              <p:spPr bwMode="auto">
                <a:xfrm>
                  <a:off x="4992" y="3360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886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403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887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499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78872" name="Line 100"/>
            <p:cNvSpPr>
              <a:spLocks noChangeShapeType="1"/>
            </p:cNvSpPr>
            <p:nvPr/>
          </p:nvSpPr>
          <p:spPr bwMode="auto">
            <a:xfrm>
              <a:off x="2016" y="283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873" name="Line 101"/>
            <p:cNvSpPr>
              <a:spLocks noChangeShapeType="1"/>
            </p:cNvSpPr>
            <p:nvPr/>
          </p:nvSpPr>
          <p:spPr bwMode="auto">
            <a:xfrm>
              <a:off x="2016" y="292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874" name="Line 102"/>
            <p:cNvSpPr>
              <a:spLocks noChangeShapeType="1"/>
            </p:cNvSpPr>
            <p:nvPr/>
          </p:nvSpPr>
          <p:spPr bwMode="auto">
            <a:xfrm>
              <a:off x="3504" y="278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875" name="Line 103"/>
            <p:cNvSpPr>
              <a:spLocks noChangeShapeType="1"/>
            </p:cNvSpPr>
            <p:nvPr/>
          </p:nvSpPr>
          <p:spPr bwMode="auto">
            <a:xfrm>
              <a:off x="2928" y="292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876" name="Line 104"/>
            <p:cNvSpPr>
              <a:spLocks noChangeShapeType="1"/>
            </p:cNvSpPr>
            <p:nvPr/>
          </p:nvSpPr>
          <p:spPr bwMode="auto">
            <a:xfrm>
              <a:off x="2016" y="1824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877" name="Line 105"/>
            <p:cNvSpPr>
              <a:spLocks noChangeShapeType="1"/>
            </p:cNvSpPr>
            <p:nvPr/>
          </p:nvSpPr>
          <p:spPr bwMode="auto">
            <a:xfrm>
              <a:off x="3504" y="182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878" name="Line 106"/>
            <p:cNvSpPr>
              <a:spLocks noChangeShapeType="1"/>
            </p:cNvSpPr>
            <p:nvPr/>
          </p:nvSpPr>
          <p:spPr bwMode="auto">
            <a:xfrm>
              <a:off x="2352" y="2928"/>
              <a:ext cx="0" cy="105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879" name="Line 107"/>
            <p:cNvSpPr>
              <a:spLocks noChangeShapeType="1"/>
            </p:cNvSpPr>
            <p:nvPr/>
          </p:nvSpPr>
          <p:spPr bwMode="auto">
            <a:xfrm>
              <a:off x="3120" y="2928"/>
              <a:ext cx="0" cy="10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880" name="Text Box 108"/>
            <p:cNvSpPr txBox="1">
              <a:spLocks noChangeArrowheads="1"/>
            </p:cNvSpPr>
            <p:nvPr/>
          </p:nvSpPr>
          <p:spPr bwMode="auto">
            <a:xfrm>
              <a:off x="576" y="1968"/>
              <a:ext cx="3360" cy="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fr-FR" baseline="0"/>
            </a:p>
            <a:p>
              <a:pPr eaLnBrk="1" hangingPunct="1">
                <a:spcBef>
                  <a:spcPct val="50000"/>
                </a:spcBef>
              </a:pPr>
              <a:r>
                <a:rPr lang="fr-FR" baseline="0"/>
                <a:t>			K</a:t>
              </a:r>
              <a:r>
                <a:rPr lang="fr-FR"/>
                <a:t>1   </a:t>
              </a:r>
              <a:r>
                <a:rPr lang="fr-FR" baseline="0"/>
                <a:t>u</a:t>
              </a:r>
              <a:r>
                <a:rPr lang="fr-FR"/>
                <a:t> M        </a:t>
              </a:r>
              <a:r>
                <a:rPr lang="fr-FR" baseline="0"/>
                <a:t>K</a:t>
              </a:r>
              <a:r>
                <a:rPr lang="fr-FR"/>
                <a:t>2</a:t>
              </a:r>
              <a:r>
                <a:rPr lang="fr-FR" baseline="0"/>
                <a:t>	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fr-FR" baseline="0"/>
                <a:t>	  v</a:t>
              </a:r>
              <a:r>
                <a:rPr lang="fr-FR"/>
                <a:t>K1</a:t>
              </a:r>
              <a:endParaRPr lang="fr-FR" baseline="0"/>
            </a:p>
            <a:p>
              <a:pPr eaLnBrk="1" hangingPunct="1">
                <a:spcBef>
                  <a:spcPct val="50000"/>
                </a:spcBef>
              </a:pPr>
              <a:r>
                <a:rPr lang="fr-FR" baseline="0"/>
                <a:t>			          I</a:t>
              </a:r>
              <a:r>
                <a:rPr lang="fr-FR"/>
                <a:t>0</a:t>
              </a:r>
              <a:endParaRPr lang="fr-FR" baseline="0"/>
            </a:p>
            <a:p>
              <a:pPr eaLnBrk="1" hangingPunct="1">
                <a:spcBef>
                  <a:spcPct val="50000"/>
                </a:spcBef>
              </a:pPr>
              <a:r>
                <a:rPr lang="fr-FR" baseline="0"/>
                <a:t>U</a:t>
              </a:r>
              <a:r>
                <a:rPr lang="fr-FR"/>
                <a:t>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fr-FR"/>
                <a:t>			</a:t>
              </a:r>
              <a:r>
                <a:rPr lang="fr-FR" baseline="0"/>
                <a:t>K’</a:t>
              </a:r>
              <a:r>
                <a:rPr lang="fr-FR"/>
                <a:t>1            </a:t>
              </a:r>
              <a:r>
                <a:rPr lang="fr-FR" baseline="0"/>
                <a:t>K’</a:t>
              </a:r>
              <a:r>
                <a:rPr lang="fr-FR"/>
                <a:t>2</a:t>
              </a:r>
              <a:endParaRPr lang="fr-FR" baseline="0"/>
            </a:p>
            <a:p>
              <a:pPr eaLnBrk="1" hangingPunct="1">
                <a:spcBef>
                  <a:spcPct val="50000"/>
                </a:spcBef>
              </a:pPr>
              <a:r>
                <a:rPr lang="fr-FR"/>
                <a:t>	     </a:t>
              </a:r>
              <a:r>
                <a:rPr lang="fr-FR" baseline="0"/>
                <a:t>V</a:t>
              </a:r>
              <a:r>
                <a:rPr lang="fr-FR"/>
                <a:t>K2		</a:t>
              </a:r>
              <a:endParaRPr lang="fr-FR" baseline="0"/>
            </a:p>
          </p:txBody>
        </p:sp>
      </p:grpSp>
      <p:sp>
        <p:nvSpPr>
          <p:cNvPr id="78854" name="Line 110"/>
          <p:cNvSpPr>
            <a:spLocks noChangeShapeType="1"/>
          </p:cNvSpPr>
          <p:nvPr/>
        </p:nvSpPr>
        <p:spPr bwMode="auto">
          <a:xfrm flipH="1">
            <a:off x="3352800" y="37338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55" name="Text Box 111"/>
          <p:cNvSpPr txBox="1">
            <a:spLocks noChangeArrowheads="1"/>
          </p:cNvSpPr>
          <p:nvPr/>
        </p:nvSpPr>
        <p:spPr bwMode="auto">
          <a:xfrm>
            <a:off x="5791200" y="1905000"/>
            <a:ext cx="4114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The conflict is the simultaneous presence of the parallel </a:t>
            </a:r>
            <a:r>
              <a:rPr lang="en-US" baseline="0" dirty="0" smtClean="0"/>
              <a:t>dashed </a:t>
            </a:r>
            <a:r>
              <a:rPr lang="en-US" baseline="0" dirty="0"/>
              <a:t>lines </a:t>
            </a:r>
            <a:r>
              <a:rPr lang="en-US" baseline="0" dirty="0" smtClean="0"/>
              <a:t>on </a:t>
            </a:r>
            <a:r>
              <a:rPr lang="en-US" baseline="0" dirty="0"/>
              <a:t>the lower switches </a:t>
            </a:r>
            <a:r>
              <a:rPr lang="en-US" baseline="0" dirty="0" smtClean="0"/>
              <a:t>which is produced by </a:t>
            </a:r>
            <a:r>
              <a:rPr lang="en-US" baseline="0" dirty="0"/>
              <a:t>a command of these switches.</a:t>
            </a:r>
          </a:p>
          <a:p>
            <a:pPr eaLnBrk="1" hangingPunct="1">
              <a:spcBef>
                <a:spcPct val="50000"/>
              </a:spcBef>
            </a:pPr>
            <a:r>
              <a:rPr lang="fr-FR" b="1" baseline="0" dirty="0" err="1"/>
              <a:t>u</a:t>
            </a:r>
            <a:r>
              <a:rPr lang="fr-FR" b="1" dirty="0" err="1"/>
              <a:t>M</a:t>
            </a:r>
            <a:r>
              <a:rPr lang="fr-FR" b="1" baseline="0" dirty="0"/>
              <a:t>&gt;o</a:t>
            </a:r>
            <a:r>
              <a:rPr lang="fr-FR" baseline="0" dirty="0"/>
              <a:t> </a:t>
            </a:r>
            <a:r>
              <a:rPr lang="en-US" baseline="0" dirty="0"/>
              <a:t>the Red Bridge is associated with the State on of K’ </a:t>
            </a:r>
            <a:r>
              <a:rPr lang="en-US" dirty="0"/>
              <a:t>2</a:t>
            </a:r>
            <a:endParaRPr lang="fr-FR" dirty="0"/>
          </a:p>
          <a:p>
            <a:pPr eaLnBrk="1" hangingPunct="1">
              <a:spcBef>
                <a:spcPct val="50000"/>
              </a:spcBef>
            </a:pPr>
            <a:r>
              <a:rPr lang="fr-FR" b="1" baseline="0" dirty="0" err="1"/>
              <a:t>u</a:t>
            </a:r>
            <a:r>
              <a:rPr lang="fr-FR" b="1" dirty="0" err="1"/>
              <a:t>M</a:t>
            </a:r>
            <a:r>
              <a:rPr lang="fr-FR" b="1" baseline="0" dirty="0"/>
              <a:t>&lt;o</a:t>
            </a:r>
            <a:r>
              <a:rPr lang="fr-FR" baseline="0" dirty="0"/>
              <a:t> </a:t>
            </a:r>
            <a:r>
              <a:rPr lang="en-US" baseline="0" dirty="0"/>
              <a:t>the Blue Bridge is associated with the State on of K’ </a:t>
            </a:r>
            <a:r>
              <a:rPr lang="en-US" dirty="0"/>
              <a:t>1</a:t>
            </a: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There are several types of command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 err="1" smtClean="0"/>
              <a:t>Let’s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consider</a:t>
            </a:r>
            <a:r>
              <a:rPr lang="fr-FR" baseline="0" dirty="0" smtClean="0"/>
              <a:t> the </a:t>
            </a:r>
            <a:r>
              <a:rPr lang="fr-FR" baseline="0" dirty="0" err="1"/>
              <a:t>complementary</a:t>
            </a:r>
            <a:r>
              <a:rPr lang="fr-FR" baseline="0" dirty="0"/>
              <a:t> one</a:t>
            </a:r>
          </a:p>
        </p:txBody>
      </p:sp>
      <p:sp>
        <p:nvSpPr>
          <p:cNvPr id="78856" name="Oval 15"/>
          <p:cNvSpPr>
            <a:spLocks noChangeArrowheads="1"/>
          </p:cNvSpPr>
          <p:nvPr/>
        </p:nvSpPr>
        <p:spPr bwMode="auto">
          <a:xfrm>
            <a:off x="3962400" y="4038600"/>
            <a:ext cx="304800" cy="39211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8915400" cy="990600"/>
          </a:xfrm>
          <a:prstGeom prst="roundRect">
            <a:avLst>
              <a:gd name="adj" fmla="val 16667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 err="1">
                <a:solidFill>
                  <a:schemeClr val="tx1"/>
                </a:solidFill>
              </a:rPr>
              <a:t>Reversible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converter</a:t>
            </a:r>
            <a:r>
              <a:rPr lang="fr-FR" sz="2800" dirty="0" smtClean="0">
                <a:solidFill>
                  <a:schemeClr val="tx1"/>
                </a:solidFill>
              </a:rPr>
              <a:t> : H </a:t>
            </a:r>
            <a:r>
              <a:rPr lang="fr-FR" sz="2800" dirty="0" err="1" smtClean="0">
                <a:solidFill>
                  <a:schemeClr val="tx1"/>
                </a:solidFill>
              </a:rPr>
              <a:t>scheme</a:t>
            </a:r>
            <a:r>
              <a:rPr lang="fr-FR" sz="3200" dirty="0" smtClean="0">
                <a:solidFill>
                  <a:schemeClr val="tx1"/>
                </a:solidFill>
              </a:rPr>
              <a:t/>
            </a:r>
            <a:br>
              <a:rPr lang="fr-FR" sz="3200" dirty="0" smtClean="0">
                <a:solidFill>
                  <a:schemeClr val="tx1"/>
                </a:solidFill>
              </a:rPr>
            </a:br>
            <a:r>
              <a:rPr lang="fr-FR" sz="2400" dirty="0" err="1" smtClean="0">
                <a:solidFill>
                  <a:schemeClr val="tx1"/>
                </a:solidFill>
              </a:rPr>
              <a:t>complementary</a:t>
            </a:r>
            <a:r>
              <a:rPr lang="fr-FR" sz="2400" dirty="0" smtClean="0">
                <a:solidFill>
                  <a:schemeClr val="tx1"/>
                </a:solidFill>
              </a:rPr>
              <a:t> control:   K</a:t>
            </a:r>
            <a:r>
              <a:rPr lang="fr-FR" sz="2400" baseline="-25000" dirty="0" smtClean="0">
                <a:solidFill>
                  <a:schemeClr val="tx1"/>
                </a:solidFill>
              </a:rPr>
              <a:t>1</a:t>
            </a:r>
            <a:r>
              <a:rPr lang="fr-FR" sz="2400" dirty="0" smtClean="0">
                <a:solidFill>
                  <a:schemeClr val="tx1"/>
                </a:solidFill>
              </a:rPr>
              <a:t>=K’</a:t>
            </a:r>
            <a:r>
              <a:rPr lang="fr-FR" sz="2400" baseline="-25000" dirty="0" smtClean="0">
                <a:solidFill>
                  <a:schemeClr val="tx1"/>
                </a:solidFill>
              </a:rPr>
              <a:t>2</a:t>
            </a:r>
            <a:r>
              <a:rPr lang="fr-FR" sz="2400" dirty="0" smtClean="0">
                <a:solidFill>
                  <a:schemeClr val="tx1"/>
                </a:solidFill>
              </a:rPr>
              <a:t>=K’</a:t>
            </a:r>
            <a:r>
              <a:rPr lang="fr-FR" sz="2400" baseline="-25000" dirty="0" smtClean="0">
                <a:solidFill>
                  <a:schemeClr val="tx1"/>
                </a:solidFill>
              </a:rPr>
              <a:t>1</a:t>
            </a:r>
            <a:r>
              <a:rPr lang="fr-FR" sz="2400" dirty="0" smtClean="0">
                <a:solidFill>
                  <a:schemeClr val="tx1"/>
                </a:solidFill>
              </a:rPr>
              <a:t>=K</a:t>
            </a:r>
            <a:r>
              <a:rPr lang="fr-FR" sz="2400" baseline="-25000" dirty="0" smtClean="0">
                <a:solidFill>
                  <a:schemeClr val="tx1"/>
                </a:solidFill>
              </a:rPr>
              <a:t>2</a:t>
            </a:r>
            <a:endParaRPr lang="fr-FR" sz="240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C8EFEBCC-A053-44E9-B791-06EF8863A6E0}" type="slidenum">
              <a:rPr lang="fr-FR"/>
              <a:pPr eaLnBrk="1" hangingPunct="1"/>
              <a:t>26</a:t>
            </a:fld>
            <a:endParaRPr lang="fr-FR"/>
          </a:p>
        </p:txBody>
      </p:sp>
      <p:grpSp>
        <p:nvGrpSpPr>
          <p:cNvPr id="7173" name="Group 22"/>
          <p:cNvGrpSpPr>
            <a:grpSpLocks/>
          </p:cNvGrpSpPr>
          <p:nvPr/>
        </p:nvGrpSpPr>
        <p:grpSpPr bwMode="auto">
          <a:xfrm>
            <a:off x="3276600" y="2133600"/>
            <a:ext cx="1752600" cy="990600"/>
            <a:chOff x="624" y="1680"/>
            <a:chExt cx="1104" cy="624"/>
          </a:xfrm>
        </p:grpSpPr>
        <p:grpSp>
          <p:nvGrpSpPr>
            <p:cNvPr id="7206" name="Group 20"/>
            <p:cNvGrpSpPr>
              <a:grpSpLocks/>
            </p:cNvGrpSpPr>
            <p:nvPr/>
          </p:nvGrpSpPr>
          <p:grpSpPr bwMode="auto">
            <a:xfrm>
              <a:off x="624" y="1680"/>
              <a:ext cx="1104" cy="624"/>
              <a:chOff x="624" y="1680"/>
              <a:chExt cx="1104" cy="624"/>
            </a:xfrm>
          </p:grpSpPr>
          <p:sp>
            <p:nvSpPr>
              <p:cNvPr id="7208" name="Line 8"/>
              <p:cNvSpPr>
                <a:spLocks noChangeShapeType="1"/>
              </p:cNvSpPr>
              <p:nvPr/>
            </p:nvSpPr>
            <p:spPr bwMode="auto">
              <a:xfrm>
                <a:off x="624" y="1968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09" name="Line 9"/>
              <p:cNvSpPr>
                <a:spLocks noChangeShapeType="1"/>
              </p:cNvSpPr>
              <p:nvPr/>
            </p:nvSpPr>
            <p:spPr bwMode="auto">
              <a:xfrm>
                <a:off x="720" y="201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10" name="Line 10"/>
              <p:cNvSpPr>
                <a:spLocks noChangeShapeType="1"/>
              </p:cNvSpPr>
              <p:nvPr/>
            </p:nvSpPr>
            <p:spPr bwMode="auto">
              <a:xfrm flipV="1">
                <a:off x="768" y="168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11" name="Line 11"/>
              <p:cNvSpPr>
                <a:spLocks noChangeShapeType="1"/>
              </p:cNvSpPr>
              <p:nvPr/>
            </p:nvSpPr>
            <p:spPr bwMode="auto">
              <a:xfrm flipV="1">
                <a:off x="768" y="2016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12" name="Line 12"/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13" name="Line 13"/>
              <p:cNvSpPr>
                <a:spLocks noChangeShapeType="1"/>
              </p:cNvSpPr>
              <p:nvPr/>
            </p:nvSpPr>
            <p:spPr bwMode="auto">
              <a:xfrm>
                <a:off x="1104" y="168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14" name="Line 14"/>
              <p:cNvSpPr>
                <a:spLocks noChangeShapeType="1"/>
              </p:cNvSpPr>
              <p:nvPr/>
            </p:nvSpPr>
            <p:spPr bwMode="auto">
              <a:xfrm>
                <a:off x="1104" y="196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15" name="Oval 15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336" cy="33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16" name="Line 1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17" name="Line 17"/>
              <p:cNvSpPr>
                <a:spLocks noChangeShapeType="1"/>
              </p:cNvSpPr>
              <p:nvPr/>
            </p:nvSpPr>
            <p:spPr bwMode="auto">
              <a:xfrm>
                <a:off x="768" y="2304"/>
                <a:ext cx="9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18" name="Line 18"/>
              <p:cNvSpPr>
                <a:spLocks noChangeShapeType="1"/>
              </p:cNvSpPr>
              <p:nvPr/>
            </p:nvSpPr>
            <p:spPr bwMode="auto">
              <a:xfrm>
                <a:off x="1728" y="1968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19" name="Line 19"/>
              <p:cNvSpPr>
                <a:spLocks noChangeShapeType="1"/>
              </p:cNvSpPr>
              <p:nvPr/>
            </p:nvSpPr>
            <p:spPr bwMode="auto">
              <a:xfrm flipH="1">
                <a:off x="1200" y="2160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207" name="Line 21"/>
            <p:cNvSpPr>
              <a:spLocks noChangeShapeType="1"/>
            </p:cNvSpPr>
            <p:nvPr/>
          </p:nvSpPr>
          <p:spPr bwMode="auto">
            <a:xfrm flipV="1">
              <a:off x="960" y="177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174" name="Group 39"/>
          <p:cNvGrpSpPr>
            <a:grpSpLocks/>
          </p:cNvGrpSpPr>
          <p:nvPr/>
        </p:nvGrpSpPr>
        <p:grpSpPr bwMode="auto">
          <a:xfrm flipV="1">
            <a:off x="5486400" y="2133600"/>
            <a:ext cx="1752600" cy="990600"/>
            <a:chOff x="2256" y="1728"/>
            <a:chExt cx="1104" cy="624"/>
          </a:xfrm>
        </p:grpSpPr>
        <p:grpSp>
          <p:nvGrpSpPr>
            <p:cNvPr id="7192" name="Group 38"/>
            <p:cNvGrpSpPr>
              <a:grpSpLocks/>
            </p:cNvGrpSpPr>
            <p:nvPr/>
          </p:nvGrpSpPr>
          <p:grpSpPr bwMode="auto">
            <a:xfrm flipV="1">
              <a:off x="2256" y="2016"/>
              <a:ext cx="288" cy="48"/>
              <a:chOff x="2256" y="2016"/>
              <a:chExt cx="288" cy="48"/>
            </a:xfrm>
          </p:grpSpPr>
          <p:sp>
            <p:nvSpPr>
              <p:cNvPr id="7204" name="Line 25"/>
              <p:cNvSpPr>
                <a:spLocks noChangeShapeType="1"/>
              </p:cNvSpPr>
              <p:nvPr/>
            </p:nvSpPr>
            <p:spPr bwMode="auto">
              <a:xfrm>
                <a:off x="2256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05" name="Line 26"/>
              <p:cNvSpPr>
                <a:spLocks noChangeShapeType="1"/>
              </p:cNvSpPr>
              <p:nvPr/>
            </p:nvSpPr>
            <p:spPr bwMode="auto">
              <a:xfrm>
                <a:off x="2352" y="206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193" name="Line 27"/>
            <p:cNvSpPr>
              <a:spLocks noChangeShapeType="1"/>
            </p:cNvSpPr>
            <p:nvPr/>
          </p:nvSpPr>
          <p:spPr bwMode="auto">
            <a:xfrm flipV="1">
              <a:off x="2400" y="172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94" name="Line 28"/>
            <p:cNvSpPr>
              <a:spLocks noChangeShapeType="1"/>
            </p:cNvSpPr>
            <p:nvPr/>
          </p:nvSpPr>
          <p:spPr bwMode="auto">
            <a:xfrm flipV="1">
              <a:off x="2400" y="206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95" name="Line 29"/>
            <p:cNvSpPr>
              <a:spLocks noChangeShapeType="1"/>
            </p:cNvSpPr>
            <p:nvPr/>
          </p:nvSpPr>
          <p:spPr bwMode="auto">
            <a:xfrm>
              <a:off x="2400" y="172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96" name="Line 30"/>
            <p:cNvSpPr>
              <a:spLocks noChangeShapeType="1"/>
            </p:cNvSpPr>
            <p:nvPr/>
          </p:nvSpPr>
          <p:spPr bwMode="auto">
            <a:xfrm>
              <a:off x="2736" y="172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97" name="Line 31"/>
            <p:cNvSpPr>
              <a:spLocks noChangeShapeType="1"/>
            </p:cNvSpPr>
            <p:nvPr/>
          </p:nvSpPr>
          <p:spPr bwMode="auto">
            <a:xfrm>
              <a:off x="2736" y="20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98" name="Oval 32"/>
            <p:cNvSpPr>
              <a:spLocks noChangeArrowheads="1"/>
            </p:cNvSpPr>
            <p:nvPr/>
          </p:nvSpPr>
          <p:spPr bwMode="auto">
            <a:xfrm>
              <a:off x="2880" y="1824"/>
              <a:ext cx="336" cy="3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99" name="Line 33"/>
            <p:cNvSpPr>
              <a:spLocks noChangeShapeType="1"/>
            </p:cNvSpPr>
            <p:nvPr/>
          </p:nvSpPr>
          <p:spPr bwMode="auto">
            <a:xfrm>
              <a:off x="3216" y="20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00" name="Line 34"/>
            <p:cNvSpPr>
              <a:spLocks noChangeShapeType="1"/>
            </p:cNvSpPr>
            <p:nvPr/>
          </p:nvSpPr>
          <p:spPr bwMode="auto">
            <a:xfrm>
              <a:off x="2400" y="2352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01" name="Line 35"/>
            <p:cNvSpPr>
              <a:spLocks noChangeShapeType="1"/>
            </p:cNvSpPr>
            <p:nvPr/>
          </p:nvSpPr>
          <p:spPr bwMode="auto">
            <a:xfrm>
              <a:off x="3360" y="201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02" name="Line 36"/>
            <p:cNvSpPr>
              <a:spLocks noChangeShapeType="1"/>
            </p:cNvSpPr>
            <p:nvPr/>
          </p:nvSpPr>
          <p:spPr bwMode="auto">
            <a:xfrm flipH="1">
              <a:off x="2832" y="220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03" name="Line 37"/>
            <p:cNvSpPr>
              <a:spLocks noChangeShapeType="1"/>
            </p:cNvSpPr>
            <p:nvPr/>
          </p:nvSpPr>
          <p:spPr bwMode="auto">
            <a:xfrm>
              <a:off x="2592" y="1824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175" name="Text Box 40"/>
          <p:cNvSpPr txBox="1">
            <a:spLocks noChangeArrowheads="1"/>
          </p:cNvSpPr>
          <p:nvPr/>
        </p:nvSpPr>
        <p:spPr bwMode="auto">
          <a:xfrm>
            <a:off x="3429000" y="1600200"/>
            <a:ext cx="49530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 baseline="0" dirty="0"/>
              <a:t>K</a:t>
            </a:r>
            <a:r>
              <a:rPr lang="fr-FR" b="1" dirty="0"/>
              <a:t>1</a:t>
            </a:r>
            <a:r>
              <a:rPr lang="fr-FR" b="1" baseline="0" dirty="0"/>
              <a:t>=1→ U</a:t>
            </a:r>
            <a:r>
              <a:rPr lang="fr-FR" b="1" dirty="0"/>
              <a:t>M</a:t>
            </a:r>
            <a:r>
              <a:rPr lang="fr-FR" b="1" baseline="0" dirty="0"/>
              <a:t>=U</a:t>
            </a:r>
            <a:r>
              <a:rPr lang="fr-FR" b="1" dirty="0"/>
              <a:t>A	          </a:t>
            </a:r>
            <a:r>
              <a:rPr lang="fr-FR" b="1" baseline="0" dirty="0"/>
              <a:t>K</a:t>
            </a:r>
            <a:r>
              <a:rPr lang="fr-FR" b="1" dirty="0"/>
              <a:t>1</a:t>
            </a:r>
            <a:r>
              <a:rPr lang="fr-FR" b="1" baseline="0" dirty="0"/>
              <a:t>=0→ U</a:t>
            </a:r>
            <a:r>
              <a:rPr lang="fr-FR" b="1" dirty="0"/>
              <a:t>M</a:t>
            </a:r>
            <a:r>
              <a:rPr lang="fr-FR" b="1" baseline="0" dirty="0"/>
              <a:t>= -U</a:t>
            </a:r>
            <a:r>
              <a:rPr lang="fr-FR" b="1" dirty="0"/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fr-FR" b="1" baseline="0" dirty="0"/>
              <a:t>			         </a:t>
            </a:r>
            <a:r>
              <a:rPr lang="fr-FR" b="1" baseline="0" dirty="0" err="1"/>
              <a:t>u</a:t>
            </a:r>
            <a:r>
              <a:rPr lang="fr-FR" b="1" dirty="0" err="1"/>
              <a:t>M</a:t>
            </a:r>
            <a:endParaRPr lang="fr-FR" b="1" baseline="0" dirty="0"/>
          </a:p>
          <a:p>
            <a:pPr eaLnBrk="1" hangingPunct="1">
              <a:spcBef>
                <a:spcPct val="50000"/>
              </a:spcBef>
            </a:pPr>
            <a:endParaRPr lang="fr-FR" b="1" baseline="0" dirty="0"/>
          </a:p>
          <a:p>
            <a:pPr eaLnBrk="1" hangingPunct="1">
              <a:spcBef>
                <a:spcPct val="50000"/>
              </a:spcBef>
            </a:pPr>
            <a:r>
              <a:rPr lang="fr-FR" b="1" baseline="0" dirty="0"/>
              <a:t>U</a:t>
            </a:r>
            <a:r>
              <a:rPr lang="fr-FR" b="1" dirty="0"/>
              <a:t>A        </a:t>
            </a:r>
            <a:r>
              <a:rPr lang="fr-FR" b="1" baseline="0" dirty="0" err="1"/>
              <a:t>u</a:t>
            </a:r>
            <a:r>
              <a:rPr lang="fr-FR" b="1" dirty="0" err="1"/>
              <a:t>M</a:t>
            </a:r>
            <a:r>
              <a:rPr lang="fr-FR" b="1" dirty="0"/>
              <a:t>		             </a:t>
            </a:r>
            <a:r>
              <a:rPr lang="fr-FR" b="1" baseline="0" dirty="0"/>
              <a:t>U</a:t>
            </a:r>
            <a:r>
              <a:rPr lang="fr-FR" b="1" dirty="0"/>
              <a:t>A</a:t>
            </a:r>
            <a:endParaRPr lang="fr-FR" b="1" baseline="0" dirty="0"/>
          </a:p>
          <a:p>
            <a:pPr eaLnBrk="1" hangingPunct="1">
              <a:spcBef>
                <a:spcPct val="50000"/>
              </a:spcBef>
            </a:pPr>
            <a:r>
              <a:rPr lang="fr-FR" b="1" baseline="0" dirty="0" err="1" smtClean="0"/>
              <a:t>Hence</a:t>
            </a:r>
            <a:r>
              <a:rPr lang="fr-FR" b="1" baseline="0" dirty="0" smtClean="0"/>
              <a:t> the timing </a:t>
            </a:r>
            <a:r>
              <a:rPr lang="fr-FR" b="1" baseline="0" dirty="0" err="1" smtClean="0"/>
              <a:t>diagrams</a:t>
            </a:r>
            <a:r>
              <a:rPr lang="fr-FR" b="1" baseline="0" dirty="0" smtClean="0"/>
              <a:t> over a </a:t>
            </a:r>
            <a:r>
              <a:rPr lang="fr-FR" b="1" baseline="0" dirty="0" err="1" smtClean="0"/>
              <a:t>period</a:t>
            </a:r>
            <a:endParaRPr lang="fr-FR" b="1" baseline="0" dirty="0"/>
          </a:p>
          <a:p>
            <a:pPr eaLnBrk="1" hangingPunct="1">
              <a:spcBef>
                <a:spcPct val="50000"/>
              </a:spcBef>
            </a:pPr>
            <a:r>
              <a:rPr lang="fr-FR" b="1" baseline="0" dirty="0"/>
              <a:t>U</a:t>
            </a:r>
            <a:r>
              <a:rPr lang="fr-FR" b="1" dirty="0"/>
              <a:t>A</a:t>
            </a:r>
            <a:endParaRPr lang="fr-FR" b="1" baseline="0" dirty="0"/>
          </a:p>
          <a:p>
            <a:pPr eaLnBrk="1" hangingPunct="1">
              <a:spcBef>
                <a:spcPct val="50000"/>
              </a:spcBef>
            </a:pPr>
            <a:r>
              <a:rPr lang="fr-FR" b="1" baseline="0" dirty="0"/>
              <a:t>0      </a:t>
            </a:r>
            <a:r>
              <a:rPr lang="el-GR" b="1" baseline="0" dirty="0"/>
              <a:t>η</a:t>
            </a:r>
            <a:r>
              <a:rPr lang="fr-FR" b="1" baseline="0" dirty="0"/>
              <a:t>T            </a:t>
            </a:r>
            <a:r>
              <a:rPr lang="fr-FR" b="1" baseline="0" dirty="0" err="1"/>
              <a:t>T</a:t>
            </a:r>
            <a:r>
              <a:rPr lang="fr-FR" b="1" baseline="0" dirty="0"/>
              <a:t>		2T		3T</a:t>
            </a:r>
          </a:p>
          <a:p>
            <a:pPr eaLnBrk="1" hangingPunct="1">
              <a:spcBef>
                <a:spcPct val="50000"/>
              </a:spcBef>
            </a:pPr>
            <a:r>
              <a:rPr lang="fr-FR" b="1" baseline="0" dirty="0"/>
              <a:t>-U</a:t>
            </a:r>
            <a:r>
              <a:rPr lang="fr-FR" b="1" dirty="0"/>
              <a:t>A</a:t>
            </a:r>
            <a:endParaRPr lang="el-GR" b="1" baseline="0" dirty="0"/>
          </a:p>
        </p:txBody>
      </p:sp>
      <p:grpSp>
        <p:nvGrpSpPr>
          <p:cNvPr id="7176" name="Groupe 52"/>
          <p:cNvGrpSpPr>
            <a:grpSpLocks/>
          </p:cNvGrpSpPr>
          <p:nvPr/>
        </p:nvGrpSpPr>
        <p:grpSpPr bwMode="auto">
          <a:xfrm>
            <a:off x="3200400" y="3581400"/>
            <a:ext cx="4953000" cy="1447800"/>
            <a:chOff x="914399" y="4191000"/>
            <a:chExt cx="4953001" cy="1447800"/>
          </a:xfrm>
        </p:grpSpPr>
        <p:sp>
          <p:nvSpPr>
            <p:cNvPr id="7179" name="Line 41"/>
            <p:cNvSpPr>
              <a:spLocks noChangeShapeType="1"/>
            </p:cNvSpPr>
            <p:nvPr/>
          </p:nvSpPr>
          <p:spPr bwMode="auto">
            <a:xfrm flipV="1">
              <a:off x="1371600" y="4191000"/>
              <a:ext cx="0" cy="1447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0" name="Line 42"/>
            <p:cNvSpPr>
              <a:spLocks noChangeShapeType="1"/>
            </p:cNvSpPr>
            <p:nvPr/>
          </p:nvSpPr>
          <p:spPr bwMode="auto">
            <a:xfrm>
              <a:off x="914399" y="4876800"/>
              <a:ext cx="48768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1" name="Line 43"/>
            <p:cNvSpPr>
              <a:spLocks noChangeShapeType="1"/>
            </p:cNvSpPr>
            <p:nvPr/>
          </p:nvSpPr>
          <p:spPr bwMode="auto">
            <a:xfrm>
              <a:off x="1371600" y="4419600"/>
              <a:ext cx="381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2" name="Line 44"/>
            <p:cNvSpPr>
              <a:spLocks noChangeShapeType="1"/>
            </p:cNvSpPr>
            <p:nvPr/>
          </p:nvSpPr>
          <p:spPr bwMode="auto">
            <a:xfrm>
              <a:off x="1752602" y="5257800"/>
              <a:ext cx="1143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3" name="Line 45"/>
            <p:cNvSpPr>
              <a:spLocks noChangeShapeType="1"/>
            </p:cNvSpPr>
            <p:nvPr/>
          </p:nvSpPr>
          <p:spPr bwMode="auto">
            <a:xfrm>
              <a:off x="2895602" y="4419600"/>
              <a:ext cx="533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4" name="Line 46"/>
            <p:cNvSpPr>
              <a:spLocks noChangeShapeType="1"/>
            </p:cNvSpPr>
            <p:nvPr/>
          </p:nvSpPr>
          <p:spPr bwMode="auto">
            <a:xfrm>
              <a:off x="3429000" y="5257800"/>
              <a:ext cx="91440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5" name="Line 49"/>
            <p:cNvSpPr>
              <a:spLocks noChangeShapeType="1"/>
            </p:cNvSpPr>
            <p:nvPr/>
          </p:nvSpPr>
          <p:spPr bwMode="auto">
            <a:xfrm>
              <a:off x="4343400" y="4419600"/>
              <a:ext cx="1143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6" name="Line 50"/>
            <p:cNvSpPr>
              <a:spLocks noChangeShapeType="1"/>
            </p:cNvSpPr>
            <p:nvPr/>
          </p:nvSpPr>
          <p:spPr bwMode="auto">
            <a:xfrm>
              <a:off x="5486400" y="5257800"/>
              <a:ext cx="381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7" name="Line 51"/>
            <p:cNvSpPr>
              <a:spLocks noChangeShapeType="1"/>
            </p:cNvSpPr>
            <p:nvPr/>
          </p:nvSpPr>
          <p:spPr bwMode="auto">
            <a:xfrm>
              <a:off x="1752600" y="4419600"/>
              <a:ext cx="0" cy="838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8" name="Line 52"/>
            <p:cNvSpPr>
              <a:spLocks noChangeShapeType="1"/>
            </p:cNvSpPr>
            <p:nvPr/>
          </p:nvSpPr>
          <p:spPr bwMode="auto">
            <a:xfrm>
              <a:off x="2895601" y="4419600"/>
              <a:ext cx="0" cy="838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9" name="Line 53"/>
            <p:cNvSpPr>
              <a:spLocks noChangeShapeType="1"/>
            </p:cNvSpPr>
            <p:nvPr/>
          </p:nvSpPr>
          <p:spPr bwMode="auto">
            <a:xfrm>
              <a:off x="3429000" y="4419600"/>
              <a:ext cx="0" cy="838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90" name="Line 54"/>
            <p:cNvSpPr>
              <a:spLocks noChangeShapeType="1"/>
            </p:cNvSpPr>
            <p:nvPr/>
          </p:nvSpPr>
          <p:spPr bwMode="auto">
            <a:xfrm>
              <a:off x="4343400" y="4419600"/>
              <a:ext cx="0" cy="838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91" name="Line 55"/>
            <p:cNvSpPr>
              <a:spLocks noChangeShapeType="1"/>
            </p:cNvSpPr>
            <p:nvPr/>
          </p:nvSpPr>
          <p:spPr bwMode="auto">
            <a:xfrm>
              <a:off x="5486400" y="4419600"/>
              <a:ext cx="0" cy="838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177" name="Rectangle 59"/>
          <p:cNvSpPr>
            <a:spLocks noChangeArrowheads="1"/>
          </p:cNvSpPr>
          <p:nvPr/>
        </p:nvSpPr>
        <p:spPr bwMode="auto">
          <a:xfrm>
            <a:off x="8001000" y="5105400"/>
            <a:ext cx="1524000" cy="685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7170" name="Object 61"/>
          <p:cNvGraphicFramePr>
            <a:graphicFrameLocks noChangeAspect="1"/>
          </p:cNvGraphicFramePr>
          <p:nvPr/>
        </p:nvGraphicFramePr>
        <p:xfrm>
          <a:off x="2438400" y="5105400"/>
          <a:ext cx="7040563" cy="914400"/>
        </p:xfrm>
        <a:graphic>
          <a:graphicData uri="http://schemas.openxmlformats.org/presentationml/2006/ole">
            <p:oleObj spid="_x0000_s7234" name="Equation" r:id="rId4" imgW="3606800" imgH="508000" progId="Equation.3">
              <p:embed/>
            </p:oleObj>
          </a:graphicData>
        </a:graphic>
      </p:graphicFrame>
      <p:sp>
        <p:nvSpPr>
          <p:cNvPr id="7178" name="ZoneTexte 54"/>
          <p:cNvSpPr txBox="1">
            <a:spLocks noChangeArrowheads="1"/>
          </p:cNvSpPr>
          <p:nvPr/>
        </p:nvSpPr>
        <p:spPr bwMode="auto">
          <a:xfrm>
            <a:off x="2133600" y="9906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fr-FR" baseline="0" dirty="0" err="1"/>
              <a:t>Whatever</a:t>
            </a:r>
            <a:r>
              <a:rPr lang="fr-FR" baseline="0" dirty="0"/>
              <a:t> the </a:t>
            </a:r>
            <a:r>
              <a:rPr lang="fr-FR" baseline="0" dirty="0" err="1"/>
              <a:t>current</a:t>
            </a:r>
            <a:r>
              <a:rPr lang="fr-FR" baseline="0" dirty="0"/>
              <a:t> </a:t>
            </a:r>
            <a:r>
              <a:rPr lang="fr-FR" baseline="0" dirty="0" err="1"/>
              <a:t>sign</a:t>
            </a:r>
            <a:r>
              <a:rPr lang="fr-FR" baseline="0" dirty="0"/>
              <a:t> </a:t>
            </a:r>
            <a:r>
              <a:rPr lang="fr-FR" baseline="0" dirty="0" err="1"/>
              <a:t>it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possible </a:t>
            </a:r>
            <a:r>
              <a:rPr lang="fr-FR" baseline="0" dirty="0" err="1"/>
              <a:t>because</a:t>
            </a:r>
            <a:r>
              <a:rPr lang="fr-FR" baseline="0" dirty="0"/>
              <a:t> of the </a:t>
            </a:r>
            <a:r>
              <a:rPr lang="fr-FR" baseline="0" dirty="0" smtClean="0"/>
              <a:t>bi-</a:t>
            </a:r>
            <a:r>
              <a:rPr lang="fr-FR" baseline="0" dirty="0" err="1" smtClean="0"/>
              <a:t>directional</a:t>
            </a:r>
            <a:r>
              <a:rPr lang="fr-FR" baseline="0" dirty="0" smtClean="0"/>
              <a:t>  </a:t>
            </a:r>
            <a:r>
              <a:rPr lang="fr-FR" baseline="0" dirty="0" err="1"/>
              <a:t>possibility</a:t>
            </a:r>
            <a:r>
              <a:rPr lang="fr-FR" baseline="0" dirty="0"/>
              <a:t> of the </a:t>
            </a:r>
            <a:r>
              <a:rPr lang="fr-FR" baseline="0" dirty="0" err="1"/>
              <a:t>switches</a:t>
            </a:r>
            <a:endParaRPr lang="fr-FR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915400" cy="990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smtClean="0"/>
              <a:t>DC/AC converters</a:t>
            </a:r>
            <a:r>
              <a:rPr lang="fr-FR" smtClean="0"/>
              <a:t/>
            </a:r>
            <a:br>
              <a:rPr lang="fr-FR" smtClean="0"/>
            </a:br>
            <a:r>
              <a:rPr lang="fr-FR" sz="2600" smtClean="0"/>
              <a:t>objectives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05000" y="1066800"/>
            <a:ext cx="8001000" cy="452431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None/>
            </a:pPr>
            <a:r>
              <a:rPr lang="en-US" sz="2400" dirty="0" smtClean="0">
                <a:sym typeface="Wingdings" pitchFamily="2" charset="2"/>
              </a:rPr>
              <a:t>Progressive hybridization of vehicles requires 13kw, 33KW powerful electrical machines in a TOYOTA Prius.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ym typeface="Wingdings" pitchFamily="2" charset="2"/>
              </a:rPr>
              <a:t>Powerful motors are achievable with reduced volume and mass in three-phase power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ym typeface="Wingdings" pitchFamily="2" charset="2"/>
              </a:rPr>
              <a:t>Also these power supplies are reversible energy, allowing regenerative braking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ym typeface="Wingdings" pitchFamily="2" charset="2"/>
              </a:rPr>
              <a:t>The most widespread engines currently are three-phase synchronous engines. They therefore require the presence of </a:t>
            </a:r>
            <a:r>
              <a:rPr lang="en-US" sz="2400" b="1" dirty="0" smtClean="0">
                <a:sym typeface="Wingdings" pitchFamily="2" charset="2"/>
              </a:rPr>
              <a:t>DC/AC converters </a:t>
            </a:r>
            <a:r>
              <a:rPr lang="fr-FR" sz="2400" dirty="0" smtClean="0">
                <a:sym typeface="Wingdings" pitchFamily="2" charset="2"/>
              </a:rPr>
              <a:t>for power </a:t>
            </a:r>
            <a:r>
              <a:rPr lang="fr-FR" sz="2400" dirty="0" err="1" smtClean="0">
                <a:sym typeface="Wingdings" pitchFamily="2" charset="2"/>
              </a:rPr>
              <a:t>supply</a:t>
            </a:r>
            <a:r>
              <a:rPr lang="fr-FR" sz="2400" dirty="0" smtClean="0">
                <a:sym typeface="Wingdings" pitchFamily="2" charset="2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ym typeface="Wingdings" pitchFamily="2" charset="2"/>
              </a:rPr>
              <a:t>This is also the case of the </a:t>
            </a:r>
            <a:r>
              <a:rPr lang="en-US" sz="2400" b="1" dirty="0" smtClean="0">
                <a:sym typeface="Wingdings" pitchFamily="2" charset="2"/>
              </a:rPr>
              <a:t>starter generator </a:t>
            </a:r>
            <a:r>
              <a:rPr lang="en-US" sz="2400" dirty="0" smtClean="0">
                <a:sym typeface="Wingdings" pitchFamily="2" charset="2"/>
              </a:rPr>
              <a:t>of the 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ym typeface="Wingdings" pitchFamily="2" charset="2"/>
              </a:rPr>
              <a:t>	</a:t>
            </a:r>
            <a:r>
              <a:rPr lang="en-US" sz="2400" b="1" dirty="0" smtClean="0">
                <a:sym typeface="Wingdings" pitchFamily="2" charset="2"/>
              </a:rPr>
              <a:t>stop 'n go</a:t>
            </a:r>
            <a:r>
              <a:rPr lang="en-US" sz="2400" dirty="0" smtClean="0">
                <a:sym typeface="Wingdings" pitchFamily="2" charset="2"/>
              </a:rPr>
              <a:t> function.</a:t>
            </a:r>
            <a:endParaRPr lang="fr-FR" sz="2400" dirty="0" smtClean="0">
              <a:sym typeface="Wingdings" pitchFamily="2" charset="2"/>
            </a:endParaRPr>
          </a:p>
        </p:txBody>
      </p:sp>
      <p:sp>
        <p:nvSpPr>
          <p:cNvPr id="7987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2A9F092A-E0FC-4E95-A636-9B6D900DA7B2}" type="slidenum">
              <a:rPr lang="fr-FR"/>
              <a:pPr eaLnBrk="1" hangingPunct="1"/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8267700" cy="914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 smtClean="0"/>
              <a:t>DC/AC </a:t>
            </a:r>
            <a:r>
              <a:rPr lang="fr-FR" sz="2800" dirty="0" err="1" smtClean="0"/>
              <a:t>converters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600" dirty="0" err="1" smtClean="0"/>
              <a:t>principles</a:t>
            </a:r>
            <a:endParaRPr lang="fr-FR" sz="2600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0" y="1219200"/>
            <a:ext cx="8382000" cy="180972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eaLnBrk="1" hangingPunct="1">
              <a:buFontTx/>
              <a:buNone/>
            </a:pPr>
            <a:r>
              <a:rPr lang="en-US" sz="1800" dirty="0" smtClean="0"/>
              <a:t>The structure of the bridge in H is well-suited to this subject because the load is </a:t>
            </a:r>
            <a:r>
              <a:rPr lang="fr-FR" sz="1800" dirty="0" smtClean="0"/>
              <a:t>an </a:t>
            </a:r>
            <a:r>
              <a:rPr lang="fr-FR" sz="1800" dirty="0" err="1" smtClean="0"/>
              <a:t>inductor</a:t>
            </a:r>
            <a:r>
              <a:rPr lang="fr-FR" sz="1800" dirty="0" smtClean="0"/>
              <a:t> </a:t>
            </a:r>
            <a:r>
              <a:rPr lang="fr-FR" sz="1800" dirty="0" err="1" smtClean="0"/>
              <a:t>coil</a:t>
            </a:r>
            <a:r>
              <a:rPr lang="fr-FR" sz="1800" dirty="0" smtClean="0"/>
              <a:t> and the </a:t>
            </a:r>
            <a:r>
              <a:rPr lang="fr-FR" sz="1800" dirty="0" err="1" smtClean="0"/>
              <a:t>supply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a </a:t>
            </a:r>
            <a:r>
              <a:rPr lang="fr-FR" sz="1800" dirty="0" err="1" smtClean="0"/>
              <a:t>continuous</a:t>
            </a:r>
            <a:r>
              <a:rPr lang="fr-FR" sz="1800" dirty="0" smtClean="0"/>
              <a:t> voltage source</a:t>
            </a:r>
          </a:p>
          <a:p>
            <a:pPr lvl="1" eaLnBrk="1" hangingPunct="1">
              <a:buFontTx/>
              <a:buNone/>
            </a:pPr>
            <a:r>
              <a:rPr lang="en-US" sz="1800" dirty="0" smtClean="0"/>
              <a:t>The main difference with </a:t>
            </a:r>
            <a:r>
              <a:rPr lang="fr-FR" sz="1800" dirty="0" smtClean="0"/>
              <a:t>DC/DC </a:t>
            </a:r>
            <a:r>
              <a:rPr lang="en-US" sz="1800" dirty="0"/>
              <a:t>converters comes </a:t>
            </a:r>
            <a:r>
              <a:rPr lang="en-US" sz="1800" dirty="0" smtClean="0"/>
              <a:t>from the frequency value </a:t>
            </a:r>
            <a:r>
              <a:rPr lang="fr-FR" sz="1800" b="1" dirty="0" smtClean="0"/>
              <a:t>F(1/T)</a:t>
            </a:r>
            <a:r>
              <a:rPr lang="fr-FR" sz="1800" dirty="0" smtClean="0"/>
              <a:t> </a:t>
            </a:r>
            <a:r>
              <a:rPr lang="fr-FR" sz="1800" dirty="0" err="1" smtClean="0"/>
              <a:t>which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on </a:t>
            </a:r>
            <a:r>
              <a:rPr lang="en-US" sz="1800" dirty="0" smtClean="0"/>
              <a:t>the order of 100 Hz</a:t>
            </a:r>
            <a:r>
              <a:rPr lang="fr-FR" sz="1800" dirty="0" smtClean="0"/>
              <a:t>. </a:t>
            </a:r>
            <a:r>
              <a:rPr lang="en-US" sz="1800" dirty="0" smtClean="0"/>
              <a:t>Remember that this frequency is related to the rotation speed </a:t>
            </a:r>
            <a:r>
              <a:rPr lang="fr-FR" sz="1800" b="1" dirty="0" smtClean="0"/>
              <a:t>Ω</a:t>
            </a:r>
            <a:r>
              <a:rPr lang="fr-FR" sz="1800" dirty="0" smtClean="0"/>
              <a:t> (in </a:t>
            </a:r>
            <a:r>
              <a:rPr lang="en-US" sz="1800" dirty="0" smtClean="0"/>
              <a:t>rad/s) of synchronous machines. The two are associated by the relationship</a:t>
            </a:r>
            <a:r>
              <a:rPr lang="fr-FR" sz="1800" dirty="0" smtClean="0"/>
              <a:t>: </a:t>
            </a:r>
            <a:r>
              <a:rPr lang="en-US" sz="1800" b="1" dirty="0" smtClean="0"/>
              <a:t>Ω=2</a:t>
            </a:r>
            <a:r>
              <a:rPr lang="el-GR" sz="1800" b="1" dirty="0" smtClean="0"/>
              <a:t>π</a:t>
            </a:r>
            <a:r>
              <a:rPr lang="fr-FR" sz="1800" b="1" dirty="0" smtClean="0"/>
              <a:t>F/p</a:t>
            </a:r>
            <a:endParaRPr lang="el-GR" sz="1800" b="1" dirty="0" smtClean="0"/>
          </a:p>
        </p:txBody>
      </p:sp>
      <p:sp>
        <p:nvSpPr>
          <p:cNvPr id="80900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1942AD8F-7C80-4A1F-8E61-1DA729C324FF}" type="slidenum">
              <a:rPr lang="fr-FR"/>
              <a:pPr eaLnBrk="1" hangingPunct="1"/>
              <a:t>28</a:t>
            </a:fld>
            <a:endParaRPr lang="fr-FR"/>
          </a:p>
        </p:txBody>
      </p:sp>
      <p:grpSp>
        <p:nvGrpSpPr>
          <p:cNvPr id="80901" name="Group 105"/>
          <p:cNvGrpSpPr>
            <a:grpSpLocks/>
          </p:cNvGrpSpPr>
          <p:nvPr/>
        </p:nvGrpSpPr>
        <p:grpSpPr bwMode="auto">
          <a:xfrm>
            <a:off x="1295400" y="3581400"/>
            <a:ext cx="3452813" cy="2438400"/>
            <a:chOff x="586" y="2352"/>
            <a:chExt cx="2175" cy="1321"/>
          </a:xfrm>
        </p:grpSpPr>
        <p:sp>
          <p:nvSpPr>
            <p:cNvPr id="80907" name="Line 5"/>
            <p:cNvSpPr>
              <a:spLocks noChangeShapeType="1"/>
            </p:cNvSpPr>
            <p:nvPr/>
          </p:nvSpPr>
          <p:spPr bwMode="auto">
            <a:xfrm flipV="1">
              <a:off x="800" y="2352"/>
              <a:ext cx="60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908" name="Line 6"/>
            <p:cNvSpPr>
              <a:spLocks noChangeShapeType="1"/>
            </p:cNvSpPr>
            <p:nvPr/>
          </p:nvSpPr>
          <p:spPr bwMode="auto">
            <a:xfrm>
              <a:off x="799" y="2352"/>
              <a:ext cx="0" cy="5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909" name="Line 7"/>
            <p:cNvSpPr>
              <a:spLocks noChangeShapeType="1"/>
            </p:cNvSpPr>
            <p:nvPr/>
          </p:nvSpPr>
          <p:spPr bwMode="auto">
            <a:xfrm>
              <a:off x="640" y="2928"/>
              <a:ext cx="3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910" name="Line 8"/>
            <p:cNvSpPr>
              <a:spLocks noChangeShapeType="1"/>
            </p:cNvSpPr>
            <p:nvPr/>
          </p:nvSpPr>
          <p:spPr bwMode="auto">
            <a:xfrm>
              <a:off x="747" y="2980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911" name="Line 9"/>
            <p:cNvSpPr>
              <a:spLocks noChangeShapeType="1"/>
            </p:cNvSpPr>
            <p:nvPr/>
          </p:nvSpPr>
          <p:spPr bwMode="auto">
            <a:xfrm>
              <a:off x="800" y="2980"/>
              <a:ext cx="0" cy="6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912" name="Line 10"/>
            <p:cNvSpPr>
              <a:spLocks noChangeShapeType="1"/>
            </p:cNvSpPr>
            <p:nvPr/>
          </p:nvSpPr>
          <p:spPr bwMode="auto">
            <a:xfrm>
              <a:off x="816" y="3648"/>
              <a:ext cx="1711" cy="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913" name="Oval 11"/>
            <p:cNvSpPr>
              <a:spLocks noChangeArrowheads="1"/>
            </p:cNvSpPr>
            <p:nvPr/>
          </p:nvSpPr>
          <p:spPr bwMode="auto">
            <a:xfrm>
              <a:off x="1584" y="2926"/>
              <a:ext cx="161" cy="21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914" name="Line 12"/>
            <p:cNvSpPr>
              <a:spLocks noChangeShapeType="1"/>
            </p:cNvSpPr>
            <p:nvPr/>
          </p:nvSpPr>
          <p:spPr bwMode="auto">
            <a:xfrm flipV="1">
              <a:off x="586" y="2510"/>
              <a:ext cx="0" cy="9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915" name="Line 13"/>
            <p:cNvSpPr>
              <a:spLocks noChangeShapeType="1"/>
            </p:cNvSpPr>
            <p:nvPr/>
          </p:nvSpPr>
          <p:spPr bwMode="auto">
            <a:xfrm flipV="1">
              <a:off x="1084" y="2441"/>
              <a:ext cx="0" cy="4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916" name="Line 14"/>
            <p:cNvSpPr>
              <a:spLocks noChangeShapeType="1"/>
            </p:cNvSpPr>
            <p:nvPr/>
          </p:nvSpPr>
          <p:spPr bwMode="auto">
            <a:xfrm flipV="1">
              <a:off x="1084" y="3041"/>
              <a:ext cx="0" cy="5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917" name="Line 15"/>
            <p:cNvSpPr>
              <a:spLocks noChangeShapeType="1"/>
            </p:cNvSpPr>
            <p:nvPr/>
          </p:nvSpPr>
          <p:spPr bwMode="auto">
            <a:xfrm>
              <a:off x="1406" y="2352"/>
              <a:ext cx="0" cy="1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80918" name="Group 16"/>
            <p:cNvGrpSpPr>
              <a:grpSpLocks/>
            </p:cNvGrpSpPr>
            <p:nvPr/>
          </p:nvGrpSpPr>
          <p:grpSpPr bwMode="auto">
            <a:xfrm rot="5400000">
              <a:off x="1141" y="2491"/>
              <a:ext cx="529" cy="428"/>
              <a:chOff x="4032" y="3168"/>
              <a:chExt cx="1152" cy="744"/>
            </a:xfrm>
          </p:grpSpPr>
          <p:grpSp>
            <p:nvGrpSpPr>
              <p:cNvPr id="80986" name="Group 17"/>
              <p:cNvGrpSpPr>
                <a:grpSpLocks/>
              </p:cNvGrpSpPr>
              <p:nvPr/>
            </p:nvGrpSpPr>
            <p:grpSpPr bwMode="auto">
              <a:xfrm rot="16200000" flipH="1">
                <a:off x="4416" y="2976"/>
                <a:ext cx="384" cy="768"/>
                <a:chOff x="4212" y="2425"/>
                <a:chExt cx="416" cy="1008"/>
              </a:xfrm>
            </p:grpSpPr>
            <p:sp>
              <p:nvSpPr>
                <p:cNvPr id="80998" name="Line 18"/>
                <p:cNvSpPr>
                  <a:spLocks noChangeShapeType="1"/>
                </p:cNvSpPr>
                <p:nvPr/>
              </p:nvSpPr>
              <p:spPr bwMode="auto">
                <a:xfrm>
                  <a:off x="4420" y="2425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0999" name="Line 19"/>
                <p:cNvSpPr>
                  <a:spLocks noChangeShapeType="1"/>
                </p:cNvSpPr>
                <p:nvPr/>
              </p:nvSpPr>
              <p:spPr bwMode="auto">
                <a:xfrm>
                  <a:off x="4212" y="2761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000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212" y="2761"/>
                  <a:ext cx="208" cy="33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001" name="Line 21"/>
                <p:cNvSpPr>
                  <a:spLocks noChangeShapeType="1"/>
                </p:cNvSpPr>
                <p:nvPr/>
              </p:nvSpPr>
              <p:spPr bwMode="auto">
                <a:xfrm>
                  <a:off x="4212" y="3097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002" name="Line 22"/>
                <p:cNvSpPr>
                  <a:spLocks noChangeShapeType="1"/>
                </p:cNvSpPr>
                <p:nvPr/>
              </p:nvSpPr>
              <p:spPr bwMode="auto">
                <a:xfrm>
                  <a:off x="4420" y="2761"/>
                  <a:ext cx="208" cy="33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003" name="Line 23"/>
                <p:cNvSpPr>
                  <a:spLocks noChangeShapeType="1"/>
                </p:cNvSpPr>
                <p:nvPr/>
              </p:nvSpPr>
              <p:spPr bwMode="auto">
                <a:xfrm>
                  <a:off x="4420" y="3097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0987" name="Group 24"/>
              <p:cNvGrpSpPr>
                <a:grpSpLocks/>
              </p:cNvGrpSpPr>
              <p:nvPr/>
            </p:nvGrpSpPr>
            <p:grpSpPr bwMode="auto">
              <a:xfrm>
                <a:off x="4032" y="3360"/>
                <a:ext cx="1152" cy="552"/>
                <a:chOff x="4032" y="3360"/>
                <a:chExt cx="1152" cy="552"/>
              </a:xfrm>
            </p:grpSpPr>
            <p:grpSp>
              <p:nvGrpSpPr>
                <p:cNvPr id="80988" name="Group 25"/>
                <p:cNvGrpSpPr>
                  <a:grpSpLocks/>
                </p:cNvGrpSpPr>
                <p:nvPr/>
              </p:nvGrpSpPr>
              <p:grpSpPr bwMode="auto">
                <a:xfrm rot="-5400000">
                  <a:off x="4476" y="3396"/>
                  <a:ext cx="264" cy="768"/>
                  <a:chOff x="4033" y="3216"/>
                  <a:chExt cx="264" cy="768"/>
                </a:xfrm>
              </p:grpSpPr>
              <p:sp>
                <p:nvSpPr>
                  <p:cNvPr id="80993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3" y="3408"/>
                    <a:ext cx="191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099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033" y="3456"/>
                    <a:ext cx="0" cy="336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099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4043" y="3623"/>
                    <a:ext cx="254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099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7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099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216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80989" name="Line 31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90" name="Line 32"/>
                <p:cNvSpPr>
                  <a:spLocks noChangeShapeType="1"/>
                </p:cNvSpPr>
                <p:nvPr/>
              </p:nvSpPr>
              <p:spPr bwMode="auto">
                <a:xfrm>
                  <a:off x="4992" y="3360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9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03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9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99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80919" name="Group 35"/>
            <p:cNvGrpSpPr>
              <a:grpSpLocks/>
            </p:cNvGrpSpPr>
            <p:nvPr/>
          </p:nvGrpSpPr>
          <p:grpSpPr bwMode="auto">
            <a:xfrm rot="5400000">
              <a:off x="1112" y="3130"/>
              <a:ext cx="587" cy="499"/>
              <a:chOff x="4032" y="3168"/>
              <a:chExt cx="1152" cy="744"/>
            </a:xfrm>
          </p:grpSpPr>
          <p:grpSp>
            <p:nvGrpSpPr>
              <p:cNvPr id="80968" name="Group 36"/>
              <p:cNvGrpSpPr>
                <a:grpSpLocks/>
              </p:cNvGrpSpPr>
              <p:nvPr/>
            </p:nvGrpSpPr>
            <p:grpSpPr bwMode="auto">
              <a:xfrm rot="16200000" flipH="1">
                <a:off x="4416" y="2976"/>
                <a:ext cx="384" cy="768"/>
                <a:chOff x="4212" y="2425"/>
                <a:chExt cx="416" cy="1008"/>
              </a:xfrm>
            </p:grpSpPr>
            <p:sp>
              <p:nvSpPr>
                <p:cNvPr id="80980" name="Line 37"/>
                <p:cNvSpPr>
                  <a:spLocks noChangeShapeType="1"/>
                </p:cNvSpPr>
                <p:nvPr/>
              </p:nvSpPr>
              <p:spPr bwMode="auto">
                <a:xfrm>
                  <a:off x="4420" y="2425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0981" name="Line 38"/>
                <p:cNvSpPr>
                  <a:spLocks noChangeShapeType="1"/>
                </p:cNvSpPr>
                <p:nvPr/>
              </p:nvSpPr>
              <p:spPr bwMode="auto">
                <a:xfrm>
                  <a:off x="4212" y="2761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0982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4212" y="2761"/>
                  <a:ext cx="208" cy="33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0983" name="Line 40"/>
                <p:cNvSpPr>
                  <a:spLocks noChangeShapeType="1"/>
                </p:cNvSpPr>
                <p:nvPr/>
              </p:nvSpPr>
              <p:spPr bwMode="auto">
                <a:xfrm>
                  <a:off x="4212" y="3097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0984" name="Line 41"/>
                <p:cNvSpPr>
                  <a:spLocks noChangeShapeType="1"/>
                </p:cNvSpPr>
                <p:nvPr/>
              </p:nvSpPr>
              <p:spPr bwMode="auto">
                <a:xfrm>
                  <a:off x="4420" y="2761"/>
                  <a:ext cx="208" cy="33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0985" name="Line 42"/>
                <p:cNvSpPr>
                  <a:spLocks noChangeShapeType="1"/>
                </p:cNvSpPr>
                <p:nvPr/>
              </p:nvSpPr>
              <p:spPr bwMode="auto">
                <a:xfrm>
                  <a:off x="4420" y="3097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0969" name="Group 43"/>
              <p:cNvGrpSpPr>
                <a:grpSpLocks/>
              </p:cNvGrpSpPr>
              <p:nvPr/>
            </p:nvGrpSpPr>
            <p:grpSpPr bwMode="auto">
              <a:xfrm>
                <a:off x="4032" y="3360"/>
                <a:ext cx="1152" cy="552"/>
                <a:chOff x="4032" y="3360"/>
                <a:chExt cx="1152" cy="552"/>
              </a:xfrm>
            </p:grpSpPr>
            <p:grpSp>
              <p:nvGrpSpPr>
                <p:cNvPr id="80970" name="Group 44"/>
                <p:cNvGrpSpPr>
                  <a:grpSpLocks/>
                </p:cNvGrpSpPr>
                <p:nvPr/>
              </p:nvGrpSpPr>
              <p:grpSpPr bwMode="auto">
                <a:xfrm rot="-5400000">
                  <a:off x="4476" y="3396"/>
                  <a:ext cx="264" cy="768"/>
                  <a:chOff x="4033" y="3216"/>
                  <a:chExt cx="264" cy="768"/>
                </a:xfrm>
              </p:grpSpPr>
              <p:sp>
                <p:nvSpPr>
                  <p:cNvPr id="80975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3" y="3408"/>
                    <a:ext cx="191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0976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033" y="3456"/>
                    <a:ext cx="0" cy="336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0977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043" y="3623"/>
                    <a:ext cx="254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0978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7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097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216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80971" name="Line 50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72" name="Line 51"/>
                <p:cNvSpPr>
                  <a:spLocks noChangeShapeType="1"/>
                </p:cNvSpPr>
                <p:nvPr/>
              </p:nvSpPr>
              <p:spPr bwMode="auto">
                <a:xfrm>
                  <a:off x="4992" y="3360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73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403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74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499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80920" name="Group 54"/>
            <p:cNvGrpSpPr>
              <a:grpSpLocks/>
            </p:cNvGrpSpPr>
            <p:nvPr/>
          </p:nvGrpSpPr>
          <p:grpSpPr bwMode="auto">
            <a:xfrm rot="16200000" flipH="1">
              <a:off x="2247" y="3159"/>
              <a:ext cx="528" cy="500"/>
              <a:chOff x="4032" y="3168"/>
              <a:chExt cx="1152" cy="744"/>
            </a:xfrm>
          </p:grpSpPr>
          <p:grpSp>
            <p:nvGrpSpPr>
              <p:cNvPr id="80950" name="Group 55"/>
              <p:cNvGrpSpPr>
                <a:grpSpLocks/>
              </p:cNvGrpSpPr>
              <p:nvPr/>
            </p:nvGrpSpPr>
            <p:grpSpPr bwMode="auto">
              <a:xfrm rot="16200000" flipH="1">
                <a:off x="4416" y="2976"/>
                <a:ext cx="384" cy="768"/>
                <a:chOff x="4212" y="2425"/>
                <a:chExt cx="416" cy="1008"/>
              </a:xfrm>
            </p:grpSpPr>
            <p:sp>
              <p:nvSpPr>
                <p:cNvPr id="80962" name="Line 56"/>
                <p:cNvSpPr>
                  <a:spLocks noChangeShapeType="1"/>
                </p:cNvSpPr>
                <p:nvPr/>
              </p:nvSpPr>
              <p:spPr bwMode="auto">
                <a:xfrm>
                  <a:off x="4420" y="2425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0963" name="Line 57"/>
                <p:cNvSpPr>
                  <a:spLocks noChangeShapeType="1"/>
                </p:cNvSpPr>
                <p:nvPr/>
              </p:nvSpPr>
              <p:spPr bwMode="auto">
                <a:xfrm>
                  <a:off x="4212" y="2761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0964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4212" y="2761"/>
                  <a:ext cx="208" cy="336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0965" name="Line 59"/>
                <p:cNvSpPr>
                  <a:spLocks noChangeShapeType="1"/>
                </p:cNvSpPr>
                <p:nvPr/>
              </p:nvSpPr>
              <p:spPr bwMode="auto">
                <a:xfrm>
                  <a:off x="4212" y="3097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0966" name="Line 60"/>
                <p:cNvSpPr>
                  <a:spLocks noChangeShapeType="1"/>
                </p:cNvSpPr>
                <p:nvPr/>
              </p:nvSpPr>
              <p:spPr bwMode="auto">
                <a:xfrm>
                  <a:off x="4420" y="2761"/>
                  <a:ext cx="208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0967" name="Line 61"/>
                <p:cNvSpPr>
                  <a:spLocks noChangeShapeType="1"/>
                </p:cNvSpPr>
                <p:nvPr/>
              </p:nvSpPr>
              <p:spPr bwMode="auto">
                <a:xfrm>
                  <a:off x="4420" y="3097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0951" name="Group 62"/>
              <p:cNvGrpSpPr>
                <a:grpSpLocks/>
              </p:cNvGrpSpPr>
              <p:nvPr/>
            </p:nvGrpSpPr>
            <p:grpSpPr bwMode="auto">
              <a:xfrm>
                <a:off x="4032" y="3360"/>
                <a:ext cx="1152" cy="552"/>
                <a:chOff x="4032" y="3360"/>
                <a:chExt cx="1152" cy="552"/>
              </a:xfrm>
            </p:grpSpPr>
            <p:grpSp>
              <p:nvGrpSpPr>
                <p:cNvPr id="80952" name="Group 63"/>
                <p:cNvGrpSpPr>
                  <a:grpSpLocks/>
                </p:cNvGrpSpPr>
                <p:nvPr/>
              </p:nvGrpSpPr>
              <p:grpSpPr bwMode="auto">
                <a:xfrm rot="-5400000">
                  <a:off x="4476" y="3396"/>
                  <a:ext cx="264" cy="768"/>
                  <a:chOff x="4033" y="3216"/>
                  <a:chExt cx="264" cy="768"/>
                </a:xfrm>
              </p:grpSpPr>
              <p:sp>
                <p:nvSpPr>
                  <p:cNvPr id="80957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3" y="3408"/>
                    <a:ext cx="191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0958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4033" y="3456"/>
                    <a:ext cx="0" cy="33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0959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4043" y="3623"/>
                    <a:ext cx="254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0960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7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0961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216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80953" name="Line 69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54" name="Line 70"/>
                <p:cNvSpPr>
                  <a:spLocks noChangeShapeType="1"/>
                </p:cNvSpPr>
                <p:nvPr/>
              </p:nvSpPr>
              <p:spPr bwMode="auto">
                <a:xfrm>
                  <a:off x="4992" y="3360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55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403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56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499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80921" name="Group 73"/>
            <p:cNvGrpSpPr>
              <a:grpSpLocks/>
            </p:cNvGrpSpPr>
            <p:nvPr/>
          </p:nvGrpSpPr>
          <p:grpSpPr bwMode="auto">
            <a:xfrm rot="16200000" flipH="1">
              <a:off x="2247" y="2425"/>
              <a:ext cx="528" cy="500"/>
              <a:chOff x="4032" y="3168"/>
              <a:chExt cx="1152" cy="744"/>
            </a:xfrm>
          </p:grpSpPr>
          <p:grpSp>
            <p:nvGrpSpPr>
              <p:cNvPr id="80932" name="Group 74"/>
              <p:cNvGrpSpPr>
                <a:grpSpLocks/>
              </p:cNvGrpSpPr>
              <p:nvPr/>
            </p:nvGrpSpPr>
            <p:grpSpPr bwMode="auto">
              <a:xfrm rot="16200000" flipH="1">
                <a:off x="4416" y="2976"/>
                <a:ext cx="384" cy="768"/>
                <a:chOff x="4212" y="2425"/>
                <a:chExt cx="416" cy="1008"/>
              </a:xfrm>
            </p:grpSpPr>
            <p:sp>
              <p:nvSpPr>
                <p:cNvPr id="80944" name="Line 75"/>
                <p:cNvSpPr>
                  <a:spLocks noChangeShapeType="1"/>
                </p:cNvSpPr>
                <p:nvPr/>
              </p:nvSpPr>
              <p:spPr bwMode="auto">
                <a:xfrm>
                  <a:off x="4420" y="2425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0945" name="Line 76"/>
                <p:cNvSpPr>
                  <a:spLocks noChangeShapeType="1"/>
                </p:cNvSpPr>
                <p:nvPr/>
              </p:nvSpPr>
              <p:spPr bwMode="auto">
                <a:xfrm>
                  <a:off x="4212" y="2761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0946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4212" y="2761"/>
                  <a:ext cx="208" cy="336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0947" name="Line 78"/>
                <p:cNvSpPr>
                  <a:spLocks noChangeShapeType="1"/>
                </p:cNvSpPr>
                <p:nvPr/>
              </p:nvSpPr>
              <p:spPr bwMode="auto">
                <a:xfrm>
                  <a:off x="4212" y="3097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0948" name="Line 79"/>
                <p:cNvSpPr>
                  <a:spLocks noChangeShapeType="1"/>
                </p:cNvSpPr>
                <p:nvPr/>
              </p:nvSpPr>
              <p:spPr bwMode="auto">
                <a:xfrm>
                  <a:off x="4420" y="2761"/>
                  <a:ext cx="208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0949" name="Line 80"/>
                <p:cNvSpPr>
                  <a:spLocks noChangeShapeType="1"/>
                </p:cNvSpPr>
                <p:nvPr/>
              </p:nvSpPr>
              <p:spPr bwMode="auto">
                <a:xfrm>
                  <a:off x="4420" y="3097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0933" name="Group 81"/>
              <p:cNvGrpSpPr>
                <a:grpSpLocks/>
              </p:cNvGrpSpPr>
              <p:nvPr/>
            </p:nvGrpSpPr>
            <p:grpSpPr bwMode="auto">
              <a:xfrm>
                <a:off x="4032" y="3360"/>
                <a:ext cx="1152" cy="552"/>
                <a:chOff x="4032" y="3360"/>
                <a:chExt cx="1152" cy="552"/>
              </a:xfrm>
            </p:grpSpPr>
            <p:grpSp>
              <p:nvGrpSpPr>
                <p:cNvPr id="80934" name="Group 82"/>
                <p:cNvGrpSpPr>
                  <a:grpSpLocks/>
                </p:cNvGrpSpPr>
                <p:nvPr/>
              </p:nvGrpSpPr>
              <p:grpSpPr bwMode="auto">
                <a:xfrm rot="-5400000">
                  <a:off x="4476" y="3396"/>
                  <a:ext cx="264" cy="768"/>
                  <a:chOff x="4033" y="3216"/>
                  <a:chExt cx="264" cy="768"/>
                </a:xfrm>
              </p:grpSpPr>
              <p:sp>
                <p:nvSpPr>
                  <p:cNvPr id="80939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3" y="3408"/>
                    <a:ext cx="191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0940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4033" y="3456"/>
                    <a:ext cx="0" cy="33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094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4043" y="3623"/>
                    <a:ext cx="254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094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7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094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216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80935" name="Line 88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36" name="Line 89"/>
                <p:cNvSpPr>
                  <a:spLocks noChangeShapeType="1"/>
                </p:cNvSpPr>
                <p:nvPr/>
              </p:nvSpPr>
              <p:spPr bwMode="auto">
                <a:xfrm>
                  <a:off x="4992" y="3360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37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403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38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499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80922" name="Line 92"/>
            <p:cNvSpPr>
              <a:spLocks noChangeShapeType="1"/>
            </p:cNvSpPr>
            <p:nvPr/>
          </p:nvSpPr>
          <p:spPr bwMode="auto">
            <a:xfrm>
              <a:off x="1406" y="2969"/>
              <a:ext cx="0" cy="1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23" name="Line 93"/>
            <p:cNvSpPr>
              <a:spLocks noChangeShapeType="1"/>
            </p:cNvSpPr>
            <p:nvPr/>
          </p:nvSpPr>
          <p:spPr bwMode="auto">
            <a:xfrm flipV="1">
              <a:off x="1406" y="3024"/>
              <a:ext cx="178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24" name="Line 94"/>
            <p:cNvSpPr>
              <a:spLocks noChangeShapeType="1"/>
            </p:cNvSpPr>
            <p:nvPr/>
          </p:nvSpPr>
          <p:spPr bwMode="auto">
            <a:xfrm>
              <a:off x="2511" y="2939"/>
              <a:ext cx="0" cy="2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25" name="Line 95"/>
            <p:cNvSpPr>
              <a:spLocks noChangeShapeType="1"/>
            </p:cNvSpPr>
            <p:nvPr/>
          </p:nvSpPr>
          <p:spPr bwMode="auto">
            <a:xfrm>
              <a:off x="2304" y="3024"/>
              <a:ext cx="207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26" name="Line 96"/>
            <p:cNvSpPr>
              <a:spLocks noChangeShapeType="1"/>
            </p:cNvSpPr>
            <p:nvPr/>
          </p:nvSpPr>
          <p:spPr bwMode="auto">
            <a:xfrm>
              <a:off x="1406" y="2352"/>
              <a:ext cx="11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27" name="Line 97"/>
            <p:cNvSpPr>
              <a:spLocks noChangeShapeType="1"/>
            </p:cNvSpPr>
            <p:nvPr/>
          </p:nvSpPr>
          <p:spPr bwMode="auto">
            <a:xfrm>
              <a:off x="2511" y="2352"/>
              <a:ext cx="0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28" name="Oval 101"/>
            <p:cNvSpPr>
              <a:spLocks noChangeArrowheads="1"/>
            </p:cNvSpPr>
            <p:nvPr/>
          </p:nvSpPr>
          <p:spPr bwMode="auto">
            <a:xfrm>
              <a:off x="1824" y="2926"/>
              <a:ext cx="161" cy="21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929" name="Oval 102"/>
            <p:cNvSpPr>
              <a:spLocks noChangeArrowheads="1"/>
            </p:cNvSpPr>
            <p:nvPr/>
          </p:nvSpPr>
          <p:spPr bwMode="auto">
            <a:xfrm>
              <a:off x="2064" y="2926"/>
              <a:ext cx="161" cy="21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930" name="Rectangle 103"/>
            <p:cNvSpPr>
              <a:spLocks noChangeArrowheads="1"/>
            </p:cNvSpPr>
            <p:nvPr/>
          </p:nvSpPr>
          <p:spPr bwMode="auto">
            <a:xfrm>
              <a:off x="1584" y="3072"/>
              <a:ext cx="76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31" name="Line 104"/>
            <p:cNvSpPr>
              <a:spLocks noChangeShapeType="1"/>
            </p:cNvSpPr>
            <p:nvPr/>
          </p:nvSpPr>
          <p:spPr bwMode="auto">
            <a:xfrm flipH="1">
              <a:off x="1680" y="2832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0902" name="Text Box 106"/>
          <p:cNvSpPr txBox="1">
            <a:spLocks noChangeArrowheads="1"/>
          </p:cNvSpPr>
          <p:nvPr/>
        </p:nvSpPr>
        <p:spPr bwMode="auto">
          <a:xfrm>
            <a:off x="533400" y="4038600"/>
            <a:ext cx="403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80903" name="Text Box 107"/>
          <p:cNvSpPr txBox="1">
            <a:spLocks noChangeArrowheads="1"/>
          </p:cNvSpPr>
          <p:nvPr/>
        </p:nvSpPr>
        <p:spPr bwMode="auto">
          <a:xfrm>
            <a:off x="304800" y="3733800"/>
            <a:ext cx="396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80904" name="Text Box 108"/>
          <p:cNvSpPr txBox="1">
            <a:spLocks noChangeArrowheads="1"/>
          </p:cNvSpPr>
          <p:nvPr/>
        </p:nvSpPr>
        <p:spPr bwMode="auto">
          <a:xfrm>
            <a:off x="381000" y="3429000"/>
            <a:ext cx="4648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  <a:p>
            <a:pPr eaLnBrk="1" hangingPunct="1">
              <a:spcBef>
                <a:spcPct val="50000"/>
              </a:spcBef>
            </a:pPr>
            <a:endParaRPr lang="fr-FR"/>
          </a:p>
          <a:p>
            <a:pPr eaLnBrk="1" hangingPunct="1">
              <a:spcBef>
                <a:spcPct val="50000"/>
              </a:spcBef>
            </a:pPr>
            <a:endParaRPr lang="fr-FR"/>
          </a:p>
          <a:p>
            <a:pPr eaLnBrk="1" hangingPunct="1">
              <a:spcBef>
                <a:spcPct val="50000"/>
              </a:spcBef>
            </a:pPr>
            <a:r>
              <a:rPr lang="fr-FR"/>
              <a:t>		             </a:t>
            </a:r>
            <a:r>
              <a:rPr lang="fr-FR" baseline="0"/>
              <a:t>u</a:t>
            </a:r>
            <a:r>
              <a:rPr lang="fr-FR"/>
              <a:t>C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U</a:t>
            </a:r>
            <a:r>
              <a:rPr lang="fr-FR"/>
              <a:t>A	               </a:t>
            </a:r>
            <a:r>
              <a:rPr lang="fr-FR" baseline="0"/>
              <a:t>i</a:t>
            </a:r>
            <a:endParaRPr lang="fr-FR"/>
          </a:p>
          <a:p>
            <a:pPr eaLnBrk="1" hangingPunct="1">
              <a:spcBef>
                <a:spcPct val="50000"/>
              </a:spcBef>
            </a:pPr>
            <a:r>
              <a:rPr lang="fr-FR"/>
              <a:t>		</a:t>
            </a:r>
            <a:endParaRPr lang="fr-FR" baseline="0"/>
          </a:p>
        </p:txBody>
      </p:sp>
      <p:sp>
        <p:nvSpPr>
          <p:cNvPr id="80905" name="Text Box 109"/>
          <p:cNvSpPr txBox="1">
            <a:spLocks noChangeArrowheads="1"/>
          </p:cNvSpPr>
          <p:nvPr/>
        </p:nvSpPr>
        <p:spPr bwMode="auto">
          <a:xfrm>
            <a:off x="4953000" y="3505200"/>
            <a:ext cx="4953000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The objective is to produce an </a:t>
            </a:r>
            <a:r>
              <a:rPr lang="fr-FR" baseline="0" dirty="0"/>
              <a:t>alternative </a:t>
            </a:r>
            <a:r>
              <a:rPr lang="en-US" baseline="0" dirty="0"/>
              <a:t>voltage </a:t>
            </a:r>
            <a:r>
              <a:rPr lang="fr-FR" b="1" baseline="0" dirty="0" err="1"/>
              <a:t>u</a:t>
            </a:r>
            <a:r>
              <a:rPr lang="fr-FR" b="1" dirty="0" err="1"/>
              <a:t>C</a:t>
            </a:r>
            <a:r>
              <a:rPr lang="fr-FR" baseline="0" dirty="0"/>
              <a:t> </a:t>
            </a:r>
            <a:r>
              <a:rPr lang="en-US" baseline="0" dirty="0"/>
              <a:t>which initially will be square</a:t>
            </a:r>
            <a:r>
              <a:rPr lang="fr-FR" baseline="0" dirty="0"/>
              <a:t>. </a:t>
            </a:r>
            <a:r>
              <a:rPr lang="en-US" baseline="0" dirty="0"/>
              <a:t>The current consumed </a:t>
            </a:r>
            <a:r>
              <a:rPr lang="en-US" baseline="0" dirty="0" smtClean="0"/>
              <a:t>, i , while </a:t>
            </a:r>
            <a:r>
              <a:rPr lang="en-US" baseline="0" dirty="0"/>
              <a:t>not sinusoidal will be considered as such</a:t>
            </a:r>
            <a:r>
              <a:rPr lang="fr-FR" baseline="0" dirty="0"/>
              <a:t>. </a:t>
            </a:r>
            <a:r>
              <a:rPr lang="en-US" baseline="0" dirty="0"/>
              <a:t>Improvements will follow to achieve this goal.</a:t>
            </a: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en-US" baseline="0" dirty="0" smtClean="0"/>
              <a:t>These constraints imply that switches are </a:t>
            </a:r>
            <a:r>
              <a:rPr lang="en-US" baseline="0" dirty="0"/>
              <a:t>transistors with  reverse parallel diodes</a:t>
            </a:r>
            <a:endParaRPr lang="fr-FR" baseline="0" dirty="0"/>
          </a:p>
        </p:txBody>
      </p:sp>
      <p:sp>
        <p:nvSpPr>
          <p:cNvPr id="80906" name="Line 110"/>
          <p:cNvSpPr>
            <a:spLocks noChangeShapeType="1"/>
          </p:cNvSpPr>
          <p:nvPr/>
        </p:nvSpPr>
        <p:spPr bwMode="auto">
          <a:xfrm>
            <a:off x="2209800" y="5257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8915400" cy="990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 smtClean="0"/>
              <a:t>DC/AC </a:t>
            </a:r>
            <a:r>
              <a:rPr lang="fr-FR" sz="2800" dirty="0" err="1" smtClean="0"/>
              <a:t>converters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600" dirty="0" err="1" smtClean="0">
                <a:solidFill>
                  <a:schemeClr val="tx1"/>
                </a:solidFill>
              </a:rPr>
              <a:t>energy</a:t>
            </a:r>
            <a:r>
              <a:rPr lang="fr-FR" sz="2600" dirty="0" smtClean="0">
                <a:solidFill>
                  <a:schemeClr val="tx1"/>
                </a:solidFill>
              </a:rPr>
              <a:t> </a:t>
            </a:r>
            <a:r>
              <a:rPr lang="fr-FR" sz="2600" dirty="0" err="1" smtClean="0">
                <a:solidFill>
                  <a:schemeClr val="tx1"/>
                </a:solidFill>
              </a:rPr>
              <a:t>reversibility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95300" y="1143000"/>
            <a:ext cx="8915400" cy="685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dirty="0" smtClean="0"/>
              <a:t>The single phase case can be materialized with fewer switches if a midpoint is created on the source with 2 capacitors</a:t>
            </a:r>
            <a:endParaRPr lang="fr-FR" sz="1800" dirty="0" smtClean="0"/>
          </a:p>
        </p:txBody>
      </p:sp>
      <p:sp>
        <p:nvSpPr>
          <p:cNvPr id="8199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ACA488A7-2090-4431-A052-CC7DDD3D058B}" type="slidenum">
              <a:rPr lang="fr-FR"/>
              <a:pPr eaLnBrk="1" hangingPunct="1"/>
              <a:t>29</a:t>
            </a:fld>
            <a:endParaRPr lang="fr-FR"/>
          </a:p>
        </p:txBody>
      </p:sp>
      <p:grpSp>
        <p:nvGrpSpPr>
          <p:cNvPr id="8200" name="Group 113"/>
          <p:cNvGrpSpPr>
            <a:grpSpLocks/>
          </p:cNvGrpSpPr>
          <p:nvPr/>
        </p:nvGrpSpPr>
        <p:grpSpPr bwMode="auto">
          <a:xfrm>
            <a:off x="762000" y="1981200"/>
            <a:ext cx="3452813" cy="2819400"/>
            <a:chOff x="432" y="1680"/>
            <a:chExt cx="2175" cy="1536"/>
          </a:xfrm>
        </p:grpSpPr>
        <p:sp>
          <p:nvSpPr>
            <p:cNvPr id="8219" name="Line 5"/>
            <p:cNvSpPr>
              <a:spLocks noChangeShapeType="1"/>
            </p:cNvSpPr>
            <p:nvPr/>
          </p:nvSpPr>
          <p:spPr bwMode="auto">
            <a:xfrm flipV="1">
              <a:off x="646" y="1680"/>
              <a:ext cx="60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20" name="Line 6"/>
            <p:cNvSpPr>
              <a:spLocks noChangeShapeType="1"/>
            </p:cNvSpPr>
            <p:nvPr/>
          </p:nvSpPr>
          <p:spPr bwMode="auto">
            <a:xfrm>
              <a:off x="645" y="1680"/>
              <a:ext cx="0" cy="6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21" name="Line 7"/>
            <p:cNvSpPr>
              <a:spLocks noChangeShapeType="1"/>
            </p:cNvSpPr>
            <p:nvPr/>
          </p:nvSpPr>
          <p:spPr bwMode="auto">
            <a:xfrm>
              <a:off x="486" y="2350"/>
              <a:ext cx="3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22" name="Line 8"/>
            <p:cNvSpPr>
              <a:spLocks noChangeShapeType="1"/>
            </p:cNvSpPr>
            <p:nvPr/>
          </p:nvSpPr>
          <p:spPr bwMode="auto">
            <a:xfrm>
              <a:off x="593" y="2410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23" name="Line 9"/>
            <p:cNvSpPr>
              <a:spLocks noChangeShapeType="1"/>
            </p:cNvSpPr>
            <p:nvPr/>
          </p:nvSpPr>
          <p:spPr bwMode="auto">
            <a:xfrm>
              <a:off x="646" y="2410"/>
              <a:ext cx="0" cy="7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24" name="Line 10"/>
            <p:cNvSpPr>
              <a:spLocks noChangeShapeType="1"/>
            </p:cNvSpPr>
            <p:nvPr/>
          </p:nvSpPr>
          <p:spPr bwMode="auto">
            <a:xfrm>
              <a:off x="662" y="3187"/>
              <a:ext cx="1711" cy="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25" name="Oval 11"/>
            <p:cNvSpPr>
              <a:spLocks noChangeArrowheads="1"/>
            </p:cNvSpPr>
            <p:nvPr/>
          </p:nvSpPr>
          <p:spPr bwMode="auto">
            <a:xfrm>
              <a:off x="1430" y="2365"/>
              <a:ext cx="161" cy="21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26" name="Line 12"/>
            <p:cNvSpPr>
              <a:spLocks noChangeShapeType="1"/>
            </p:cNvSpPr>
            <p:nvPr/>
          </p:nvSpPr>
          <p:spPr bwMode="auto">
            <a:xfrm flipV="1">
              <a:off x="432" y="1864"/>
              <a:ext cx="0" cy="11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27" name="Line 13"/>
            <p:cNvSpPr>
              <a:spLocks noChangeShapeType="1"/>
            </p:cNvSpPr>
            <p:nvPr/>
          </p:nvSpPr>
          <p:spPr bwMode="auto">
            <a:xfrm flipV="1">
              <a:off x="930" y="1783"/>
              <a:ext cx="0" cy="5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28" name="Line 14"/>
            <p:cNvSpPr>
              <a:spLocks noChangeShapeType="1"/>
            </p:cNvSpPr>
            <p:nvPr/>
          </p:nvSpPr>
          <p:spPr bwMode="auto">
            <a:xfrm flipV="1">
              <a:off x="930" y="2481"/>
              <a:ext cx="0" cy="6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8229" name="Group 54"/>
            <p:cNvGrpSpPr>
              <a:grpSpLocks/>
            </p:cNvGrpSpPr>
            <p:nvPr/>
          </p:nvGrpSpPr>
          <p:grpSpPr bwMode="auto">
            <a:xfrm rot="16200000" flipH="1">
              <a:off x="2050" y="2659"/>
              <a:ext cx="614" cy="500"/>
              <a:chOff x="4032" y="3168"/>
              <a:chExt cx="1152" cy="744"/>
            </a:xfrm>
          </p:grpSpPr>
          <p:grpSp>
            <p:nvGrpSpPr>
              <p:cNvPr id="8270" name="Group 55"/>
              <p:cNvGrpSpPr>
                <a:grpSpLocks/>
              </p:cNvGrpSpPr>
              <p:nvPr/>
            </p:nvGrpSpPr>
            <p:grpSpPr bwMode="auto">
              <a:xfrm rot="16200000" flipH="1">
                <a:off x="4416" y="2976"/>
                <a:ext cx="384" cy="768"/>
                <a:chOff x="4212" y="2425"/>
                <a:chExt cx="416" cy="1008"/>
              </a:xfrm>
            </p:grpSpPr>
            <p:sp>
              <p:nvSpPr>
                <p:cNvPr id="8282" name="Line 56"/>
                <p:cNvSpPr>
                  <a:spLocks noChangeShapeType="1"/>
                </p:cNvSpPr>
                <p:nvPr/>
              </p:nvSpPr>
              <p:spPr bwMode="auto">
                <a:xfrm>
                  <a:off x="4420" y="2425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283" name="Line 57"/>
                <p:cNvSpPr>
                  <a:spLocks noChangeShapeType="1"/>
                </p:cNvSpPr>
                <p:nvPr/>
              </p:nvSpPr>
              <p:spPr bwMode="auto">
                <a:xfrm>
                  <a:off x="4212" y="2761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284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4212" y="2761"/>
                  <a:ext cx="208" cy="336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285" name="Line 59"/>
                <p:cNvSpPr>
                  <a:spLocks noChangeShapeType="1"/>
                </p:cNvSpPr>
                <p:nvPr/>
              </p:nvSpPr>
              <p:spPr bwMode="auto">
                <a:xfrm>
                  <a:off x="4212" y="3097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286" name="Line 60"/>
                <p:cNvSpPr>
                  <a:spLocks noChangeShapeType="1"/>
                </p:cNvSpPr>
                <p:nvPr/>
              </p:nvSpPr>
              <p:spPr bwMode="auto">
                <a:xfrm>
                  <a:off x="4420" y="2761"/>
                  <a:ext cx="208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287" name="Line 61"/>
                <p:cNvSpPr>
                  <a:spLocks noChangeShapeType="1"/>
                </p:cNvSpPr>
                <p:nvPr/>
              </p:nvSpPr>
              <p:spPr bwMode="auto">
                <a:xfrm>
                  <a:off x="4420" y="3097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271" name="Group 62"/>
              <p:cNvGrpSpPr>
                <a:grpSpLocks/>
              </p:cNvGrpSpPr>
              <p:nvPr/>
            </p:nvGrpSpPr>
            <p:grpSpPr bwMode="auto">
              <a:xfrm>
                <a:off x="4032" y="3360"/>
                <a:ext cx="1152" cy="552"/>
                <a:chOff x="4032" y="3360"/>
                <a:chExt cx="1152" cy="552"/>
              </a:xfrm>
            </p:grpSpPr>
            <p:grpSp>
              <p:nvGrpSpPr>
                <p:cNvPr id="8272" name="Group 63"/>
                <p:cNvGrpSpPr>
                  <a:grpSpLocks/>
                </p:cNvGrpSpPr>
                <p:nvPr/>
              </p:nvGrpSpPr>
              <p:grpSpPr bwMode="auto">
                <a:xfrm rot="-5400000">
                  <a:off x="4476" y="3396"/>
                  <a:ext cx="264" cy="768"/>
                  <a:chOff x="4033" y="3216"/>
                  <a:chExt cx="264" cy="768"/>
                </a:xfrm>
              </p:grpSpPr>
              <p:sp>
                <p:nvSpPr>
                  <p:cNvPr id="8277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3" y="3408"/>
                    <a:ext cx="191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278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4033" y="3456"/>
                    <a:ext cx="0" cy="33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279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4043" y="3623"/>
                    <a:ext cx="254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280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7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281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216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8273" name="Line 69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4" name="Line 70"/>
                <p:cNvSpPr>
                  <a:spLocks noChangeShapeType="1"/>
                </p:cNvSpPr>
                <p:nvPr/>
              </p:nvSpPr>
              <p:spPr bwMode="auto">
                <a:xfrm>
                  <a:off x="4992" y="3360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5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403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6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499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8230" name="Group 73"/>
            <p:cNvGrpSpPr>
              <a:grpSpLocks/>
            </p:cNvGrpSpPr>
            <p:nvPr/>
          </p:nvGrpSpPr>
          <p:grpSpPr bwMode="auto">
            <a:xfrm rot="16200000" flipH="1">
              <a:off x="2050" y="1806"/>
              <a:ext cx="614" cy="500"/>
              <a:chOff x="4032" y="3168"/>
              <a:chExt cx="1152" cy="744"/>
            </a:xfrm>
          </p:grpSpPr>
          <p:grpSp>
            <p:nvGrpSpPr>
              <p:cNvPr id="8252" name="Group 74"/>
              <p:cNvGrpSpPr>
                <a:grpSpLocks/>
              </p:cNvGrpSpPr>
              <p:nvPr/>
            </p:nvGrpSpPr>
            <p:grpSpPr bwMode="auto">
              <a:xfrm rot="16200000" flipH="1">
                <a:off x="4416" y="2976"/>
                <a:ext cx="384" cy="768"/>
                <a:chOff x="4212" y="2425"/>
                <a:chExt cx="416" cy="1008"/>
              </a:xfrm>
            </p:grpSpPr>
            <p:sp>
              <p:nvSpPr>
                <p:cNvPr id="8264" name="Line 75"/>
                <p:cNvSpPr>
                  <a:spLocks noChangeShapeType="1"/>
                </p:cNvSpPr>
                <p:nvPr/>
              </p:nvSpPr>
              <p:spPr bwMode="auto">
                <a:xfrm>
                  <a:off x="4420" y="2425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265" name="Line 76"/>
                <p:cNvSpPr>
                  <a:spLocks noChangeShapeType="1"/>
                </p:cNvSpPr>
                <p:nvPr/>
              </p:nvSpPr>
              <p:spPr bwMode="auto">
                <a:xfrm>
                  <a:off x="4212" y="2761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266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4212" y="2761"/>
                  <a:ext cx="208" cy="336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267" name="Line 78"/>
                <p:cNvSpPr>
                  <a:spLocks noChangeShapeType="1"/>
                </p:cNvSpPr>
                <p:nvPr/>
              </p:nvSpPr>
              <p:spPr bwMode="auto">
                <a:xfrm>
                  <a:off x="4212" y="3097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268" name="Line 79"/>
                <p:cNvSpPr>
                  <a:spLocks noChangeShapeType="1"/>
                </p:cNvSpPr>
                <p:nvPr/>
              </p:nvSpPr>
              <p:spPr bwMode="auto">
                <a:xfrm>
                  <a:off x="4420" y="2761"/>
                  <a:ext cx="208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269" name="Line 80"/>
                <p:cNvSpPr>
                  <a:spLocks noChangeShapeType="1"/>
                </p:cNvSpPr>
                <p:nvPr/>
              </p:nvSpPr>
              <p:spPr bwMode="auto">
                <a:xfrm>
                  <a:off x="4420" y="3097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253" name="Group 81"/>
              <p:cNvGrpSpPr>
                <a:grpSpLocks/>
              </p:cNvGrpSpPr>
              <p:nvPr/>
            </p:nvGrpSpPr>
            <p:grpSpPr bwMode="auto">
              <a:xfrm>
                <a:off x="4032" y="3360"/>
                <a:ext cx="1152" cy="552"/>
                <a:chOff x="4032" y="3360"/>
                <a:chExt cx="1152" cy="552"/>
              </a:xfrm>
            </p:grpSpPr>
            <p:grpSp>
              <p:nvGrpSpPr>
                <p:cNvPr id="8254" name="Group 82"/>
                <p:cNvGrpSpPr>
                  <a:grpSpLocks/>
                </p:cNvGrpSpPr>
                <p:nvPr/>
              </p:nvGrpSpPr>
              <p:grpSpPr bwMode="auto">
                <a:xfrm rot="-5400000">
                  <a:off x="4476" y="3396"/>
                  <a:ext cx="264" cy="768"/>
                  <a:chOff x="4033" y="3216"/>
                  <a:chExt cx="264" cy="768"/>
                </a:xfrm>
              </p:grpSpPr>
              <p:sp>
                <p:nvSpPr>
                  <p:cNvPr id="8259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3" y="3408"/>
                    <a:ext cx="191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260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4033" y="3456"/>
                    <a:ext cx="0" cy="33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26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4043" y="3623"/>
                    <a:ext cx="254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26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7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26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216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8255" name="Line 88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56" name="Line 89"/>
                <p:cNvSpPr>
                  <a:spLocks noChangeShapeType="1"/>
                </p:cNvSpPr>
                <p:nvPr/>
              </p:nvSpPr>
              <p:spPr bwMode="auto">
                <a:xfrm>
                  <a:off x="4992" y="3360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57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403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58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499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8231" name="Line 92"/>
            <p:cNvSpPr>
              <a:spLocks noChangeShapeType="1"/>
            </p:cNvSpPr>
            <p:nvPr/>
          </p:nvSpPr>
          <p:spPr bwMode="auto">
            <a:xfrm>
              <a:off x="1248" y="2064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32" name="Line 93"/>
            <p:cNvSpPr>
              <a:spLocks noChangeShapeType="1"/>
            </p:cNvSpPr>
            <p:nvPr/>
          </p:nvSpPr>
          <p:spPr bwMode="auto">
            <a:xfrm flipV="1">
              <a:off x="1252" y="2461"/>
              <a:ext cx="178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33" name="Line 94"/>
            <p:cNvSpPr>
              <a:spLocks noChangeShapeType="1"/>
            </p:cNvSpPr>
            <p:nvPr/>
          </p:nvSpPr>
          <p:spPr bwMode="auto">
            <a:xfrm>
              <a:off x="2357" y="2363"/>
              <a:ext cx="0" cy="2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34" name="Line 95"/>
            <p:cNvSpPr>
              <a:spLocks noChangeShapeType="1"/>
            </p:cNvSpPr>
            <p:nvPr/>
          </p:nvSpPr>
          <p:spPr bwMode="auto">
            <a:xfrm>
              <a:off x="2150" y="2461"/>
              <a:ext cx="207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35" name="Line 96"/>
            <p:cNvSpPr>
              <a:spLocks noChangeShapeType="1"/>
            </p:cNvSpPr>
            <p:nvPr/>
          </p:nvSpPr>
          <p:spPr bwMode="auto">
            <a:xfrm>
              <a:off x="1252" y="1680"/>
              <a:ext cx="11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36" name="Line 97"/>
            <p:cNvSpPr>
              <a:spLocks noChangeShapeType="1"/>
            </p:cNvSpPr>
            <p:nvPr/>
          </p:nvSpPr>
          <p:spPr bwMode="auto">
            <a:xfrm>
              <a:off x="2357" y="1680"/>
              <a:ext cx="0" cy="1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37" name="Oval 98"/>
            <p:cNvSpPr>
              <a:spLocks noChangeArrowheads="1"/>
            </p:cNvSpPr>
            <p:nvPr/>
          </p:nvSpPr>
          <p:spPr bwMode="auto">
            <a:xfrm>
              <a:off x="1670" y="2365"/>
              <a:ext cx="161" cy="21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38" name="Oval 99"/>
            <p:cNvSpPr>
              <a:spLocks noChangeArrowheads="1"/>
            </p:cNvSpPr>
            <p:nvPr/>
          </p:nvSpPr>
          <p:spPr bwMode="auto">
            <a:xfrm>
              <a:off x="1910" y="2365"/>
              <a:ext cx="161" cy="21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39" name="Rectangle 100"/>
            <p:cNvSpPr>
              <a:spLocks noChangeArrowheads="1"/>
            </p:cNvSpPr>
            <p:nvPr/>
          </p:nvSpPr>
          <p:spPr bwMode="auto">
            <a:xfrm>
              <a:off x="1430" y="2517"/>
              <a:ext cx="768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40" name="Line 101"/>
            <p:cNvSpPr>
              <a:spLocks noChangeShapeType="1"/>
            </p:cNvSpPr>
            <p:nvPr/>
          </p:nvSpPr>
          <p:spPr bwMode="auto">
            <a:xfrm flipH="1">
              <a:off x="1526" y="2238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8241" name="Group 104"/>
            <p:cNvGrpSpPr>
              <a:grpSpLocks/>
            </p:cNvGrpSpPr>
            <p:nvPr/>
          </p:nvGrpSpPr>
          <p:grpSpPr bwMode="auto">
            <a:xfrm>
              <a:off x="1104" y="1968"/>
              <a:ext cx="288" cy="96"/>
              <a:chOff x="1104" y="1968"/>
              <a:chExt cx="288" cy="96"/>
            </a:xfrm>
          </p:grpSpPr>
          <p:sp>
            <p:nvSpPr>
              <p:cNvPr id="8250" name="Line 102"/>
              <p:cNvSpPr>
                <a:spLocks noChangeShapeType="1"/>
              </p:cNvSpPr>
              <p:nvPr/>
            </p:nvSpPr>
            <p:spPr bwMode="auto">
              <a:xfrm>
                <a:off x="1104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51" name="Line 103"/>
              <p:cNvSpPr>
                <a:spLocks noChangeShapeType="1"/>
              </p:cNvSpPr>
              <p:nvPr/>
            </p:nvSpPr>
            <p:spPr bwMode="auto">
              <a:xfrm>
                <a:off x="1104" y="206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242" name="Group 105"/>
            <p:cNvGrpSpPr>
              <a:grpSpLocks/>
            </p:cNvGrpSpPr>
            <p:nvPr/>
          </p:nvGrpSpPr>
          <p:grpSpPr bwMode="auto">
            <a:xfrm>
              <a:off x="1104" y="2784"/>
              <a:ext cx="288" cy="96"/>
              <a:chOff x="1104" y="1968"/>
              <a:chExt cx="288" cy="96"/>
            </a:xfrm>
          </p:grpSpPr>
          <p:sp>
            <p:nvSpPr>
              <p:cNvPr id="8248" name="Line 106"/>
              <p:cNvSpPr>
                <a:spLocks noChangeShapeType="1"/>
              </p:cNvSpPr>
              <p:nvPr/>
            </p:nvSpPr>
            <p:spPr bwMode="auto">
              <a:xfrm>
                <a:off x="1104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49" name="Line 107"/>
              <p:cNvSpPr>
                <a:spLocks noChangeShapeType="1"/>
              </p:cNvSpPr>
              <p:nvPr/>
            </p:nvSpPr>
            <p:spPr bwMode="auto">
              <a:xfrm>
                <a:off x="1104" y="206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8243" name="Line 108"/>
            <p:cNvSpPr>
              <a:spLocks noChangeShapeType="1"/>
            </p:cNvSpPr>
            <p:nvPr/>
          </p:nvSpPr>
          <p:spPr bwMode="auto">
            <a:xfrm>
              <a:off x="1248" y="288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44" name="Line 109"/>
            <p:cNvSpPr>
              <a:spLocks noChangeShapeType="1"/>
            </p:cNvSpPr>
            <p:nvPr/>
          </p:nvSpPr>
          <p:spPr bwMode="auto">
            <a:xfrm>
              <a:off x="1536" y="168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45" name="Line 110"/>
            <p:cNvSpPr>
              <a:spLocks noChangeShapeType="1"/>
            </p:cNvSpPr>
            <p:nvPr/>
          </p:nvSpPr>
          <p:spPr bwMode="auto">
            <a:xfrm>
              <a:off x="1248" y="168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46" name="Line 111"/>
            <p:cNvSpPr>
              <a:spLocks noChangeShapeType="1"/>
            </p:cNvSpPr>
            <p:nvPr/>
          </p:nvSpPr>
          <p:spPr bwMode="auto">
            <a:xfrm>
              <a:off x="1248" y="1776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47" name="Line 112"/>
            <p:cNvSpPr>
              <a:spLocks noChangeShapeType="1"/>
            </p:cNvSpPr>
            <p:nvPr/>
          </p:nvSpPr>
          <p:spPr bwMode="auto">
            <a:xfrm flipH="1">
              <a:off x="2208" y="24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201" name="Text Box 114"/>
          <p:cNvSpPr txBox="1">
            <a:spLocks noChangeArrowheads="1"/>
          </p:cNvSpPr>
          <p:nvPr/>
        </p:nvSpPr>
        <p:spPr bwMode="auto">
          <a:xfrm>
            <a:off x="609600" y="1524000"/>
            <a:ext cx="41910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aseline="0"/>
              <a:t>	i	i</a:t>
            </a:r>
            <a:r>
              <a:rPr lang="fr-FR"/>
              <a:t>K</a:t>
            </a:r>
            <a:endParaRPr lang="fr-FR" baseline="0"/>
          </a:p>
          <a:p>
            <a:pPr eaLnBrk="1" hangingPunct="1">
              <a:spcBef>
                <a:spcPct val="50000"/>
              </a:spcBef>
            </a:pPr>
            <a:endParaRPr lang="fr-FR" baseline="0"/>
          </a:p>
          <a:p>
            <a:pPr eaLnBrk="1" hangingPunct="1">
              <a:spcBef>
                <a:spcPct val="50000"/>
              </a:spcBef>
            </a:pPr>
            <a:r>
              <a:rPr lang="fr-FR"/>
              <a:t>	</a:t>
            </a:r>
            <a:r>
              <a:rPr lang="fr-FR" baseline="0"/>
              <a:t>U</a:t>
            </a:r>
            <a:r>
              <a:rPr lang="fr-FR"/>
              <a:t>C1	        </a:t>
            </a:r>
            <a:r>
              <a:rPr lang="fr-FR" baseline="0"/>
              <a:t>u</a:t>
            </a:r>
            <a:r>
              <a:rPr lang="fr-FR"/>
              <a:t>C</a:t>
            </a:r>
            <a:r>
              <a:rPr lang="fr-FR" baseline="0"/>
              <a:t>	         K</a:t>
            </a:r>
          </a:p>
          <a:p>
            <a:pPr eaLnBrk="1" hangingPunct="1">
              <a:spcBef>
                <a:spcPct val="50000"/>
              </a:spcBef>
            </a:pPr>
            <a:endParaRPr lang="fr-FR" baseline="0"/>
          </a:p>
          <a:p>
            <a:pPr eaLnBrk="1" hangingPunct="1">
              <a:spcBef>
                <a:spcPct val="50000"/>
              </a:spcBef>
            </a:pPr>
            <a:r>
              <a:rPr lang="fr-FR"/>
              <a:t>			</a:t>
            </a:r>
            <a:r>
              <a:rPr lang="fr-FR" baseline="0">
                <a:solidFill>
                  <a:srgbClr val="00FF00"/>
                </a:solidFill>
              </a:rPr>
              <a:t>i</a:t>
            </a:r>
            <a:r>
              <a:rPr lang="fr-FR">
                <a:solidFill>
                  <a:srgbClr val="00FF00"/>
                </a:solidFill>
              </a:rPr>
              <a:t>C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U</a:t>
            </a:r>
            <a:r>
              <a:rPr lang="fr-FR"/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fr-FR"/>
              <a:t>	</a:t>
            </a:r>
            <a:r>
              <a:rPr lang="fr-FR" baseline="0"/>
              <a:t>U</a:t>
            </a:r>
            <a:r>
              <a:rPr lang="fr-FR"/>
              <a:t>C2</a:t>
            </a:r>
            <a:r>
              <a:rPr lang="fr-FR" baseline="0"/>
              <a:t>	    i</a:t>
            </a:r>
            <a:r>
              <a:rPr lang="fr-FR"/>
              <a:t>K’</a:t>
            </a:r>
            <a:r>
              <a:rPr lang="fr-FR" baseline="0"/>
              <a:t>               K’</a:t>
            </a:r>
          </a:p>
          <a:p>
            <a:pPr eaLnBrk="1" hangingPunct="1">
              <a:spcBef>
                <a:spcPct val="50000"/>
              </a:spcBef>
            </a:pPr>
            <a:endParaRPr lang="fr-FR" baseline="0"/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           	</a:t>
            </a:r>
          </a:p>
        </p:txBody>
      </p:sp>
      <p:sp>
        <p:nvSpPr>
          <p:cNvPr id="8202" name="Line 115"/>
          <p:cNvSpPr>
            <a:spLocks noChangeShapeType="1"/>
          </p:cNvSpPr>
          <p:nvPr/>
        </p:nvSpPr>
        <p:spPr bwMode="auto">
          <a:xfrm flipH="1">
            <a:off x="2743200" y="5257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203" name="Group 124"/>
          <p:cNvGrpSpPr>
            <a:grpSpLocks/>
          </p:cNvGrpSpPr>
          <p:nvPr/>
        </p:nvGrpSpPr>
        <p:grpSpPr bwMode="auto">
          <a:xfrm>
            <a:off x="4648200" y="2286000"/>
            <a:ext cx="3200400" cy="1447800"/>
            <a:chOff x="2928" y="1488"/>
            <a:chExt cx="2016" cy="912"/>
          </a:xfrm>
        </p:grpSpPr>
        <p:sp>
          <p:nvSpPr>
            <p:cNvPr id="8212" name="Line 116"/>
            <p:cNvSpPr>
              <a:spLocks noChangeShapeType="1"/>
            </p:cNvSpPr>
            <p:nvPr/>
          </p:nvSpPr>
          <p:spPr bwMode="auto">
            <a:xfrm flipV="1">
              <a:off x="3072" y="1488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13" name="Line 117"/>
            <p:cNvSpPr>
              <a:spLocks noChangeShapeType="1"/>
            </p:cNvSpPr>
            <p:nvPr/>
          </p:nvSpPr>
          <p:spPr bwMode="auto">
            <a:xfrm>
              <a:off x="2928" y="1968"/>
              <a:ext cx="2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14" name="Line 118"/>
            <p:cNvSpPr>
              <a:spLocks noChangeShapeType="1"/>
            </p:cNvSpPr>
            <p:nvPr/>
          </p:nvSpPr>
          <p:spPr bwMode="auto">
            <a:xfrm>
              <a:off x="3072" y="1632"/>
              <a:ext cx="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15" name="Line 119"/>
            <p:cNvSpPr>
              <a:spLocks noChangeShapeType="1"/>
            </p:cNvSpPr>
            <p:nvPr/>
          </p:nvSpPr>
          <p:spPr bwMode="auto">
            <a:xfrm>
              <a:off x="3696" y="2256"/>
              <a:ext cx="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16" name="Line 120"/>
            <p:cNvSpPr>
              <a:spLocks noChangeShapeType="1"/>
            </p:cNvSpPr>
            <p:nvPr/>
          </p:nvSpPr>
          <p:spPr bwMode="auto">
            <a:xfrm>
              <a:off x="3696" y="1632"/>
              <a:ext cx="0" cy="6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17" name="Line 121"/>
            <p:cNvSpPr>
              <a:spLocks noChangeShapeType="1"/>
            </p:cNvSpPr>
            <p:nvPr/>
          </p:nvSpPr>
          <p:spPr bwMode="auto">
            <a:xfrm>
              <a:off x="4320" y="1632"/>
              <a:ext cx="0" cy="6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18" name="Line 122"/>
            <p:cNvSpPr>
              <a:spLocks noChangeShapeType="1"/>
            </p:cNvSpPr>
            <p:nvPr/>
          </p:nvSpPr>
          <p:spPr bwMode="auto">
            <a:xfrm>
              <a:off x="4320" y="1632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204" name="Text Box 125"/>
          <p:cNvSpPr txBox="1">
            <a:spLocks noChangeArrowheads="1"/>
          </p:cNvSpPr>
          <p:nvPr/>
        </p:nvSpPr>
        <p:spPr bwMode="auto">
          <a:xfrm>
            <a:off x="4419600" y="1905000"/>
            <a:ext cx="54864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aseline="0" dirty="0"/>
              <a:t>Full </a:t>
            </a:r>
            <a:r>
              <a:rPr lang="fr-FR" baseline="0" dirty="0" err="1"/>
              <a:t>wave</a:t>
            </a:r>
            <a:r>
              <a:rPr lang="fr-FR" baseline="0" dirty="0"/>
              <a:t> control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U</a:t>
            </a:r>
            <a:r>
              <a:rPr lang="fr-FR" dirty="0"/>
              <a:t>A</a:t>
            </a:r>
            <a:r>
              <a:rPr lang="fr-FR" baseline="0" dirty="0"/>
              <a:t>/2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         0         T/2             T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-U</a:t>
            </a:r>
            <a:r>
              <a:rPr lang="fr-FR" dirty="0"/>
              <a:t>A</a:t>
            </a:r>
            <a:r>
              <a:rPr lang="fr-FR" baseline="0" dirty="0"/>
              <a:t>/2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 RMS value  U</a:t>
            </a:r>
            <a:r>
              <a:rPr lang="fr-FR" dirty="0"/>
              <a:t>C </a:t>
            </a:r>
            <a:r>
              <a:rPr lang="fr-FR" baseline="0" dirty="0"/>
              <a:t> =  U</a:t>
            </a:r>
            <a:r>
              <a:rPr lang="fr-FR" dirty="0"/>
              <a:t>A</a:t>
            </a:r>
            <a:r>
              <a:rPr lang="fr-FR" baseline="0" dirty="0"/>
              <a:t>/2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RMS value of the first </a:t>
            </a:r>
            <a:r>
              <a:rPr lang="fr-FR" baseline="0" dirty="0" err="1" smtClean="0"/>
              <a:t>term</a:t>
            </a:r>
            <a:r>
              <a:rPr lang="fr-FR" baseline="0" dirty="0" smtClean="0"/>
              <a:t> </a:t>
            </a:r>
            <a:r>
              <a:rPr lang="fr-FR" baseline="0" dirty="0"/>
              <a:t>of </a:t>
            </a:r>
            <a:r>
              <a:rPr lang="fr-FR" baseline="0" dirty="0" smtClean="0"/>
              <a:t>the Fourier </a:t>
            </a:r>
            <a:r>
              <a:rPr lang="fr-FR" baseline="0" dirty="0" err="1"/>
              <a:t>transform</a:t>
            </a:r>
            <a:endParaRPr lang="fr-FR" baseline="0" dirty="0"/>
          </a:p>
          <a:p>
            <a:pPr eaLnBrk="1" hangingPunct="1">
              <a:spcBef>
                <a:spcPct val="50000"/>
              </a:spcBef>
            </a:pP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 err="1"/>
              <a:t>Hypothesis</a:t>
            </a:r>
            <a:r>
              <a:rPr lang="fr-FR" baseline="0" dirty="0"/>
              <a:t> : </a:t>
            </a:r>
            <a:r>
              <a:rPr lang="fr-FR" baseline="0" dirty="0" err="1"/>
              <a:t>ic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a sine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	         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		      The </a:t>
            </a:r>
            <a:r>
              <a:rPr lang="fr-FR" baseline="0" dirty="0" err="1"/>
              <a:t>sign</a:t>
            </a:r>
            <a:r>
              <a:rPr lang="fr-FR" baseline="0" dirty="0"/>
              <a:t> of P </a:t>
            </a:r>
            <a:r>
              <a:rPr lang="fr-FR" baseline="0" dirty="0" err="1"/>
              <a:t>depends</a:t>
            </a:r>
            <a:r>
              <a:rPr lang="fr-FR" baseline="0" dirty="0"/>
              <a:t> on </a:t>
            </a:r>
            <a:r>
              <a:rPr lang="el-GR" b="1" baseline="0" dirty="0"/>
              <a:t>φ</a:t>
            </a:r>
            <a:r>
              <a:rPr lang="fr-FR" b="1" dirty="0"/>
              <a:t>1</a:t>
            </a:r>
            <a:r>
              <a:rPr lang="fr-FR" baseline="0" dirty="0"/>
              <a:t>	</a:t>
            </a:r>
            <a:r>
              <a:rPr lang="fr-FR" b="1" baseline="0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fr-FR" b="1" baseline="0" dirty="0"/>
              <a:t>	</a:t>
            </a:r>
            <a:r>
              <a:rPr lang="en-US" b="1" baseline="0" dirty="0">
                <a:solidFill>
                  <a:srgbClr val="FF0000"/>
                </a:solidFill>
              </a:rPr>
              <a:t>The bridge is reversible energy</a:t>
            </a:r>
            <a:endParaRPr lang="el-GR" b="1" baseline="0" dirty="0">
              <a:solidFill>
                <a:srgbClr val="FF0000"/>
              </a:solidFill>
            </a:endParaRPr>
          </a:p>
        </p:txBody>
      </p:sp>
      <p:graphicFrame>
        <p:nvGraphicFramePr>
          <p:cNvPr id="8194" name="Object 129"/>
          <p:cNvGraphicFramePr>
            <a:graphicFrameLocks noChangeAspect="1"/>
          </p:cNvGraphicFramePr>
          <p:nvPr/>
        </p:nvGraphicFramePr>
        <p:xfrm>
          <a:off x="6172200" y="4267200"/>
          <a:ext cx="533400" cy="635000"/>
        </p:xfrm>
        <a:graphic>
          <a:graphicData uri="http://schemas.openxmlformats.org/presentationml/2006/ole">
            <p:oleObj spid="_x0000_s8330" name="Equation" r:id="rId3" imgW="533169" imgH="634725" progId="Equation.3">
              <p:embed/>
            </p:oleObj>
          </a:graphicData>
        </a:graphic>
      </p:graphicFrame>
      <p:grpSp>
        <p:nvGrpSpPr>
          <p:cNvPr id="8205" name="Group 133"/>
          <p:cNvGrpSpPr>
            <a:grpSpLocks/>
          </p:cNvGrpSpPr>
          <p:nvPr/>
        </p:nvGrpSpPr>
        <p:grpSpPr bwMode="auto">
          <a:xfrm>
            <a:off x="5105400" y="2743200"/>
            <a:ext cx="1371600" cy="304800"/>
            <a:chOff x="3216" y="1920"/>
            <a:chExt cx="864" cy="192"/>
          </a:xfrm>
        </p:grpSpPr>
        <p:sp>
          <p:nvSpPr>
            <p:cNvPr id="8210" name="Freeform 131"/>
            <p:cNvSpPr>
              <a:spLocks/>
            </p:cNvSpPr>
            <p:nvPr/>
          </p:nvSpPr>
          <p:spPr bwMode="auto">
            <a:xfrm>
              <a:off x="3216" y="1920"/>
              <a:ext cx="432" cy="192"/>
            </a:xfrm>
            <a:custGeom>
              <a:avLst/>
              <a:gdLst>
                <a:gd name="T0" fmla="*/ 0 w 432"/>
                <a:gd name="T1" fmla="*/ 192 h 192"/>
                <a:gd name="T2" fmla="*/ 192 w 432"/>
                <a:gd name="T3" fmla="*/ 48 h 192"/>
                <a:gd name="T4" fmla="*/ 432 w 432"/>
                <a:gd name="T5" fmla="*/ 0 h 192"/>
                <a:gd name="T6" fmla="*/ 0 60000 65536"/>
                <a:gd name="T7" fmla="*/ 0 60000 65536"/>
                <a:gd name="T8" fmla="*/ 0 60000 65536"/>
                <a:gd name="T9" fmla="*/ 0 w 432"/>
                <a:gd name="T10" fmla="*/ 0 h 192"/>
                <a:gd name="T11" fmla="*/ 432 w 43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92">
                  <a:moveTo>
                    <a:pt x="0" y="192"/>
                  </a:moveTo>
                  <a:cubicBezTo>
                    <a:pt x="60" y="136"/>
                    <a:pt x="120" y="80"/>
                    <a:pt x="192" y="48"/>
                  </a:cubicBezTo>
                  <a:cubicBezTo>
                    <a:pt x="264" y="16"/>
                    <a:pt x="348" y="8"/>
                    <a:pt x="432" y="0"/>
                  </a:cubicBez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11" name="Freeform 132"/>
            <p:cNvSpPr>
              <a:spLocks/>
            </p:cNvSpPr>
            <p:nvPr/>
          </p:nvSpPr>
          <p:spPr bwMode="auto">
            <a:xfrm flipH="1">
              <a:off x="3648" y="1920"/>
              <a:ext cx="432" cy="192"/>
            </a:xfrm>
            <a:custGeom>
              <a:avLst/>
              <a:gdLst>
                <a:gd name="T0" fmla="*/ 0 w 432"/>
                <a:gd name="T1" fmla="*/ 192 h 192"/>
                <a:gd name="T2" fmla="*/ 192 w 432"/>
                <a:gd name="T3" fmla="*/ 48 h 192"/>
                <a:gd name="T4" fmla="*/ 432 w 432"/>
                <a:gd name="T5" fmla="*/ 0 h 192"/>
                <a:gd name="T6" fmla="*/ 0 60000 65536"/>
                <a:gd name="T7" fmla="*/ 0 60000 65536"/>
                <a:gd name="T8" fmla="*/ 0 60000 65536"/>
                <a:gd name="T9" fmla="*/ 0 w 432"/>
                <a:gd name="T10" fmla="*/ 0 h 192"/>
                <a:gd name="T11" fmla="*/ 432 w 43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92">
                  <a:moveTo>
                    <a:pt x="0" y="192"/>
                  </a:moveTo>
                  <a:cubicBezTo>
                    <a:pt x="60" y="136"/>
                    <a:pt x="120" y="80"/>
                    <a:pt x="192" y="48"/>
                  </a:cubicBezTo>
                  <a:cubicBezTo>
                    <a:pt x="264" y="16"/>
                    <a:pt x="348" y="8"/>
                    <a:pt x="432" y="0"/>
                  </a:cubicBez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206" name="Group 134"/>
          <p:cNvGrpSpPr>
            <a:grpSpLocks/>
          </p:cNvGrpSpPr>
          <p:nvPr/>
        </p:nvGrpSpPr>
        <p:grpSpPr bwMode="auto">
          <a:xfrm flipV="1">
            <a:off x="6477000" y="3048000"/>
            <a:ext cx="1371600" cy="304800"/>
            <a:chOff x="3216" y="1920"/>
            <a:chExt cx="864" cy="192"/>
          </a:xfrm>
        </p:grpSpPr>
        <p:sp>
          <p:nvSpPr>
            <p:cNvPr id="8208" name="Freeform 135"/>
            <p:cNvSpPr>
              <a:spLocks/>
            </p:cNvSpPr>
            <p:nvPr/>
          </p:nvSpPr>
          <p:spPr bwMode="auto">
            <a:xfrm>
              <a:off x="3216" y="1920"/>
              <a:ext cx="432" cy="192"/>
            </a:xfrm>
            <a:custGeom>
              <a:avLst/>
              <a:gdLst>
                <a:gd name="T0" fmla="*/ 0 w 432"/>
                <a:gd name="T1" fmla="*/ 192 h 192"/>
                <a:gd name="T2" fmla="*/ 192 w 432"/>
                <a:gd name="T3" fmla="*/ 48 h 192"/>
                <a:gd name="T4" fmla="*/ 432 w 432"/>
                <a:gd name="T5" fmla="*/ 0 h 192"/>
                <a:gd name="T6" fmla="*/ 0 60000 65536"/>
                <a:gd name="T7" fmla="*/ 0 60000 65536"/>
                <a:gd name="T8" fmla="*/ 0 60000 65536"/>
                <a:gd name="T9" fmla="*/ 0 w 432"/>
                <a:gd name="T10" fmla="*/ 0 h 192"/>
                <a:gd name="T11" fmla="*/ 432 w 43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92">
                  <a:moveTo>
                    <a:pt x="0" y="192"/>
                  </a:moveTo>
                  <a:cubicBezTo>
                    <a:pt x="60" y="136"/>
                    <a:pt x="120" y="80"/>
                    <a:pt x="192" y="48"/>
                  </a:cubicBezTo>
                  <a:cubicBezTo>
                    <a:pt x="264" y="16"/>
                    <a:pt x="348" y="8"/>
                    <a:pt x="432" y="0"/>
                  </a:cubicBez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09" name="Freeform 136"/>
            <p:cNvSpPr>
              <a:spLocks/>
            </p:cNvSpPr>
            <p:nvPr/>
          </p:nvSpPr>
          <p:spPr bwMode="auto">
            <a:xfrm flipH="1">
              <a:off x="3648" y="1920"/>
              <a:ext cx="432" cy="192"/>
            </a:xfrm>
            <a:custGeom>
              <a:avLst/>
              <a:gdLst>
                <a:gd name="T0" fmla="*/ 0 w 432"/>
                <a:gd name="T1" fmla="*/ 192 h 192"/>
                <a:gd name="T2" fmla="*/ 192 w 432"/>
                <a:gd name="T3" fmla="*/ 48 h 192"/>
                <a:gd name="T4" fmla="*/ 432 w 432"/>
                <a:gd name="T5" fmla="*/ 0 h 192"/>
                <a:gd name="T6" fmla="*/ 0 60000 65536"/>
                <a:gd name="T7" fmla="*/ 0 60000 65536"/>
                <a:gd name="T8" fmla="*/ 0 60000 65536"/>
                <a:gd name="T9" fmla="*/ 0 w 432"/>
                <a:gd name="T10" fmla="*/ 0 h 192"/>
                <a:gd name="T11" fmla="*/ 432 w 43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92">
                  <a:moveTo>
                    <a:pt x="0" y="192"/>
                  </a:moveTo>
                  <a:cubicBezTo>
                    <a:pt x="60" y="136"/>
                    <a:pt x="120" y="80"/>
                    <a:pt x="192" y="48"/>
                  </a:cubicBezTo>
                  <a:cubicBezTo>
                    <a:pt x="264" y="16"/>
                    <a:pt x="348" y="8"/>
                    <a:pt x="432" y="0"/>
                  </a:cubicBez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8195" name="Object 138"/>
          <p:cNvGraphicFramePr>
            <a:graphicFrameLocks noChangeAspect="1"/>
          </p:cNvGraphicFramePr>
          <p:nvPr/>
        </p:nvGraphicFramePr>
        <p:xfrm>
          <a:off x="7162800" y="4800600"/>
          <a:ext cx="1771650" cy="422275"/>
        </p:xfrm>
        <a:graphic>
          <a:graphicData uri="http://schemas.openxmlformats.org/presentationml/2006/ole">
            <p:oleObj spid="_x0000_s8331" name="Equation" r:id="rId4" imgW="1308100" imgH="279400" progId="Equation.3">
              <p:embed/>
            </p:oleObj>
          </a:graphicData>
        </a:graphic>
      </p:graphicFrame>
      <p:sp>
        <p:nvSpPr>
          <p:cNvPr id="8207" name="Rectangle 139"/>
          <p:cNvSpPr>
            <a:spLocks noChangeArrowheads="1"/>
          </p:cNvSpPr>
          <p:nvPr/>
        </p:nvSpPr>
        <p:spPr bwMode="auto">
          <a:xfrm>
            <a:off x="1905000" y="5257800"/>
            <a:ext cx="4572000" cy="838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fr-FR"/>
              <a:t>   </a:t>
            </a:r>
          </a:p>
        </p:txBody>
      </p:sp>
      <p:graphicFrame>
        <p:nvGraphicFramePr>
          <p:cNvPr id="8196" name="Object 141"/>
          <p:cNvGraphicFramePr>
            <a:graphicFrameLocks noChangeAspect="1"/>
          </p:cNvGraphicFramePr>
          <p:nvPr/>
        </p:nvGraphicFramePr>
        <p:xfrm>
          <a:off x="1905000" y="5334000"/>
          <a:ext cx="4495800" cy="781050"/>
        </p:xfrm>
        <a:graphic>
          <a:graphicData uri="http://schemas.openxmlformats.org/presentationml/2006/ole">
            <p:oleObj spid="_x0000_s8332" name="Équation" r:id="rId5" imgW="27686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76581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 smtClean="0"/>
              <a:t>Power </a:t>
            </a:r>
            <a:r>
              <a:rPr lang="fr-FR" sz="2800" dirty="0" err="1" smtClean="0"/>
              <a:t>electronics</a:t>
            </a:r>
            <a:r>
              <a:rPr lang="fr-FR" sz="2800" dirty="0" smtClean="0"/>
              <a:t> and </a:t>
            </a:r>
            <a:r>
              <a:rPr lang="fr-FR" sz="2800" dirty="0" err="1" smtClean="0">
                <a:solidFill>
                  <a:schemeClr val="tx1"/>
                </a:solidFill>
              </a:rPr>
              <a:t>automotive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vehicles</a:t>
            </a: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err="1" smtClean="0"/>
              <a:t>perfect</a:t>
            </a:r>
            <a:r>
              <a:rPr lang="fr-FR" sz="2800" dirty="0" smtClean="0"/>
              <a:t> component = </a:t>
            </a:r>
            <a:r>
              <a:rPr lang="fr-FR" sz="2800" dirty="0" err="1" smtClean="0"/>
              <a:t>switches</a:t>
            </a:r>
            <a:endParaRPr lang="fr-FR" sz="2800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3200400"/>
            <a:ext cx="8915400" cy="3505200"/>
          </a:xfr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In the real case the voltage at the terminals of a component has a low value. Dissipated power is not zero although weakly positive.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Electronic components switch very quickly over a few hundred kHz. The time constants of RL circuits are on the order of the millisecond.</a:t>
            </a:r>
          </a:p>
          <a:p>
            <a:pPr eaLnBrk="1" hangingPunct="1">
              <a:lnSpc>
                <a:spcPct val="90000"/>
              </a:lnSpc>
            </a:pPr>
            <a:r>
              <a:rPr lang="el-GR" sz="1800" b="1" dirty="0" smtClean="0"/>
              <a:t>η</a:t>
            </a:r>
            <a:r>
              <a:rPr lang="fr-FR" sz="1800" b="1" dirty="0" smtClean="0"/>
              <a:t> </a:t>
            </a:r>
            <a:r>
              <a:rPr lang="fr-FR" sz="1800" dirty="0" smtClean="0"/>
              <a:t>the </a:t>
            </a:r>
            <a:r>
              <a:rPr lang="fr-FR" sz="1800" dirty="0" err="1" smtClean="0"/>
              <a:t>cyclical</a:t>
            </a:r>
            <a:r>
              <a:rPr lang="fr-FR" sz="1800" dirty="0" smtClean="0"/>
              <a:t> ratio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adjustable</a:t>
            </a:r>
            <a:endParaRPr lang="fr-FR" sz="1800" dirty="0" smtClean="0"/>
          </a:p>
          <a:p>
            <a:pPr eaLnBrk="1" hangingPunct="1">
              <a:lnSpc>
                <a:spcPct val="90000"/>
              </a:lnSpc>
            </a:pPr>
            <a:r>
              <a:rPr lang="fr-FR" sz="1800" dirty="0" smtClean="0"/>
              <a:t>The </a:t>
            </a:r>
            <a:r>
              <a:rPr lang="fr-FR" sz="1800" dirty="0" err="1" smtClean="0"/>
              <a:t>period</a:t>
            </a:r>
            <a:r>
              <a:rPr lang="fr-FR" sz="1800" dirty="0" smtClean="0"/>
              <a:t> T </a:t>
            </a:r>
            <a:r>
              <a:rPr lang="fr-FR" sz="1800" dirty="0" err="1" smtClean="0"/>
              <a:t>is</a:t>
            </a:r>
            <a:r>
              <a:rPr lang="fr-FR" sz="1800" dirty="0" smtClean="0"/>
              <a:t> constant .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dirty="0" smtClean="0"/>
              <a:t>K  </a:t>
            </a:r>
            <a:r>
              <a:rPr lang="fr-FR" sz="1800" dirty="0" err="1" smtClean="0"/>
              <a:t>law</a:t>
            </a:r>
            <a:r>
              <a:rPr lang="fr-FR" sz="1800" dirty="0" smtClean="0"/>
              <a:t>  1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sz="1800" dirty="0" smtClean="0"/>
          </a:p>
          <a:p>
            <a:pPr eaLnBrk="1" hangingPunct="1">
              <a:lnSpc>
                <a:spcPct val="90000"/>
              </a:lnSpc>
            </a:pPr>
            <a:r>
              <a:rPr lang="fr-FR" sz="1800" dirty="0" smtClean="0"/>
              <a:t>               0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sz="1800" b="1" dirty="0" smtClean="0"/>
              <a:t>                </a:t>
            </a:r>
            <a:r>
              <a:rPr lang="el-GR" sz="1800" b="1" dirty="0" smtClean="0"/>
              <a:t>η</a:t>
            </a:r>
            <a:r>
              <a:rPr lang="fr-FR" sz="1800" b="1" dirty="0" smtClean="0"/>
              <a:t>T                  </a:t>
            </a:r>
            <a:r>
              <a:rPr lang="fr-FR" sz="1800" b="1" dirty="0" err="1" smtClean="0"/>
              <a:t>T</a:t>
            </a:r>
            <a:r>
              <a:rPr lang="fr-FR" sz="1800" b="1" dirty="0" smtClean="0"/>
              <a:t>	      t</a:t>
            </a:r>
            <a:endParaRPr lang="el-GR" sz="1800" b="1" dirty="0" smtClean="0"/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E989BD58-E3AC-405C-A4FE-155892CE2DD8}" type="slidenum">
              <a:rPr lang="fr-FR"/>
              <a:pPr eaLnBrk="1" hangingPunct="1"/>
              <a:t>3</a:t>
            </a:fld>
            <a:endParaRPr lang="fr-FR"/>
          </a:p>
        </p:txBody>
      </p:sp>
      <p:sp>
        <p:nvSpPr>
          <p:cNvPr id="62469" name="Text Box 8"/>
          <p:cNvSpPr txBox="1">
            <a:spLocks noChangeArrowheads="1"/>
          </p:cNvSpPr>
          <p:nvPr/>
        </p:nvSpPr>
        <p:spPr bwMode="auto">
          <a:xfrm>
            <a:off x="762000" y="1600200"/>
            <a:ext cx="2057400" cy="1477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b="1" baseline="0"/>
              <a:t>i</a:t>
            </a:r>
            <a:r>
              <a:rPr lang="fr-FR" sz="2000" b="1"/>
              <a:t>K           </a:t>
            </a:r>
            <a:r>
              <a:rPr lang="fr-FR" sz="2000" b="1" baseline="0"/>
              <a:t>v</a:t>
            </a:r>
            <a:r>
              <a:rPr lang="fr-FR" sz="2000" b="1"/>
              <a:t>K</a:t>
            </a:r>
          </a:p>
          <a:p>
            <a:pPr eaLnBrk="1" hangingPunct="1">
              <a:spcBef>
                <a:spcPct val="50000"/>
              </a:spcBef>
            </a:pPr>
            <a:endParaRPr lang="fr-FR" sz="2000" b="1"/>
          </a:p>
          <a:p>
            <a:pPr eaLnBrk="1" hangingPunct="1">
              <a:spcBef>
                <a:spcPct val="50000"/>
              </a:spcBef>
            </a:pPr>
            <a:endParaRPr lang="fr-FR" sz="2000" b="1"/>
          </a:p>
          <a:p>
            <a:pPr eaLnBrk="1" hangingPunct="1">
              <a:spcBef>
                <a:spcPct val="50000"/>
              </a:spcBef>
            </a:pPr>
            <a:r>
              <a:rPr lang="fr-FR" sz="2000" b="1" baseline="0"/>
              <a:t>P=V</a:t>
            </a:r>
            <a:r>
              <a:rPr lang="fr-FR" sz="2000" b="1"/>
              <a:t>K</a:t>
            </a:r>
            <a:r>
              <a:rPr lang="fr-FR" sz="2000" b="1" baseline="0"/>
              <a:t>.i</a:t>
            </a:r>
            <a:r>
              <a:rPr lang="fr-FR" sz="2000" b="1"/>
              <a:t>K</a:t>
            </a:r>
            <a:endParaRPr lang="fr-FR" sz="2000" b="1" baseline="0"/>
          </a:p>
        </p:txBody>
      </p:sp>
      <p:grpSp>
        <p:nvGrpSpPr>
          <p:cNvPr id="62470" name="Group 10"/>
          <p:cNvGrpSpPr>
            <a:grpSpLocks/>
          </p:cNvGrpSpPr>
          <p:nvPr/>
        </p:nvGrpSpPr>
        <p:grpSpPr bwMode="auto">
          <a:xfrm>
            <a:off x="838200" y="1981200"/>
            <a:ext cx="1676400" cy="533400"/>
            <a:chOff x="528" y="1248"/>
            <a:chExt cx="1056" cy="336"/>
          </a:xfrm>
        </p:grpSpPr>
        <p:sp>
          <p:nvSpPr>
            <p:cNvPr id="62479" name="Line 4"/>
            <p:cNvSpPr>
              <a:spLocks noChangeShapeType="1"/>
            </p:cNvSpPr>
            <p:nvPr/>
          </p:nvSpPr>
          <p:spPr bwMode="auto">
            <a:xfrm>
              <a:off x="528" y="124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480" name="Line 5"/>
            <p:cNvSpPr>
              <a:spLocks noChangeShapeType="1"/>
            </p:cNvSpPr>
            <p:nvPr/>
          </p:nvSpPr>
          <p:spPr bwMode="auto">
            <a:xfrm flipV="1">
              <a:off x="912" y="1248"/>
              <a:ext cx="33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481" name="Line 6"/>
            <p:cNvSpPr>
              <a:spLocks noChangeShapeType="1"/>
            </p:cNvSpPr>
            <p:nvPr/>
          </p:nvSpPr>
          <p:spPr bwMode="auto">
            <a:xfrm>
              <a:off x="1248" y="124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482" name="Line 7"/>
            <p:cNvSpPr>
              <a:spLocks noChangeShapeType="1"/>
            </p:cNvSpPr>
            <p:nvPr/>
          </p:nvSpPr>
          <p:spPr bwMode="auto">
            <a:xfrm>
              <a:off x="576" y="12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483" name="Line 9"/>
            <p:cNvSpPr>
              <a:spLocks noChangeShapeType="1"/>
            </p:cNvSpPr>
            <p:nvPr/>
          </p:nvSpPr>
          <p:spPr bwMode="auto">
            <a:xfrm flipH="1">
              <a:off x="720" y="158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2471" name="Text Box 11"/>
          <p:cNvSpPr txBox="1">
            <a:spLocks noChangeArrowheads="1"/>
          </p:cNvSpPr>
          <p:nvPr/>
        </p:nvSpPr>
        <p:spPr bwMode="auto">
          <a:xfrm>
            <a:off x="3352800" y="1676400"/>
            <a:ext cx="5638800" cy="798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aseline="0"/>
              <a:t>K= 0 switch on i</a:t>
            </a:r>
            <a:r>
              <a:rPr lang="fr-FR"/>
              <a:t>K </a:t>
            </a:r>
            <a:r>
              <a:rPr lang="fr-FR" baseline="0"/>
              <a:t>is null    P = 0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K=1 switch off v</a:t>
            </a:r>
            <a:r>
              <a:rPr lang="fr-FR"/>
              <a:t>Ke </a:t>
            </a:r>
            <a:r>
              <a:rPr lang="fr-FR" baseline="0"/>
              <a:t>null (almost)  P=0</a:t>
            </a:r>
          </a:p>
        </p:txBody>
      </p:sp>
      <p:grpSp>
        <p:nvGrpSpPr>
          <p:cNvPr id="62472" name="Groupe 18"/>
          <p:cNvGrpSpPr>
            <a:grpSpLocks/>
          </p:cNvGrpSpPr>
          <p:nvPr/>
        </p:nvGrpSpPr>
        <p:grpSpPr bwMode="auto">
          <a:xfrm>
            <a:off x="1828800" y="5181600"/>
            <a:ext cx="2895600" cy="1219200"/>
            <a:chOff x="990601" y="5257800"/>
            <a:chExt cx="2895601" cy="1219200"/>
          </a:xfrm>
        </p:grpSpPr>
        <p:sp>
          <p:nvSpPr>
            <p:cNvPr id="62473" name="Line 12"/>
            <p:cNvSpPr>
              <a:spLocks noChangeShapeType="1"/>
            </p:cNvSpPr>
            <p:nvPr/>
          </p:nvSpPr>
          <p:spPr bwMode="auto">
            <a:xfrm flipV="1">
              <a:off x="1219200" y="5257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2474" name="Group 18"/>
            <p:cNvGrpSpPr>
              <a:grpSpLocks/>
            </p:cNvGrpSpPr>
            <p:nvPr/>
          </p:nvGrpSpPr>
          <p:grpSpPr bwMode="auto">
            <a:xfrm>
              <a:off x="990601" y="5715000"/>
              <a:ext cx="2895601" cy="457200"/>
              <a:chOff x="624" y="3600"/>
              <a:chExt cx="1824" cy="288"/>
            </a:xfrm>
          </p:grpSpPr>
          <p:sp>
            <p:nvSpPr>
              <p:cNvPr id="62475" name="Line 13"/>
              <p:cNvSpPr>
                <a:spLocks noChangeShapeType="1"/>
              </p:cNvSpPr>
              <p:nvPr/>
            </p:nvSpPr>
            <p:spPr bwMode="auto">
              <a:xfrm>
                <a:off x="624" y="388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476" name="Line 14"/>
              <p:cNvSpPr>
                <a:spLocks noChangeShapeType="1"/>
              </p:cNvSpPr>
              <p:nvPr/>
            </p:nvSpPr>
            <p:spPr bwMode="auto">
              <a:xfrm>
                <a:off x="768" y="3600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477" name="Line 15"/>
              <p:cNvSpPr>
                <a:spLocks noChangeShapeType="1"/>
              </p:cNvSpPr>
              <p:nvPr/>
            </p:nvSpPr>
            <p:spPr bwMode="auto">
              <a:xfrm>
                <a:off x="1200" y="3888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478" name="Line 17"/>
              <p:cNvSpPr>
                <a:spLocks noChangeShapeType="1"/>
              </p:cNvSpPr>
              <p:nvPr/>
            </p:nvSpPr>
            <p:spPr bwMode="auto">
              <a:xfrm>
                <a:off x="1968" y="3600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400" dirty="0" smtClean="0"/>
              <a:t>R</a:t>
            </a:r>
            <a:r>
              <a:rPr lang="en-US" sz="2400" dirty="0" err="1" smtClean="0"/>
              <a:t>elationship</a:t>
            </a:r>
            <a:r>
              <a:rPr lang="en-US" sz="2400" dirty="0" smtClean="0"/>
              <a:t> between current in the source and in </a:t>
            </a:r>
            <a:r>
              <a:rPr lang="en-US" sz="2400" dirty="0" smtClean="0">
                <a:solidFill>
                  <a:schemeClr val="tx1"/>
                </a:solidFill>
              </a:rPr>
              <a:t>the load</a:t>
            </a:r>
            <a:endParaRPr lang="fr-FR" sz="2400" dirty="0" smtClean="0">
              <a:solidFill>
                <a:schemeClr val="tx1"/>
              </a:solidFill>
            </a:endParaRPr>
          </a:p>
        </p:txBody>
      </p:sp>
      <p:sp>
        <p:nvSpPr>
          <p:cNvPr id="9221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555CCC69-7A7E-48B7-8D9D-0A0243DF6B57}" type="slidenum">
              <a:rPr lang="fr-FR"/>
              <a:pPr eaLnBrk="1" hangingPunct="1"/>
              <a:t>30</a:t>
            </a:fld>
            <a:endParaRPr lang="fr-FR"/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0" y="2057400"/>
            <a:ext cx="40386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aseline="0"/>
              <a:t>	i	i</a:t>
            </a:r>
            <a:r>
              <a:rPr lang="fr-FR"/>
              <a:t>K</a:t>
            </a:r>
            <a:endParaRPr lang="fr-FR" baseline="0"/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	      i</a:t>
            </a:r>
            <a:r>
              <a:rPr lang="fr-FR"/>
              <a:t>C1</a:t>
            </a:r>
            <a:endParaRPr lang="fr-FR" baseline="0"/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          U</a:t>
            </a:r>
            <a:r>
              <a:rPr lang="fr-FR"/>
              <a:t>C1	        </a:t>
            </a:r>
            <a:r>
              <a:rPr lang="fr-FR" baseline="0"/>
              <a:t>u</a:t>
            </a:r>
            <a:r>
              <a:rPr lang="fr-FR"/>
              <a:t>C</a:t>
            </a:r>
            <a:r>
              <a:rPr lang="fr-FR" baseline="0"/>
              <a:t>	          K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U</a:t>
            </a:r>
            <a:r>
              <a:rPr lang="fr-FR"/>
              <a:t>A			</a:t>
            </a:r>
            <a:endParaRPr lang="fr-FR" b="1"/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			      i</a:t>
            </a:r>
            <a:r>
              <a:rPr lang="fr-FR"/>
              <a:t>C</a:t>
            </a:r>
            <a:r>
              <a:rPr lang="fr-FR" baseline="0"/>
              <a:t>      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          U</a:t>
            </a:r>
            <a:r>
              <a:rPr lang="fr-FR"/>
              <a:t>C2           </a:t>
            </a:r>
            <a:r>
              <a:rPr lang="fr-FR" baseline="0"/>
              <a:t>i</a:t>
            </a:r>
            <a:r>
              <a:rPr lang="fr-FR"/>
              <a:t>C2	’</a:t>
            </a:r>
            <a:r>
              <a:rPr lang="fr-FR" baseline="0"/>
              <a:t>	          K’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		  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		i</a:t>
            </a:r>
            <a:r>
              <a:rPr lang="fr-FR"/>
              <a:t>K’</a:t>
            </a:r>
            <a:endParaRPr lang="fr-FR" baseline="0"/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           	</a:t>
            </a:r>
          </a:p>
        </p:txBody>
      </p:sp>
      <p:grpSp>
        <p:nvGrpSpPr>
          <p:cNvPr id="9223" name="Group 5"/>
          <p:cNvGrpSpPr>
            <a:grpSpLocks/>
          </p:cNvGrpSpPr>
          <p:nvPr/>
        </p:nvGrpSpPr>
        <p:grpSpPr bwMode="auto">
          <a:xfrm>
            <a:off x="0" y="2514600"/>
            <a:ext cx="3452813" cy="2819400"/>
            <a:chOff x="432" y="1680"/>
            <a:chExt cx="2175" cy="1536"/>
          </a:xfrm>
        </p:grpSpPr>
        <p:sp>
          <p:nvSpPr>
            <p:cNvPr id="9229" name="Line 6"/>
            <p:cNvSpPr>
              <a:spLocks noChangeShapeType="1"/>
            </p:cNvSpPr>
            <p:nvPr/>
          </p:nvSpPr>
          <p:spPr bwMode="auto">
            <a:xfrm flipV="1">
              <a:off x="646" y="1680"/>
              <a:ext cx="60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9230" name="Line 7"/>
            <p:cNvSpPr>
              <a:spLocks noChangeShapeType="1"/>
            </p:cNvSpPr>
            <p:nvPr/>
          </p:nvSpPr>
          <p:spPr bwMode="auto">
            <a:xfrm>
              <a:off x="645" y="1680"/>
              <a:ext cx="0" cy="6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9231" name="Line 8"/>
            <p:cNvSpPr>
              <a:spLocks noChangeShapeType="1"/>
            </p:cNvSpPr>
            <p:nvPr/>
          </p:nvSpPr>
          <p:spPr bwMode="auto">
            <a:xfrm>
              <a:off x="486" y="2350"/>
              <a:ext cx="3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9232" name="Line 9"/>
            <p:cNvSpPr>
              <a:spLocks noChangeShapeType="1"/>
            </p:cNvSpPr>
            <p:nvPr/>
          </p:nvSpPr>
          <p:spPr bwMode="auto">
            <a:xfrm>
              <a:off x="593" y="2410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9233" name="Line 10"/>
            <p:cNvSpPr>
              <a:spLocks noChangeShapeType="1"/>
            </p:cNvSpPr>
            <p:nvPr/>
          </p:nvSpPr>
          <p:spPr bwMode="auto">
            <a:xfrm>
              <a:off x="646" y="2410"/>
              <a:ext cx="0" cy="7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9234" name="Line 11"/>
            <p:cNvSpPr>
              <a:spLocks noChangeShapeType="1"/>
            </p:cNvSpPr>
            <p:nvPr/>
          </p:nvSpPr>
          <p:spPr bwMode="auto">
            <a:xfrm>
              <a:off x="662" y="3187"/>
              <a:ext cx="1711" cy="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9235" name="Oval 12"/>
            <p:cNvSpPr>
              <a:spLocks noChangeArrowheads="1"/>
            </p:cNvSpPr>
            <p:nvPr/>
          </p:nvSpPr>
          <p:spPr bwMode="auto">
            <a:xfrm>
              <a:off x="1430" y="2365"/>
              <a:ext cx="202" cy="21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9236" name="Line 13"/>
            <p:cNvSpPr>
              <a:spLocks noChangeShapeType="1"/>
            </p:cNvSpPr>
            <p:nvPr/>
          </p:nvSpPr>
          <p:spPr bwMode="auto">
            <a:xfrm flipV="1">
              <a:off x="432" y="1864"/>
              <a:ext cx="0" cy="11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9237" name="Line 14"/>
            <p:cNvSpPr>
              <a:spLocks noChangeShapeType="1"/>
            </p:cNvSpPr>
            <p:nvPr/>
          </p:nvSpPr>
          <p:spPr bwMode="auto">
            <a:xfrm flipV="1">
              <a:off x="930" y="1783"/>
              <a:ext cx="0" cy="5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9238" name="Line 15"/>
            <p:cNvSpPr>
              <a:spLocks noChangeShapeType="1"/>
            </p:cNvSpPr>
            <p:nvPr/>
          </p:nvSpPr>
          <p:spPr bwMode="auto">
            <a:xfrm flipV="1">
              <a:off x="930" y="2481"/>
              <a:ext cx="0" cy="6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9239" name="Group 16"/>
            <p:cNvGrpSpPr>
              <a:grpSpLocks/>
            </p:cNvGrpSpPr>
            <p:nvPr/>
          </p:nvGrpSpPr>
          <p:grpSpPr bwMode="auto">
            <a:xfrm rot="16200000" flipH="1">
              <a:off x="2050" y="2659"/>
              <a:ext cx="614" cy="500"/>
              <a:chOff x="4032" y="3168"/>
              <a:chExt cx="1152" cy="744"/>
            </a:xfrm>
          </p:grpSpPr>
          <p:grpSp>
            <p:nvGrpSpPr>
              <p:cNvPr id="9280" name="Group 17"/>
              <p:cNvGrpSpPr>
                <a:grpSpLocks/>
              </p:cNvGrpSpPr>
              <p:nvPr/>
            </p:nvGrpSpPr>
            <p:grpSpPr bwMode="auto">
              <a:xfrm rot="16200000" flipH="1">
                <a:off x="4416" y="2976"/>
                <a:ext cx="384" cy="768"/>
                <a:chOff x="4212" y="2425"/>
                <a:chExt cx="416" cy="1008"/>
              </a:xfrm>
            </p:grpSpPr>
            <p:sp>
              <p:nvSpPr>
                <p:cNvPr id="9292" name="Line 18"/>
                <p:cNvSpPr>
                  <a:spLocks noChangeShapeType="1"/>
                </p:cNvSpPr>
                <p:nvPr/>
              </p:nvSpPr>
              <p:spPr bwMode="auto">
                <a:xfrm>
                  <a:off x="4420" y="2425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293" name="Line 19"/>
                <p:cNvSpPr>
                  <a:spLocks noChangeShapeType="1"/>
                </p:cNvSpPr>
                <p:nvPr/>
              </p:nvSpPr>
              <p:spPr bwMode="auto">
                <a:xfrm>
                  <a:off x="4212" y="2761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29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212" y="2761"/>
                  <a:ext cx="208" cy="336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295" name="Line 21"/>
                <p:cNvSpPr>
                  <a:spLocks noChangeShapeType="1"/>
                </p:cNvSpPr>
                <p:nvPr/>
              </p:nvSpPr>
              <p:spPr bwMode="auto">
                <a:xfrm>
                  <a:off x="4212" y="3097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296" name="Line 22"/>
                <p:cNvSpPr>
                  <a:spLocks noChangeShapeType="1"/>
                </p:cNvSpPr>
                <p:nvPr/>
              </p:nvSpPr>
              <p:spPr bwMode="auto">
                <a:xfrm>
                  <a:off x="4420" y="2761"/>
                  <a:ext cx="208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297" name="Line 23"/>
                <p:cNvSpPr>
                  <a:spLocks noChangeShapeType="1"/>
                </p:cNvSpPr>
                <p:nvPr/>
              </p:nvSpPr>
              <p:spPr bwMode="auto">
                <a:xfrm>
                  <a:off x="4420" y="3097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9281" name="Group 24"/>
              <p:cNvGrpSpPr>
                <a:grpSpLocks/>
              </p:cNvGrpSpPr>
              <p:nvPr/>
            </p:nvGrpSpPr>
            <p:grpSpPr bwMode="auto">
              <a:xfrm>
                <a:off x="4032" y="3360"/>
                <a:ext cx="1152" cy="552"/>
                <a:chOff x="4032" y="3360"/>
                <a:chExt cx="1152" cy="552"/>
              </a:xfrm>
            </p:grpSpPr>
            <p:grpSp>
              <p:nvGrpSpPr>
                <p:cNvPr id="9282" name="Group 25"/>
                <p:cNvGrpSpPr>
                  <a:grpSpLocks/>
                </p:cNvGrpSpPr>
                <p:nvPr/>
              </p:nvGrpSpPr>
              <p:grpSpPr bwMode="auto">
                <a:xfrm rot="-5400000">
                  <a:off x="4476" y="3396"/>
                  <a:ext cx="264" cy="768"/>
                  <a:chOff x="4033" y="3216"/>
                  <a:chExt cx="264" cy="768"/>
                </a:xfrm>
              </p:grpSpPr>
              <p:sp>
                <p:nvSpPr>
                  <p:cNvPr id="9287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3" y="3408"/>
                    <a:ext cx="191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28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033" y="3456"/>
                    <a:ext cx="0" cy="33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28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4043" y="3623"/>
                    <a:ext cx="254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29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7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29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216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9283" name="Line 31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84" name="Line 32"/>
                <p:cNvSpPr>
                  <a:spLocks noChangeShapeType="1"/>
                </p:cNvSpPr>
                <p:nvPr/>
              </p:nvSpPr>
              <p:spPr bwMode="auto">
                <a:xfrm>
                  <a:off x="4992" y="3360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8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03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8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99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9240" name="Group 35"/>
            <p:cNvGrpSpPr>
              <a:grpSpLocks/>
            </p:cNvGrpSpPr>
            <p:nvPr/>
          </p:nvGrpSpPr>
          <p:grpSpPr bwMode="auto">
            <a:xfrm rot="16200000" flipH="1">
              <a:off x="2050" y="1806"/>
              <a:ext cx="614" cy="500"/>
              <a:chOff x="4032" y="3168"/>
              <a:chExt cx="1152" cy="744"/>
            </a:xfrm>
          </p:grpSpPr>
          <p:grpSp>
            <p:nvGrpSpPr>
              <p:cNvPr id="9262" name="Group 36"/>
              <p:cNvGrpSpPr>
                <a:grpSpLocks/>
              </p:cNvGrpSpPr>
              <p:nvPr/>
            </p:nvGrpSpPr>
            <p:grpSpPr bwMode="auto">
              <a:xfrm rot="16200000" flipH="1">
                <a:off x="4416" y="2976"/>
                <a:ext cx="384" cy="768"/>
                <a:chOff x="4212" y="2425"/>
                <a:chExt cx="416" cy="1008"/>
              </a:xfrm>
            </p:grpSpPr>
            <p:sp>
              <p:nvSpPr>
                <p:cNvPr id="9274" name="Line 37"/>
                <p:cNvSpPr>
                  <a:spLocks noChangeShapeType="1"/>
                </p:cNvSpPr>
                <p:nvPr/>
              </p:nvSpPr>
              <p:spPr bwMode="auto">
                <a:xfrm>
                  <a:off x="4420" y="2425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275" name="Line 38"/>
                <p:cNvSpPr>
                  <a:spLocks noChangeShapeType="1"/>
                </p:cNvSpPr>
                <p:nvPr/>
              </p:nvSpPr>
              <p:spPr bwMode="auto">
                <a:xfrm>
                  <a:off x="4212" y="2761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276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4212" y="2761"/>
                  <a:ext cx="208" cy="336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277" name="Line 40"/>
                <p:cNvSpPr>
                  <a:spLocks noChangeShapeType="1"/>
                </p:cNvSpPr>
                <p:nvPr/>
              </p:nvSpPr>
              <p:spPr bwMode="auto">
                <a:xfrm>
                  <a:off x="4212" y="3097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278" name="Line 41"/>
                <p:cNvSpPr>
                  <a:spLocks noChangeShapeType="1"/>
                </p:cNvSpPr>
                <p:nvPr/>
              </p:nvSpPr>
              <p:spPr bwMode="auto">
                <a:xfrm>
                  <a:off x="4420" y="2761"/>
                  <a:ext cx="208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279" name="Line 42"/>
                <p:cNvSpPr>
                  <a:spLocks noChangeShapeType="1"/>
                </p:cNvSpPr>
                <p:nvPr/>
              </p:nvSpPr>
              <p:spPr bwMode="auto">
                <a:xfrm>
                  <a:off x="4420" y="3097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9263" name="Group 43"/>
              <p:cNvGrpSpPr>
                <a:grpSpLocks/>
              </p:cNvGrpSpPr>
              <p:nvPr/>
            </p:nvGrpSpPr>
            <p:grpSpPr bwMode="auto">
              <a:xfrm>
                <a:off x="4032" y="3360"/>
                <a:ext cx="1152" cy="552"/>
                <a:chOff x="4032" y="3360"/>
                <a:chExt cx="1152" cy="552"/>
              </a:xfrm>
            </p:grpSpPr>
            <p:grpSp>
              <p:nvGrpSpPr>
                <p:cNvPr id="9264" name="Group 44"/>
                <p:cNvGrpSpPr>
                  <a:grpSpLocks/>
                </p:cNvGrpSpPr>
                <p:nvPr/>
              </p:nvGrpSpPr>
              <p:grpSpPr bwMode="auto">
                <a:xfrm rot="-5400000">
                  <a:off x="4476" y="3396"/>
                  <a:ext cx="264" cy="768"/>
                  <a:chOff x="4033" y="3216"/>
                  <a:chExt cx="264" cy="768"/>
                </a:xfrm>
              </p:grpSpPr>
              <p:sp>
                <p:nvSpPr>
                  <p:cNvPr id="9269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3" y="3408"/>
                    <a:ext cx="191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27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033" y="3456"/>
                    <a:ext cx="0" cy="33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27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043" y="3623"/>
                    <a:ext cx="254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27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7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927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216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9265" name="Line 50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66" name="Line 51"/>
                <p:cNvSpPr>
                  <a:spLocks noChangeShapeType="1"/>
                </p:cNvSpPr>
                <p:nvPr/>
              </p:nvSpPr>
              <p:spPr bwMode="auto">
                <a:xfrm>
                  <a:off x="4992" y="3360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67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403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68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499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9241" name="Line 54"/>
            <p:cNvSpPr>
              <a:spLocks noChangeShapeType="1"/>
            </p:cNvSpPr>
            <p:nvPr/>
          </p:nvSpPr>
          <p:spPr bwMode="auto">
            <a:xfrm>
              <a:off x="1248" y="2064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42" name="Line 55"/>
            <p:cNvSpPr>
              <a:spLocks noChangeShapeType="1"/>
            </p:cNvSpPr>
            <p:nvPr/>
          </p:nvSpPr>
          <p:spPr bwMode="auto">
            <a:xfrm flipV="1">
              <a:off x="1252" y="2461"/>
              <a:ext cx="178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43" name="Line 56"/>
            <p:cNvSpPr>
              <a:spLocks noChangeShapeType="1"/>
            </p:cNvSpPr>
            <p:nvPr/>
          </p:nvSpPr>
          <p:spPr bwMode="auto">
            <a:xfrm>
              <a:off x="2357" y="2363"/>
              <a:ext cx="0" cy="2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44" name="Line 57"/>
            <p:cNvSpPr>
              <a:spLocks noChangeShapeType="1"/>
            </p:cNvSpPr>
            <p:nvPr/>
          </p:nvSpPr>
          <p:spPr bwMode="auto">
            <a:xfrm>
              <a:off x="2150" y="2461"/>
              <a:ext cx="207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45" name="Line 58"/>
            <p:cNvSpPr>
              <a:spLocks noChangeShapeType="1"/>
            </p:cNvSpPr>
            <p:nvPr/>
          </p:nvSpPr>
          <p:spPr bwMode="auto">
            <a:xfrm>
              <a:off x="1252" y="1680"/>
              <a:ext cx="11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46" name="Line 59"/>
            <p:cNvSpPr>
              <a:spLocks noChangeShapeType="1"/>
            </p:cNvSpPr>
            <p:nvPr/>
          </p:nvSpPr>
          <p:spPr bwMode="auto">
            <a:xfrm>
              <a:off x="2357" y="1680"/>
              <a:ext cx="0" cy="1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47" name="Oval 60"/>
            <p:cNvSpPr>
              <a:spLocks noChangeArrowheads="1"/>
            </p:cNvSpPr>
            <p:nvPr/>
          </p:nvSpPr>
          <p:spPr bwMode="auto">
            <a:xfrm>
              <a:off x="1632" y="2365"/>
              <a:ext cx="240" cy="21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9248" name="Oval 61"/>
            <p:cNvSpPr>
              <a:spLocks noChangeArrowheads="1"/>
            </p:cNvSpPr>
            <p:nvPr/>
          </p:nvSpPr>
          <p:spPr bwMode="auto">
            <a:xfrm>
              <a:off x="1872" y="2365"/>
              <a:ext cx="240" cy="21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9249" name="Rectangle 62"/>
            <p:cNvSpPr>
              <a:spLocks noChangeArrowheads="1"/>
            </p:cNvSpPr>
            <p:nvPr/>
          </p:nvSpPr>
          <p:spPr bwMode="auto">
            <a:xfrm>
              <a:off x="1392" y="2510"/>
              <a:ext cx="768" cy="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50" name="Line 63"/>
            <p:cNvSpPr>
              <a:spLocks noChangeShapeType="1"/>
            </p:cNvSpPr>
            <p:nvPr/>
          </p:nvSpPr>
          <p:spPr bwMode="auto">
            <a:xfrm flipH="1">
              <a:off x="1526" y="2238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51" name="Group 64"/>
            <p:cNvGrpSpPr>
              <a:grpSpLocks/>
            </p:cNvGrpSpPr>
            <p:nvPr/>
          </p:nvGrpSpPr>
          <p:grpSpPr bwMode="auto">
            <a:xfrm>
              <a:off x="1104" y="1968"/>
              <a:ext cx="288" cy="96"/>
              <a:chOff x="1104" y="1968"/>
              <a:chExt cx="288" cy="96"/>
            </a:xfrm>
          </p:grpSpPr>
          <p:sp>
            <p:nvSpPr>
              <p:cNvPr id="9260" name="Line 65"/>
              <p:cNvSpPr>
                <a:spLocks noChangeShapeType="1"/>
              </p:cNvSpPr>
              <p:nvPr/>
            </p:nvSpPr>
            <p:spPr bwMode="auto">
              <a:xfrm>
                <a:off x="1104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1" name="Line 66"/>
              <p:cNvSpPr>
                <a:spLocks noChangeShapeType="1"/>
              </p:cNvSpPr>
              <p:nvPr/>
            </p:nvSpPr>
            <p:spPr bwMode="auto">
              <a:xfrm>
                <a:off x="1104" y="206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252" name="Group 67"/>
            <p:cNvGrpSpPr>
              <a:grpSpLocks/>
            </p:cNvGrpSpPr>
            <p:nvPr/>
          </p:nvGrpSpPr>
          <p:grpSpPr bwMode="auto">
            <a:xfrm>
              <a:off x="1104" y="2784"/>
              <a:ext cx="288" cy="96"/>
              <a:chOff x="1104" y="1968"/>
              <a:chExt cx="288" cy="96"/>
            </a:xfrm>
          </p:grpSpPr>
          <p:sp>
            <p:nvSpPr>
              <p:cNvPr id="9258" name="Line 68"/>
              <p:cNvSpPr>
                <a:spLocks noChangeShapeType="1"/>
              </p:cNvSpPr>
              <p:nvPr/>
            </p:nvSpPr>
            <p:spPr bwMode="auto">
              <a:xfrm>
                <a:off x="1104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9" name="Line 69"/>
              <p:cNvSpPr>
                <a:spLocks noChangeShapeType="1"/>
              </p:cNvSpPr>
              <p:nvPr/>
            </p:nvSpPr>
            <p:spPr bwMode="auto">
              <a:xfrm>
                <a:off x="1104" y="206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253" name="Line 70"/>
            <p:cNvSpPr>
              <a:spLocks noChangeShapeType="1"/>
            </p:cNvSpPr>
            <p:nvPr/>
          </p:nvSpPr>
          <p:spPr bwMode="auto">
            <a:xfrm>
              <a:off x="1248" y="288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4" name="Line 71"/>
            <p:cNvSpPr>
              <a:spLocks noChangeShapeType="1"/>
            </p:cNvSpPr>
            <p:nvPr/>
          </p:nvSpPr>
          <p:spPr bwMode="auto">
            <a:xfrm>
              <a:off x="1536" y="168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5" name="Line 72"/>
            <p:cNvSpPr>
              <a:spLocks noChangeShapeType="1"/>
            </p:cNvSpPr>
            <p:nvPr/>
          </p:nvSpPr>
          <p:spPr bwMode="auto">
            <a:xfrm>
              <a:off x="1248" y="168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6" name="Line 73"/>
            <p:cNvSpPr>
              <a:spLocks noChangeShapeType="1"/>
            </p:cNvSpPr>
            <p:nvPr/>
          </p:nvSpPr>
          <p:spPr bwMode="auto">
            <a:xfrm>
              <a:off x="1248" y="1776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7" name="Line 74"/>
            <p:cNvSpPr>
              <a:spLocks noChangeShapeType="1"/>
            </p:cNvSpPr>
            <p:nvPr/>
          </p:nvSpPr>
          <p:spPr bwMode="auto">
            <a:xfrm flipH="1">
              <a:off x="2208" y="24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224" name="Line 75"/>
          <p:cNvSpPr>
            <a:spLocks noChangeShapeType="1"/>
          </p:cNvSpPr>
          <p:nvPr/>
        </p:nvSpPr>
        <p:spPr bwMode="auto">
          <a:xfrm>
            <a:off x="762000" y="2514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5" name="Line 76"/>
          <p:cNvSpPr>
            <a:spLocks noChangeShapeType="1"/>
          </p:cNvSpPr>
          <p:nvPr/>
        </p:nvSpPr>
        <p:spPr bwMode="auto">
          <a:xfrm flipH="1">
            <a:off x="2209800" y="5334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6" name="Line 79"/>
          <p:cNvSpPr>
            <a:spLocks noChangeShapeType="1"/>
          </p:cNvSpPr>
          <p:nvPr/>
        </p:nvSpPr>
        <p:spPr bwMode="auto">
          <a:xfrm>
            <a:off x="1295400" y="4038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9218" name="Object 85"/>
          <p:cNvGraphicFramePr>
            <a:graphicFrameLocks noChangeAspect="1"/>
          </p:cNvGraphicFramePr>
          <p:nvPr/>
        </p:nvGraphicFramePr>
        <p:xfrm>
          <a:off x="1219200" y="1447800"/>
          <a:ext cx="7772400" cy="755650"/>
        </p:xfrm>
        <a:graphic>
          <a:graphicData uri="http://schemas.openxmlformats.org/presentationml/2006/ole">
            <p:oleObj spid="_x0000_s9328" name="Equation" r:id="rId3" imgW="5232400" imgH="406400" progId="Equation.3">
              <p:embed/>
            </p:oleObj>
          </a:graphicData>
        </a:graphic>
      </p:graphicFrame>
      <p:graphicFrame>
        <p:nvGraphicFramePr>
          <p:cNvPr id="9219" name="Object 88"/>
          <p:cNvGraphicFramePr>
            <a:graphicFrameLocks noChangeAspect="1"/>
          </p:cNvGraphicFramePr>
          <p:nvPr/>
        </p:nvGraphicFramePr>
        <p:xfrm>
          <a:off x="4191000" y="2971800"/>
          <a:ext cx="5410200" cy="1498600"/>
        </p:xfrm>
        <a:graphic>
          <a:graphicData uri="http://schemas.openxmlformats.org/presentationml/2006/ole">
            <p:oleObj spid="_x0000_s9329" name="Equation" r:id="rId4" imgW="5410200" imgH="1498600" progId="Equation.3">
              <p:embed/>
            </p:oleObj>
          </a:graphicData>
        </a:graphic>
      </p:graphicFrame>
      <p:sp>
        <p:nvSpPr>
          <p:cNvPr id="9227" name="Text Box 89"/>
          <p:cNvSpPr txBox="1">
            <a:spLocks noChangeArrowheads="1"/>
          </p:cNvSpPr>
          <p:nvPr/>
        </p:nvSpPr>
        <p:spPr bwMode="auto">
          <a:xfrm>
            <a:off x="41148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/>
              <a:t>Equations in current when K is closed</a:t>
            </a:r>
            <a:endParaRPr lang="fr-FR" baseline="0"/>
          </a:p>
        </p:txBody>
      </p:sp>
      <p:sp>
        <p:nvSpPr>
          <p:cNvPr id="9228" name="Text Box 90"/>
          <p:cNvSpPr txBox="1">
            <a:spLocks noChangeArrowheads="1"/>
          </p:cNvSpPr>
          <p:nvPr/>
        </p:nvSpPr>
        <p:spPr bwMode="auto">
          <a:xfrm>
            <a:off x="1295400" y="5410200"/>
            <a:ext cx="96774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The instantaneous current in the source is </a:t>
            </a:r>
            <a:r>
              <a:rPr lang="en-US" baseline="0" dirty="0" smtClean="0"/>
              <a:t>half </a:t>
            </a:r>
            <a:r>
              <a:rPr lang="en-US" baseline="0" dirty="0"/>
              <a:t>of the current in the load: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When K is closed if </a:t>
            </a:r>
            <a:r>
              <a:rPr lang="en-US" baseline="0" dirty="0" err="1"/>
              <a:t>i</a:t>
            </a:r>
            <a:r>
              <a:rPr lang="en-US" dirty="0" err="1"/>
              <a:t>C</a:t>
            </a:r>
            <a:r>
              <a:rPr lang="en-US" baseline="0" dirty="0"/>
              <a:t> is </a:t>
            </a:r>
            <a:r>
              <a:rPr lang="en-US" b="1" baseline="0" dirty="0"/>
              <a:t>positive</a:t>
            </a:r>
            <a:r>
              <a:rPr lang="en-US" baseline="0" dirty="0"/>
              <a:t> i </a:t>
            </a:r>
            <a:r>
              <a:rPr lang="en-US" baseline="0" dirty="0" smtClean="0"/>
              <a:t>also, </a:t>
            </a:r>
            <a:r>
              <a:rPr lang="en-US" baseline="0" dirty="0"/>
              <a:t>therefore the source is </a:t>
            </a:r>
            <a:r>
              <a:rPr lang="en-US" b="1" baseline="0" dirty="0"/>
              <a:t>generating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If </a:t>
            </a:r>
            <a:r>
              <a:rPr lang="en-US" baseline="0" dirty="0" err="1"/>
              <a:t>i</a:t>
            </a:r>
            <a:r>
              <a:rPr lang="en-US" dirty="0" err="1"/>
              <a:t>C</a:t>
            </a:r>
            <a:r>
              <a:rPr lang="en-US" baseline="0" dirty="0"/>
              <a:t> is </a:t>
            </a:r>
            <a:r>
              <a:rPr lang="en-US" b="1" baseline="0" dirty="0"/>
              <a:t>negative</a:t>
            </a:r>
            <a:r>
              <a:rPr lang="en-US" baseline="0" dirty="0"/>
              <a:t> i </a:t>
            </a:r>
            <a:r>
              <a:rPr lang="en-US" baseline="0" dirty="0" smtClean="0"/>
              <a:t>also, therefore </a:t>
            </a:r>
            <a:r>
              <a:rPr lang="en-US" baseline="0" dirty="0"/>
              <a:t>the source is </a:t>
            </a:r>
            <a:r>
              <a:rPr lang="en-US" b="1" baseline="0" dirty="0"/>
              <a:t>receiving</a:t>
            </a:r>
            <a:endParaRPr lang="fr-FR" b="1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677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smtClean="0"/>
              <a:t>DC/AC converters </a:t>
            </a:r>
            <a:br>
              <a:rPr lang="fr-FR" sz="2800" smtClean="0"/>
            </a:br>
            <a:r>
              <a:rPr lang="fr-FR" sz="2000" smtClean="0"/>
              <a:t>Pulse Width Modulation control1/2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143000"/>
            <a:ext cx="8915400" cy="2362200"/>
          </a:xfr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fr-FR" sz="2000" b="1" dirty="0" err="1" smtClean="0"/>
              <a:t>Idea</a:t>
            </a:r>
            <a:r>
              <a:rPr lang="fr-FR" sz="2000" b="1" dirty="0" smtClean="0"/>
              <a:t> : </a:t>
            </a:r>
            <a:r>
              <a:rPr lang="en-US" sz="2000" dirty="0" smtClean="0"/>
              <a:t>Sinusoidal current cannot be obtained in </a:t>
            </a:r>
            <a:r>
              <a:rPr lang="en-US" sz="2000" dirty="0"/>
              <a:t>full wave command without </a:t>
            </a:r>
            <a:r>
              <a:rPr lang="en-US" sz="2000" dirty="0" smtClean="0"/>
              <a:t>recourse to expensive passive filtering</a:t>
            </a:r>
            <a:endParaRPr lang="fr-FR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The </a:t>
            </a:r>
            <a:r>
              <a:rPr lang="en-US" sz="2000" b="1" dirty="0" smtClean="0"/>
              <a:t>PWM</a:t>
            </a:r>
            <a:r>
              <a:rPr lang="en-US" sz="2000" dirty="0" smtClean="0"/>
              <a:t> technique addresses a sinusoidal voltage wave which has high harmonics that are </a:t>
            </a:r>
            <a:r>
              <a:rPr lang="en-US" sz="2000" dirty="0"/>
              <a:t>more easily filterable </a:t>
            </a:r>
            <a:r>
              <a:rPr lang="en-US" sz="2000" dirty="0" smtClean="0"/>
              <a:t>in current. It is based on a simple principle of analogue electronics: </a:t>
            </a:r>
          </a:p>
          <a:p>
            <a:pPr eaLnBrk="1" hangingPunct="1">
              <a:buFontTx/>
              <a:buNone/>
            </a:pPr>
            <a:r>
              <a:rPr lang="fr-FR" sz="2000" dirty="0" smtClean="0"/>
              <a:t>		The trigger</a:t>
            </a:r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485D5ADE-712C-4BE6-8BC8-941064D7F295}" type="slidenum">
              <a:rPr lang="fr-FR"/>
              <a:pPr eaLnBrk="1" hangingPunct="1"/>
              <a:t>31</a:t>
            </a:fld>
            <a:endParaRPr lang="fr-FR"/>
          </a:p>
        </p:txBody>
      </p:sp>
      <p:sp>
        <p:nvSpPr>
          <p:cNvPr id="81925" name="Text Box 18"/>
          <p:cNvSpPr txBox="1">
            <a:spLocks noChangeArrowheads="1"/>
          </p:cNvSpPr>
          <p:nvPr/>
        </p:nvSpPr>
        <p:spPr bwMode="auto">
          <a:xfrm>
            <a:off x="838200" y="3552497"/>
            <a:ext cx="9067800" cy="2724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aseline="0" dirty="0" err="1"/>
              <a:t>U</a:t>
            </a:r>
            <a:r>
              <a:rPr lang="fr-FR" dirty="0" err="1"/>
              <a:t>tr</a:t>
            </a:r>
            <a:r>
              <a:rPr lang="fr-FR" dirty="0"/>
              <a:t> </a:t>
            </a:r>
            <a:r>
              <a:rPr lang="en-US" baseline="0" dirty="0"/>
              <a:t>is a triangular wave </a:t>
            </a:r>
            <a:r>
              <a:rPr lang="en-US" baseline="0" dirty="0" smtClean="0"/>
              <a:t>with a frequency </a:t>
            </a:r>
            <a:r>
              <a:rPr lang="fr-FR" baseline="0" dirty="0" smtClean="0"/>
              <a:t>F</a:t>
            </a:r>
            <a:r>
              <a:rPr lang="fr-FR" dirty="0" smtClean="0"/>
              <a:t>P</a:t>
            </a:r>
            <a:r>
              <a:rPr lang="fr-FR" baseline="0" dirty="0" smtClean="0"/>
              <a:t> </a:t>
            </a:r>
            <a:r>
              <a:rPr lang="fr-FR" baseline="0" dirty="0"/>
              <a:t>= </a:t>
            </a:r>
            <a:r>
              <a:rPr lang="fr-FR" baseline="0" dirty="0" err="1"/>
              <a:t>mF</a:t>
            </a:r>
            <a:r>
              <a:rPr lang="fr-FR" baseline="0" dirty="0"/>
              <a:t>  </a:t>
            </a:r>
            <a:r>
              <a:rPr lang="fr-FR" baseline="0" dirty="0" err="1"/>
              <a:t>where</a:t>
            </a:r>
            <a:r>
              <a:rPr lang="fr-FR" baseline="0" dirty="0"/>
              <a:t> F </a:t>
            </a:r>
            <a:r>
              <a:rPr lang="en-US" baseline="0" dirty="0"/>
              <a:t>is the frequency of the desired current.</a:t>
            </a: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 err="1"/>
              <a:t>U</a:t>
            </a:r>
            <a:r>
              <a:rPr lang="fr-FR" dirty="0" err="1"/>
              <a:t>tr</a:t>
            </a:r>
            <a:r>
              <a:rPr lang="fr-FR" dirty="0"/>
              <a:t>		            </a:t>
            </a:r>
            <a:r>
              <a:rPr lang="fr-FR" baseline="0" dirty="0" err="1" smtClean="0"/>
              <a:t>u</a:t>
            </a:r>
            <a:r>
              <a:rPr lang="fr-FR" dirty="0" err="1" smtClean="0"/>
              <a:t>cd</a:t>
            </a:r>
            <a:r>
              <a:rPr lang="fr-FR" dirty="0" smtClean="0"/>
              <a:t>	</a:t>
            </a:r>
            <a:r>
              <a:rPr lang="fr-FR" dirty="0"/>
              <a:t>	</a:t>
            </a:r>
            <a:r>
              <a:rPr lang="fr-FR" baseline="0" dirty="0" err="1"/>
              <a:t>u</a:t>
            </a:r>
            <a:r>
              <a:rPr lang="fr-FR" dirty="0" err="1"/>
              <a:t>W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the </a:t>
            </a:r>
            <a:r>
              <a:rPr lang="fr-FR" baseline="0" dirty="0" err="1"/>
              <a:t>reference</a:t>
            </a:r>
            <a:r>
              <a:rPr lang="fr-FR" baseline="0" dirty="0"/>
              <a:t> </a:t>
            </a:r>
            <a:r>
              <a:rPr lang="fr-FR" baseline="0" dirty="0" err="1"/>
              <a:t>wave</a:t>
            </a: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				</a:t>
            </a:r>
            <a:r>
              <a:rPr lang="fr-FR" baseline="0" dirty="0" err="1" smtClean="0"/>
              <a:t>u</a:t>
            </a:r>
            <a:r>
              <a:rPr lang="fr-FR" dirty="0" err="1" smtClean="0"/>
              <a:t>cd</a:t>
            </a:r>
            <a:r>
              <a:rPr lang="fr-FR" baseline="0" dirty="0" smtClean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the </a:t>
            </a:r>
            <a:r>
              <a:rPr lang="fr-FR" baseline="0" dirty="0" err="1" smtClean="0"/>
              <a:t>comparison</a:t>
            </a:r>
            <a:r>
              <a:rPr lang="fr-FR" baseline="0" dirty="0" smtClean="0"/>
              <a:t> </a:t>
            </a:r>
            <a:r>
              <a:rPr lang="fr-FR" baseline="0" dirty="0" err="1"/>
              <a:t>result</a:t>
            </a: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 err="1"/>
              <a:t>U</a:t>
            </a:r>
            <a:r>
              <a:rPr lang="fr-FR" dirty="0" err="1"/>
              <a:t>w</a:t>
            </a:r>
            <a:r>
              <a:rPr lang="fr-FR" dirty="0"/>
              <a:t>				</a:t>
            </a:r>
            <a:r>
              <a:rPr lang="fr-FR" baseline="0" dirty="0"/>
              <a:t>si</a:t>
            </a:r>
            <a:r>
              <a:rPr lang="fr-FR" dirty="0"/>
              <a:t> </a:t>
            </a:r>
            <a:r>
              <a:rPr lang="fr-FR" baseline="0" dirty="0" err="1"/>
              <a:t>u</a:t>
            </a:r>
            <a:r>
              <a:rPr lang="fr-FR" dirty="0" err="1"/>
              <a:t>tr</a:t>
            </a:r>
            <a:r>
              <a:rPr lang="fr-FR" baseline="0" dirty="0"/>
              <a:t> &gt; </a:t>
            </a:r>
            <a:r>
              <a:rPr lang="fr-FR" baseline="0" dirty="0" err="1"/>
              <a:t>u</a:t>
            </a:r>
            <a:r>
              <a:rPr lang="fr-FR" dirty="0" err="1"/>
              <a:t>W</a:t>
            </a:r>
            <a:r>
              <a:rPr lang="fr-FR" baseline="0" dirty="0"/>
              <a:t>   </a:t>
            </a:r>
            <a:r>
              <a:rPr lang="fr-FR" baseline="0" dirty="0" err="1" smtClean="0"/>
              <a:t>u</a:t>
            </a:r>
            <a:r>
              <a:rPr lang="fr-FR" dirty="0" err="1" smtClean="0"/>
              <a:t>cd</a:t>
            </a:r>
            <a:r>
              <a:rPr lang="fr-FR" baseline="0" dirty="0" smtClean="0"/>
              <a:t> </a:t>
            </a:r>
            <a:r>
              <a:rPr lang="fr-FR" baseline="0" dirty="0"/>
              <a:t>sets the voltage  -U</a:t>
            </a:r>
            <a:r>
              <a:rPr lang="fr-FR" dirty="0"/>
              <a:t>A</a:t>
            </a:r>
            <a:r>
              <a:rPr lang="fr-FR" baseline="0" dirty="0"/>
              <a:t>/2 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				si </a:t>
            </a:r>
            <a:r>
              <a:rPr lang="fr-FR" baseline="0" dirty="0" err="1"/>
              <a:t>u</a:t>
            </a:r>
            <a:r>
              <a:rPr lang="fr-FR" dirty="0" err="1"/>
              <a:t>tr</a:t>
            </a:r>
            <a:r>
              <a:rPr lang="fr-FR" baseline="0" dirty="0"/>
              <a:t>&lt; </a:t>
            </a:r>
            <a:r>
              <a:rPr lang="fr-FR" baseline="0" dirty="0" err="1"/>
              <a:t>u</a:t>
            </a:r>
            <a:r>
              <a:rPr lang="fr-FR" dirty="0" err="1"/>
              <a:t>w</a:t>
            </a:r>
            <a:r>
              <a:rPr lang="fr-FR" baseline="0" dirty="0"/>
              <a:t>    </a:t>
            </a:r>
            <a:r>
              <a:rPr lang="fr-FR" baseline="0" dirty="0" err="1" smtClean="0"/>
              <a:t>u</a:t>
            </a:r>
            <a:r>
              <a:rPr lang="fr-FR" dirty="0" err="1" smtClean="0"/>
              <a:t>cd</a:t>
            </a:r>
            <a:r>
              <a:rPr lang="fr-FR" baseline="0" dirty="0" smtClean="0"/>
              <a:t> </a:t>
            </a:r>
            <a:r>
              <a:rPr lang="fr-FR" baseline="0" dirty="0"/>
              <a:t>sets the voltage U</a:t>
            </a:r>
            <a:r>
              <a:rPr lang="fr-FR" dirty="0"/>
              <a:t>A</a:t>
            </a:r>
            <a:r>
              <a:rPr lang="fr-FR" baseline="0" dirty="0"/>
              <a:t>/2 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				on the </a:t>
            </a:r>
            <a:r>
              <a:rPr lang="fr-FR" baseline="0" dirty="0" err="1"/>
              <a:t>load</a:t>
            </a:r>
            <a:r>
              <a:rPr lang="fr-FR" baseline="0" dirty="0"/>
              <a:t> </a:t>
            </a:r>
            <a:r>
              <a:rPr lang="fr-FR" baseline="0" dirty="0" err="1"/>
              <a:t>u</a:t>
            </a:r>
            <a:r>
              <a:rPr lang="fr-FR" dirty="0" err="1"/>
              <a:t>C</a:t>
            </a:r>
            <a:endParaRPr lang="fr-FR" dirty="0"/>
          </a:p>
        </p:txBody>
      </p:sp>
      <p:grpSp>
        <p:nvGrpSpPr>
          <p:cNvPr id="81926" name="Group 17"/>
          <p:cNvGrpSpPr>
            <a:grpSpLocks/>
          </p:cNvGrpSpPr>
          <p:nvPr/>
        </p:nvGrpSpPr>
        <p:grpSpPr bwMode="auto">
          <a:xfrm flipV="1">
            <a:off x="1447800" y="4267200"/>
            <a:ext cx="2438400" cy="1371600"/>
            <a:chOff x="528" y="2640"/>
            <a:chExt cx="1536" cy="864"/>
          </a:xfrm>
        </p:grpSpPr>
        <p:grpSp>
          <p:nvGrpSpPr>
            <p:cNvPr id="81927" name="Group 13"/>
            <p:cNvGrpSpPr>
              <a:grpSpLocks/>
            </p:cNvGrpSpPr>
            <p:nvPr/>
          </p:nvGrpSpPr>
          <p:grpSpPr bwMode="auto">
            <a:xfrm>
              <a:off x="960" y="2640"/>
              <a:ext cx="912" cy="864"/>
              <a:chOff x="960" y="2640"/>
              <a:chExt cx="912" cy="864"/>
            </a:xfrm>
          </p:grpSpPr>
          <p:grpSp>
            <p:nvGrpSpPr>
              <p:cNvPr id="81931" name="Group 7"/>
              <p:cNvGrpSpPr>
                <a:grpSpLocks/>
              </p:cNvGrpSpPr>
              <p:nvPr/>
            </p:nvGrpSpPr>
            <p:grpSpPr bwMode="auto">
              <a:xfrm>
                <a:off x="960" y="2640"/>
                <a:ext cx="912" cy="864"/>
                <a:chOff x="1344" y="2640"/>
                <a:chExt cx="912" cy="864"/>
              </a:xfrm>
            </p:grpSpPr>
            <p:sp>
              <p:nvSpPr>
                <p:cNvPr id="81936" name="Line 4"/>
                <p:cNvSpPr>
                  <a:spLocks noChangeShapeType="1"/>
                </p:cNvSpPr>
                <p:nvPr/>
              </p:nvSpPr>
              <p:spPr bwMode="auto">
                <a:xfrm>
                  <a:off x="1344" y="2640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937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1344" y="3024"/>
                  <a:ext cx="912" cy="48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938" name="Line 6"/>
                <p:cNvSpPr>
                  <a:spLocks noChangeShapeType="1"/>
                </p:cNvSpPr>
                <p:nvPr/>
              </p:nvSpPr>
              <p:spPr bwMode="auto">
                <a:xfrm>
                  <a:off x="1344" y="2640"/>
                  <a:ext cx="912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1932" name="Group 11"/>
              <p:cNvGrpSpPr>
                <a:grpSpLocks/>
              </p:cNvGrpSpPr>
              <p:nvPr/>
            </p:nvGrpSpPr>
            <p:grpSpPr bwMode="auto">
              <a:xfrm>
                <a:off x="1056" y="2832"/>
                <a:ext cx="96" cy="96"/>
                <a:chOff x="2544" y="2736"/>
                <a:chExt cx="96" cy="96"/>
              </a:xfrm>
            </p:grpSpPr>
            <p:sp>
              <p:nvSpPr>
                <p:cNvPr id="81934" name="Line 8"/>
                <p:cNvSpPr>
                  <a:spLocks noChangeShapeType="1"/>
                </p:cNvSpPr>
                <p:nvPr/>
              </p:nvSpPr>
              <p:spPr bwMode="auto">
                <a:xfrm>
                  <a:off x="2592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935" name="Line 10"/>
                <p:cNvSpPr>
                  <a:spLocks noChangeShapeType="1"/>
                </p:cNvSpPr>
                <p:nvPr/>
              </p:nvSpPr>
              <p:spPr bwMode="auto">
                <a:xfrm>
                  <a:off x="2544" y="2784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1933" name="Line 12"/>
              <p:cNvSpPr>
                <a:spLocks noChangeShapeType="1"/>
              </p:cNvSpPr>
              <p:nvPr/>
            </p:nvSpPr>
            <p:spPr bwMode="auto">
              <a:xfrm>
                <a:off x="1056" y="326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81928" name="Line 14"/>
            <p:cNvSpPr>
              <a:spLocks noChangeShapeType="1"/>
            </p:cNvSpPr>
            <p:nvPr/>
          </p:nvSpPr>
          <p:spPr bwMode="auto">
            <a:xfrm flipH="1">
              <a:off x="528" y="292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29" name="Line 15"/>
            <p:cNvSpPr>
              <a:spLocks noChangeShapeType="1"/>
            </p:cNvSpPr>
            <p:nvPr/>
          </p:nvSpPr>
          <p:spPr bwMode="auto">
            <a:xfrm flipH="1">
              <a:off x="528" y="326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0" name="Line 16"/>
            <p:cNvSpPr>
              <a:spLocks noChangeShapeType="1"/>
            </p:cNvSpPr>
            <p:nvPr/>
          </p:nvSpPr>
          <p:spPr bwMode="auto">
            <a:xfrm>
              <a:off x="1824" y="302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8191500" cy="914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smtClean="0"/>
              <a:t>DC/AC converters </a:t>
            </a:r>
            <a:r>
              <a:rPr lang="fr-FR" sz="3200" smtClean="0"/>
              <a:t/>
            </a:r>
            <a:br>
              <a:rPr lang="fr-FR" sz="3200" smtClean="0"/>
            </a:br>
            <a:r>
              <a:rPr lang="fr-FR" sz="2600" smtClean="0"/>
              <a:t>PWM waves</a:t>
            </a:r>
          </a:p>
        </p:txBody>
      </p:sp>
      <p:sp>
        <p:nvSpPr>
          <p:cNvPr id="10247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055C0D25-E288-41C5-AEE3-E552EF82F4F5}" type="slidenum">
              <a:rPr lang="fr-FR"/>
              <a:pPr eaLnBrk="1" hangingPunct="1"/>
              <a:t>32</a:t>
            </a:fld>
            <a:endParaRPr lang="fr-FR"/>
          </a:p>
        </p:txBody>
      </p:sp>
      <p:sp>
        <p:nvSpPr>
          <p:cNvPr id="10248" name="Text Box 46"/>
          <p:cNvSpPr txBox="1">
            <a:spLocks noChangeArrowheads="1"/>
          </p:cNvSpPr>
          <p:nvPr/>
        </p:nvSpPr>
        <p:spPr bwMode="auto">
          <a:xfrm>
            <a:off x="609600" y="838200"/>
            <a:ext cx="9296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aseline="0" dirty="0"/>
              <a:t>U       </a:t>
            </a:r>
            <a:r>
              <a:rPr lang="fr-FR" baseline="0" dirty="0" err="1"/>
              <a:t>u</a:t>
            </a:r>
            <a:r>
              <a:rPr lang="fr-FR" dirty="0" err="1"/>
              <a:t>tr</a:t>
            </a: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 err="1"/>
              <a:t>U</a:t>
            </a:r>
            <a:r>
              <a:rPr lang="fr-FR" dirty="0" err="1"/>
              <a:t>w</a:t>
            </a: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    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 0     t</a:t>
            </a:r>
            <a:r>
              <a:rPr lang="fr-FR" dirty="0"/>
              <a:t>1     </a:t>
            </a:r>
            <a:r>
              <a:rPr lang="fr-FR" baseline="0" dirty="0"/>
              <a:t>T</a:t>
            </a:r>
            <a:r>
              <a:rPr lang="fr-FR" dirty="0"/>
              <a:t>P</a:t>
            </a:r>
            <a:r>
              <a:rPr lang="fr-FR" baseline="0" dirty="0"/>
              <a:t>/4</a:t>
            </a:r>
            <a:r>
              <a:rPr lang="fr-FR" dirty="0"/>
              <a:t>  </a:t>
            </a:r>
            <a:r>
              <a:rPr lang="fr-FR" baseline="0" dirty="0"/>
              <a:t>t</a:t>
            </a:r>
            <a:r>
              <a:rPr lang="fr-FR" dirty="0"/>
              <a:t>2</a:t>
            </a:r>
            <a:r>
              <a:rPr lang="fr-FR" baseline="0" dirty="0"/>
              <a:t>            </a:t>
            </a:r>
            <a:r>
              <a:rPr lang="fr-FR" baseline="0" dirty="0" err="1"/>
              <a:t>T</a:t>
            </a:r>
            <a:r>
              <a:rPr lang="fr-FR" dirty="0" err="1"/>
              <a:t>p</a:t>
            </a:r>
            <a:r>
              <a:rPr lang="fr-FR" baseline="0" dirty="0"/>
              <a:t>		     2T</a:t>
            </a:r>
            <a:r>
              <a:rPr lang="fr-FR" dirty="0"/>
              <a:t>p		        </a:t>
            </a:r>
            <a:r>
              <a:rPr lang="fr-FR" baseline="0" dirty="0"/>
              <a:t>3T</a:t>
            </a:r>
            <a:r>
              <a:rPr lang="fr-FR" dirty="0"/>
              <a:t>p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 err="1"/>
              <a:t>u</a:t>
            </a:r>
            <a:r>
              <a:rPr lang="fr-FR" dirty="0" err="1"/>
              <a:t>C</a:t>
            </a:r>
            <a:endParaRPr lang="fr-FR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U</a:t>
            </a:r>
            <a:r>
              <a:rPr lang="fr-FR" dirty="0"/>
              <a:t>A</a:t>
            </a:r>
            <a:r>
              <a:rPr lang="fr-FR" baseline="0" dirty="0"/>
              <a:t>/2</a:t>
            </a:r>
          </a:p>
          <a:p>
            <a:pPr eaLnBrk="1" hangingPunct="1">
              <a:spcBef>
                <a:spcPct val="50000"/>
              </a:spcBef>
            </a:pPr>
            <a:endParaRPr lang="fr-FR" baseline="0" dirty="0"/>
          </a:p>
          <a:p>
            <a:pPr eaLnBrk="1" hangingPunct="1">
              <a:spcBef>
                <a:spcPct val="50000"/>
              </a:spcBef>
            </a:pP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-U</a:t>
            </a:r>
            <a:r>
              <a:rPr lang="fr-FR" dirty="0"/>
              <a:t>A</a:t>
            </a:r>
            <a:r>
              <a:rPr lang="fr-FR" baseline="0" dirty="0"/>
              <a:t>/2</a:t>
            </a:r>
          </a:p>
          <a:p>
            <a:pPr eaLnBrk="1" hangingPunct="1">
              <a:spcBef>
                <a:spcPct val="50000"/>
              </a:spcBef>
            </a:pPr>
            <a:endParaRPr lang="fr-FR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                    </a:t>
            </a:r>
            <a:r>
              <a:rPr lang="fr-FR" baseline="0" dirty="0" smtClean="0"/>
              <a:t>Relationship </a:t>
            </a:r>
            <a:r>
              <a:rPr lang="fr-FR" baseline="0" dirty="0" err="1"/>
              <a:t>between</a:t>
            </a:r>
            <a:r>
              <a:rPr lang="fr-FR" baseline="0" dirty="0"/>
              <a:t>  </a:t>
            </a:r>
            <a:r>
              <a:rPr lang="fr-FR" baseline="0" dirty="0" err="1"/>
              <a:t>mean</a:t>
            </a:r>
            <a:r>
              <a:rPr lang="fr-FR" baseline="0" dirty="0"/>
              <a:t> value </a:t>
            </a:r>
            <a:r>
              <a:rPr lang="fr-FR" baseline="0" dirty="0" err="1"/>
              <a:t>u</a:t>
            </a:r>
            <a:r>
              <a:rPr lang="fr-FR" dirty="0" err="1"/>
              <a:t>c</a:t>
            </a: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                     and the </a:t>
            </a:r>
            <a:r>
              <a:rPr lang="fr-FR" baseline="0" dirty="0" err="1" smtClean="0"/>
              <a:t>reference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wave</a:t>
            </a:r>
            <a:endParaRPr lang="fr-FR" baseline="0" dirty="0"/>
          </a:p>
          <a:p>
            <a:pPr eaLnBrk="1" hangingPunct="1">
              <a:spcBef>
                <a:spcPct val="50000"/>
              </a:spcBef>
            </a:pPr>
            <a:r>
              <a:rPr lang="en-US" b="1" baseline="0" dirty="0"/>
              <a:t>                   The local average of </a:t>
            </a:r>
            <a:r>
              <a:rPr lang="en-US" b="1" baseline="0" dirty="0" err="1"/>
              <a:t>u</a:t>
            </a:r>
            <a:r>
              <a:rPr lang="en-US" b="1" dirty="0" err="1"/>
              <a:t>c</a:t>
            </a:r>
            <a:r>
              <a:rPr lang="en-US" b="1" baseline="0" dirty="0"/>
              <a:t> is proportional to </a:t>
            </a:r>
            <a:r>
              <a:rPr lang="en-US" b="1" baseline="0" dirty="0" err="1"/>
              <a:t>U</a:t>
            </a:r>
            <a:r>
              <a:rPr lang="en-US" b="1" dirty="0" err="1"/>
              <a:t>w</a:t>
            </a:r>
            <a:endParaRPr lang="fr-FR" b="1" dirty="0"/>
          </a:p>
        </p:txBody>
      </p:sp>
      <p:sp>
        <p:nvSpPr>
          <p:cNvPr id="10249" name="Text Box 47"/>
          <p:cNvSpPr txBox="1">
            <a:spLocks noChangeArrowheads="1"/>
          </p:cNvSpPr>
          <p:nvPr/>
        </p:nvSpPr>
        <p:spPr bwMode="auto">
          <a:xfrm flipV="1">
            <a:off x="6994525" y="1754188"/>
            <a:ext cx="1768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graphicFrame>
        <p:nvGraphicFramePr>
          <p:cNvPr id="10242" name="Object 50"/>
          <p:cNvGraphicFramePr>
            <a:graphicFrameLocks noChangeAspect="1"/>
          </p:cNvGraphicFramePr>
          <p:nvPr/>
        </p:nvGraphicFramePr>
        <p:xfrm>
          <a:off x="7086600" y="1371600"/>
          <a:ext cx="2590800" cy="1778000"/>
        </p:xfrm>
        <a:graphic>
          <a:graphicData uri="http://schemas.openxmlformats.org/presentationml/2006/ole">
            <p:oleObj spid="_x0000_s10350" name="Equation" r:id="rId3" imgW="2590800" imgH="1778000" progId="Equation.3">
              <p:embed/>
            </p:oleObj>
          </a:graphicData>
        </a:graphic>
      </p:graphicFrame>
      <p:sp>
        <p:nvSpPr>
          <p:cNvPr id="10250" name="Text Box 51"/>
          <p:cNvSpPr txBox="1">
            <a:spLocks noChangeArrowheads="1"/>
          </p:cNvSpPr>
          <p:nvPr/>
        </p:nvSpPr>
        <p:spPr bwMode="auto">
          <a:xfrm>
            <a:off x="6934200" y="914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 baseline="0" dirty="0"/>
              <a:t>t</a:t>
            </a:r>
            <a:r>
              <a:rPr lang="fr-FR" b="1" dirty="0"/>
              <a:t>1  </a:t>
            </a:r>
            <a:r>
              <a:rPr lang="fr-FR" b="1" baseline="0" dirty="0" err="1" smtClean="0"/>
              <a:t>definition</a:t>
            </a:r>
            <a:endParaRPr lang="fr-FR" b="1" baseline="0" dirty="0"/>
          </a:p>
        </p:txBody>
      </p:sp>
      <p:sp>
        <p:nvSpPr>
          <p:cNvPr id="10251" name="Text Box 52"/>
          <p:cNvSpPr txBox="1">
            <a:spLocks noChangeArrowheads="1"/>
          </p:cNvSpPr>
          <p:nvPr/>
        </p:nvSpPr>
        <p:spPr bwMode="auto">
          <a:xfrm>
            <a:off x="6705600" y="320040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 baseline="0"/>
              <a:t>Average value  u</a:t>
            </a:r>
            <a:r>
              <a:rPr lang="fr-FR" b="1"/>
              <a:t>C</a:t>
            </a:r>
            <a:endParaRPr lang="fr-FR" b="1" baseline="0"/>
          </a:p>
        </p:txBody>
      </p:sp>
      <p:graphicFrame>
        <p:nvGraphicFramePr>
          <p:cNvPr id="10243" name="Object 60"/>
          <p:cNvGraphicFramePr>
            <a:graphicFrameLocks noChangeAspect="1"/>
          </p:cNvGraphicFramePr>
          <p:nvPr/>
        </p:nvGraphicFramePr>
        <p:xfrm>
          <a:off x="6324600" y="3657600"/>
          <a:ext cx="3581400" cy="1295400"/>
        </p:xfrm>
        <a:graphic>
          <a:graphicData uri="http://schemas.openxmlformats.org/presentationml/2006/ole">
            <p:oleObj spid="_x0000_s10351" name="Equation" r:id="rId4" imgW="2844800" imgH="812800" progId="Equation.3">
              <p:embed/>
            </p:oleObj>
          </a:graphicData>
        </a:graphic>
      </p:graphicFrame>
      <p:graphicFrame>
        <p:nvGraphicFramePr>
          <p:cNvPr id="10244" name="Object 61"/>
          <p:cNvGraphicFramePr>
            <a:graphicFrameLocks noChangeAspect="1"/>
          </p:cNvGraphicFramePr>
          <p:nvPr/>
        </p:nvGraphicFramePr>
        <p:xfrm>
          <a:off x="6705600" y="5029200"/>
          <a:ext cx="2743200" cy="762000"/>
        </p:xfrm>
        <a:graphic>
          <a:graphicData uri="http://schemas.openxmlformats.org/presentationml/2006/ole">
            <p:oleObj spid="_x0000_s10352" name="Equation" r:id="rId5" imgW="2082800" imgH="457200" progId="Equation.3">
              <p:embed/>
            </p:oleObj>
          </a:graphicData>
        </a:graphic>
      </p:graphicFrame>
      <p:sp>
        <p:nvSpPr>
          <p:cNvPr id="10252" name="Rectangle 62"/>
          <p:cNvSpPr>
            <a:spLocks noChangeArrowheads="1"/>
          </p:cNvSpPr>
          <p:nvPr/>
        </p:nvSpPr>
        <p:spPr bwMode="auto">
          <a:xfrm>
            <a:off x="6629400" y="5029200"/>
            <a:ext cx="29718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253" name="Groupe 53"/>
          <p:cNvGrpSpPr>
            <a:grpSpLocks/>
          </p:cNvGrpSpPr>
          <p:nvPr/>
        </p:nvGrpSpPr>
        <p:grpSpPr bwMode="auto">
          <a:xfrm>
            <a:off x="838200" y="990600"/>
            <a:ext cx="6096000" cy="3733800"/>
            <a:chOff x="838202" y="1600200"/>
            <a:chExt cx="6096000" cy="3733800"/>
          </a:xfrm>
        </p:grpSpPr>
        <p:sp>
          <p:nvSpPr>
            <p:cNvPr id="10254" name="Line 4"/>
            <p:cNvSpPr>
              <a:spLocks noChangeShapeType="1"/>
            </p:cNvSpPr>
            <p:nvPr/>
          </p:nvSpPr>
          <p:spPr bwMode="auto">
            <a:xfrm flipV="1">
              <a:off x="1219200" y="1600200"/>
              <a:ext cx="0" cy="3733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55" name="Line 5"/>
            <p:cNvSpPr>
              <a:spLocks noChangeShapeType="1"/>
            </p:cNvSpPr>
            <p:nvPr/>
          </p:nvSpPr>
          <p:spPr bwMode="auto">
            <a:xfrm>
              <a:off x="838202" y="2514600"/>
              <a:ext cx="609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56" name="Line 6"/>
            <p:cNvSpPr>
              <a:spLocks noChangeShapeType="1"/>
            </p:cNvSpPr>
            <p:nvPr/>
          </p:nvSpPr>
          <p:spPr bwMode="auto">
            <a:xfrm>
              <a:off x="914400" y="4267200"/>
              <a:ext cx="533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257" name="Group 16"/>
            <p:cNvGrpSpPr>
              <a:grpSpLocks/>
            </p:cNvGrpSpPr>
            <p:nvPr/>
          </p:nvGrpSpPr>
          <p:grpSpPr bwMode="auto">
            <a:xfrm>
              <a:off x="1219200" y="1752600"/>
              <a:ext cx="1828800" cy="1524000"/>
              <a:chOff x="768" y="1104"/>
              <a:chExt cx="1152" cy="960"/>
            </a:xfrm>
          </p:grpSpPr>
          <p:grpSp>
            <p:nvGrpSpPr>
              <p:cNvPr id="10288" name="Group 12"/>
              <p:cNvGrpSpPr>
                <a:grpSpLocks/>
              </p:cNvGrpSpPr>
              <p:nvPr/>
            </p:nvGrpSpPr>
            <p:grpSpPr bwMode="auto">
              <a:xfrm>
                <a:off x="768" y="1104"/>
                <a:ext cx="576" cy="480"/>
                <a:chOff x="768" y="1104"/>
                <a:chExt cx="576" cy="480"/>
              </a:xfrm>
            </p:grpSpPr>
            <p:sp>
              <p:nvSpPr>
                <p:cNvPr id="1029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768" y="1104"/>
                  <a:ext cx="288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93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1056" y="1104"/>
                  <a:ext cx="288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289" name="Group 13"/>
              <p:cNvGrpSpPr>
                <a:grpSpLocks/>
              </p:cNvGrpSpPr>
              <p:nvPr/>
            </p:nvGrpSpPr>
            <p:grpSpPr bwMode="auto">
              <a:xfrm flipV="1">
                <a:off x="1344" y="1584"/>
                <a:ext cx="576" cy="480"/>
                <a:chOff x="768" y="1104"/>
                <a:chExt cx="576" cy="480"/>
              </a:xfrm>
            </p:grpSpPr>
            <p:sp>
              <p:nvSpPr>
                <p:cNvPr id="1029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768" y="1104"/>
                  <a:ext cx="288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91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1056" y="1104"/>
                  <a:ext cx="288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258" name="Group 17"/>
            <p:cNvGrpSpPr>
              <a:grpSpLocks/>
            </p:cNvGrpSpPr>
            <p:nvPr/>
          </p:nvGrpSpPr>
          <p:grpSpPr bwMode="auto">
            <a:xfrm>
              <a:off x="3048000" y="1752600"/>
              <a:ext cx="1828800" cy="1524000"/>
              <a:chOff x="768" y="1104"/>
              <a:chExt cx="1152" cy="960"/>
            </a:xfrm>
          </p:grpSpPr>
          <p:grpSp>
            <p:nvGrpSpPr>
              <p:cNvPr id="10282" name="Group 18"/>
              <p:cNvGrpSpPr>
                <a:grpSpLocks/>
              </p:cNvGrpSpPr>
              <p:nvPr/>
            </p:nvGrpSpPr>
            <p:grpSpPr bwMode="auto">
              <a:xfrm>
                <a:off x="768" y="1104"/>
                <a:ext cx="576" cy="480"/>
                <a:chOff x="768" y="1104"/>
                <a:chExt cx="576" cy="480"/>
              </a:xfrm>
            </p:grpSpPr>
            <p:sp>
              <p:nvSpPr>
                <p:cNvPr id="1028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68" y="1104"/>
                  <a:ext cx="288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87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1056" y="1104"/>
                  <a:ext cx="288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283" name="Group 21"/>
              <p:cNvGrpSpPr>
                <a:grpSpLocks/>
              </p:cNvGrpSpPr>
              <p:nvPr/>
            </p:nvGrpSpPr>
            <p:grpSpPr bwMode="auto">
              <a:xfrm flipV="1">
                <a:off x="1344" y="1584"/>
                <a:ext cx="576" cy="480"/>
                <a:chOff x="768" y="1104"/>
                <a:chExt cx="576" cy="480"/>
              </a:xfrm>
            </p:grpSpPr>
            <p:sp>
              <p:nvSpPr>
                <p:cNvPr id="1028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768" y="1104"/>
                  <a:ext cx="288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85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1056" y="1104"/>
                  <a:ext cx="288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259" name="Group 24"/>
            <p:cNvGrpSpPr>
              <a:grpSpLocks/>
            </p:cNvGrpSpPr>
            <p:nvPr/>
          </p:nvGrpSpPr>
          <p:grpSpPr bwMode="auto">
            <a:xfrm>
              <a:off x="4876802" y="1752600"/>
              <a:ext cx="1828800" cy="1524000"/>
              <a:chOff x="768" y="1104"/>
              <a:chExt cx="1152" cy="960"/>
            </a:xfrm>
          </p:grpSpPr>
          <p:grpSp>
            <p:nvGrpSpPr>
              <p:cNvPr id="10276" name="Group 25"/>
              <p:cNvGrpSpPr>
                <a:grpSpLocks/>
              </p:cNvGrpSpPr>
              <p:nvPr/>
            </p:nvGrpSpPr>
            <p:grpSpPr bwMode="auto">
              <a:xfrm>
                <a:off x="768" y="1104"/>
                <a:ext cx="576" cy="480"/>
                <a:chOff x="768" y="1104"/>
                <a:chExt cx="576" cy="480"/>
              </a:xfrm>
            </p:grpSpPr>
            <p:sp>
              <p:nvSpPr>
                <p:cNvPr id="1028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768" y="1104"/>
                  <a:ext cx="288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81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1056" y="1104"/>
                  <a:ext cx="288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277" name="Group 28"/>
              <p:cNvGrpSpPr>
                <a:grpSpLocks/>
              </p:cNvGrpSpPr>
              <p:nvPr/>
            </p:nvGrpSpPr>
            <p:grpSpPr bwMode="auto">
              <a:xfrm flipV="1">
                <a:off x="1344" y="1584"/>
                <a:ext cx="576" cy="480"/>
                <a:chOff x="768" y="1104"/>
                <a:chExt cx="576" cy="480"/>
              </a:xfrm>
            </p:grpSpPr>
            <p:sp>
              <p:nvSpPr>
                <p:cNvPr id="10278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768" y="1104"/>
                  <a:ext cx="288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79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1056" y="1104"/>
                  <a:ext cx="288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0260" name="Line 31"/>
            <p:cNvSpPr>
              <a:spLocks noChangeShapeType="1"/>
            </p:cNvSpPr>
            <p:nvPr/>
          </p:nvSpPr>
          <p:spPr bwMode="auto">
            <a:xfrm>
              <a:off x="1066800" y="2209800"/>
              <a:ext cx="525780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1" name="Line 32"/>
            <p:cNvSpPr>
              <a:spLocks noChangeShapeType="1"/>
            </p:cNvSpPr>
            <p:nvPr/>
          </p:nvSpPr>
          <p:spPr bwMode="auto">
            <a:xfrm>
              <a:off x="1066802" y="3505200"/>
              <a:ext cx="518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2" name="Line 33"/>
            <p:cNvSpPr>
              <a:spLocks noChangeShapeType="1"/>
            </p:cNvSpPr>
            <p:nvPr/>
          </p:nvSpPr>
          <p:spPr bwMode="auto">
            <a:xfrm>
              <a:off x="1066802" y="5029200"/>
              <a:ext cx="518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3" name="Line 34"/>
            <p:cNvSpPr>
              <a:spLocks noChangeShapeType="1"/>
            </p:cNvSpPr>
            <p:nvPr/>
          </p:nvSpPr>
          <p:spPr bwMode="auto">
            <a:xfrm>
              <a:off x="1447800" y="2209800"/>
              <a:ext cx="0" cy="3124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4" name="Line 35"/>
            <p:cNvSpPr>
              <a:spLocks noChangeShapeType="1"/>
            </p:cNvSpPr>
            <p:nvPr/>
          </p:nvSpPr>
          <p:spPr bwMode="auto">
            <a:xfrm>
              <a:off x="1981200" y="2209800"/>
              <a:ext cx="0" cy="3124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5" name="Line 36"/>
            <p:cNvSpPr>
              <a:spLocks noChangeShapeType="1"/>
            </p:cNvSpPr>
            <p:nvPr/>
          </p:nvSpPr>
          <p:spPr bwMode="auto">
            <a:xfrm>
              <a:off x="5029199" y="2209800"/>
              <a:ext cx="0" cy="3124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6" name="Line 37"/>
            <p:cNvSpPr>
              <a:spLocks noChangeShapeType="1"/>
            </p:cNvSpPr>
            <p:nvPr/>
          </p:nvSpPr>
          <p:spPr bwMode="auto">
            <a:xfrm>
              <a:off x="3810000" y="2209800"/>
              <a:ext cx="0" cy="3124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7" name="Line 38"/>
            <p:cNvSpPr>
              <a:spLocks noChangeShapeType="1"/>
            </p:cNvSpPr>
            <p:nvPr/>
          </p:nvSpPr>
          <p:spPr bwMode="auto">
            <a:xfrm>
              <a:off x="3200400" y="2209800"/>
              <a:ext cx="0" cy="3124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8" name="Line 39"/>
            <p:cNvSpPr>
              <a:spLocks noChangeShapeType="1"/>
            </p:cNvSpPr>
            <p:nvPr/>
          </p:nvSpPr>
          <p:spPr bwMode="auto">
            <a:xfrm>
              <a:off x="5562600" y="2209800"/>
              <a:ext cx="0" cy="3124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9" name="Line 40"/>
            <p:cNvSpPr>
              <a:spLocks noChangeShapeType="1"/>
            </p:cNvSpPr>
            <p:nvPr/>
          </p:nvSpPr>
          <p:spPr bwMode="auto">
            <a:xfrm>
              <a:off x="1447802" y="5029200"/>
              <a:ext cx="5334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0" name="Line 41"/>
            <p:cNvSpPr>
              <a:spLocks noChangeShapeType="1"/>
            </p:cNvSpPr>
            <p:nvPr/>
          </p:nvSpPr>
          <p:spPr bwMode="auto">
            <a:xfrm>
              <a:off x="1981200" y="3505200"/>
              <a:ext cx="12192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1" name="Line 42"/>
            <p:cNvSpPr>
              <a:spLocks noChangeShapeType="1"/>
            </p:cNvSpPr>
            <p:nvPr/>
          </p:nvSpPr>
          <p:spPr bwMode="auto">
            <a:xfrm>
              <a:off x="3200400" y="5029200"/>
              <a:ext cx="6096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2" name="Line 44"/>
            <p:cNvSpPr>
              <a:spLocks noChangeShapeType="1"/>
            </p:cNvSpPr>
            <p:nvPr/>
          </p:nvSpPr>
          <p:spPr bwMode="auto">
            <a:xfrm>
              <a:off x="5029200" y="35052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3" name="Line 45"/>
            <p:cNvSpPr>
              <a:spLocks noChangeShapeType="1"/>
            </p:cNvSpPr>
            <p:nvPr/>
          </p:nvSpPr>
          <p:spPr bwMode="auto">
            <a:xfrm flipH="1">
              <a:off x="1143000" y="3505200"/>
              <a:ext cx="2286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10245" name="Object 57"/>
            <p:cNvGraphicFramePr>
              <a:graphicFrameLocks noChangeAspect="1"/>
            </p:cNvGraphicFramePr>
            <p:nvPr/>
          </p:nvGraphicFramePr>
          <p:xfrm>
            <a:off x="4876801" y="3268663"/>
            <a:ext cx="152400" cy="317500"/>
          </p:xfrm>
          <a:graphic>
            <a:graphicData uri="http://schemas.openxmlformats.org/presentationml/2006/ole">
              <p:oleObj spid="_x0000_s10353" name="Equation" r:id="rId6" imgW="152268" imgH="317225" progId="Equation.3">
                <p:embed/>
              </p:oleObj>
            </a:graphicData>
          </a:graphic>
        </p:graphicFrame>
        <p:sp>
          <p:nvSpPr>
            <p:cNvPr id="10274" name="Line 59"/>
            <p:cNvSpPr>
              <a:spLocks noChangeShapeType="1"/>
            </p:cNvSpPr>
            <p:nvPr/>
          </p:nvSpPr>
          <p:spPr bwMode="auto">
            <a:xfrm flipH="1">
              <a:off x="990600" y="1752600"/>
              <a:ext cx="449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5" name="Line 63"/>
            <p:cNvSpPr>
              <a:spLocks noChangeShapeType="1"/>
            </p:cNvSpPr>
            <p:nvPr/>
          </p:nvSpPr>
          <p:spPr bwMode="auto">
            <a:xfrm>
              <a:off x="1676400" y="1752600"/>
              <a:ext cx="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83820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3200" smtClean="0"/>
              <a:t>    </a:t>
            </a:r>
            <a:r>
              <a:rPr lang="fr-FR" sz="2800" smtClean="0"/>
              <a:t>DC/AC converters </a:t>
            </a:r>
            <a:r>
              <a:rPr lang="fr-FR" sz="3200" smtClean="0"/>
              <a:t/>
            </a:r>
            <a:br>
              <a:rPr lang="fr-FR" sz="3200" smtClean="0"/>
            </a:br>
            <a:r>
              <a:rPr lang="fr-FR" sz="3200" smtClean="0"/>
              <a:t>   </a:t>
            </a:r>
            <a:r>
              <a:rPr lang="en-US" sz="2600" smtClean="0"/>
              <a:t>application to the sine reference</a:t>
            </a:r>
            <a:r>
              <a:rPr lang="fr-FR" sz="2600" smtClean="0"/>
              <a:t>   </a:t>
            </a:r>
          </a:p>
        </p:txBody>
      </p:sp>
      <p:sp>
        <p:nvSpPr>
          <p:cNvPr id="11270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C503CA51-57F5-47CD-ACDA-CB275F8A6CF2}" type="slidenum">
              <a:rPr lang="fr-FR"/>
              <a:pPr eaLnBrk="1" hangingPunct="1"/>
              <a:t>33</a:t>
            </a:fld>
            <a:endParaRPr lang="fr-FR"/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7162800" y="304800"/>
          <a:ext cx="2133600" cy="558800"/>
        </p:xfrm>
        <a:graphic>
          <a:graphicData uri="http://schemas.openxmlformats.org/presentationml/2006/ole">
            <p:oleObj spid="_x0000_s11393" name="Equation" r:id="rId3" imgW="1358310" imgH="355446" progId="Equation.3">
              <p:embed/>
            </p:oleObj>
          </a:graphicData>
        </a:graphic>
      </p:graphicFrame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905000" y="1066800"/>
            <a:ext cx="800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The switching frequency of </a:t>
            </a:r>
            <a:r>
              <a:rPr lang="en-US" baseline="0" dirty="0" smtClean="0"/>
              <a:t>F</a:t>
            </a:r>
            <a:r>
              <a:rPr lang="en-US" dirty="0" smtClean="0"/>
              <a:t>P</a:t>
            </a:r>
            <a:r>
              <a:rPr lang="en-US" baseline="0" dirty="0" smtClean="0"/>
              <a:t> </a:t>
            </a:r>
            <a:r>
              <a:rPr lang="en-US" baseline="0" dirty="0"/>
              <a:t>of </a:t>
            </a:r>
            <a:r>
              <a:rPr lang="en-US" baseline="0" dirty="0" smtClean="0"/>
              <a:t>the triangle is very </a:t>
            </a:r>
            <a:r>
              <a:rPr lang="en-US" baseline="0" dirty="0"/>
              <a:t>high before the desired frequency F . It uses the previous relationship when </a:t>
            </a:r>
            <a:r>
              <a:rPr lang="en-US" b="1" baseline="0" dirty="0" err="1"/>
              <a:t>u</a:t>
            </a:r>
            <a:r>
              <a:rPr lang="en-US" b="1" dirty="0" err="1"/>
              <a:t>w</a:t>
            </a:r>
            <a:r>
              <a:rPr lang="en-US" baseline="0" dirty="0"/>
              <a:t> varies slowly to changes in the triangle.</a:t>
            </a:r>
            <a:endParaRPr lang="fr-FR" baseline="0" dirty="0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flipV="1">
            <a:off x="2438400" y="2133600"/>
            <a:ext cx="0" cy="381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1273" name="Group 82"/>
          <p:cNvGrpSpPr>
            <a:grpSpLocks/>
          </p:cNvGrpSpPr>
          <p:nvPr/>
        </p:nvGrpSpPr>
        <p:grpSpPr bwMode="auto">
          <a:xfrm>
            <a:off x="2133600" y="2209800"/>
            <a:ext cx="7391400" cy="3429000"/>
            <a:chOff x="528" y="1680"/>
            <a:chExt cx="4656" cy="2160"/>
          </a:xfrm>
        </p:grpSpPr>
        <p:sp>
          <p:nvSpPr>
            <p:cNvPr id="11276" name="Line 8"/>
            <p:cNvSpPr>
              <a:spLocks noChangeShapeType="1"/>
            </p:cNvSpPr>
            <p:nvPr/>
          </p:nvSpPr>
          <p:spPr bwMode="auto">
            <a:xfrm>
              <a:off x="528" y="2304"/>
              <a:ext cx="46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7" name="Line 9"/>
            <p:cNvSpPr>
              <a:spLocks noChangeShapeType="1"/>
            </p:cNvSpPr>
            <p:nvPr/>
          </p:nvSpPr>
          <p:spPr bwMode="auto">
            <a:xfrm>
              <a:off x="528" y="3456"/>
              <a:ext cx="46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1278" name="Group 17"/>
            <p:cNvGrpSpPr>
              <a:grpSpLocks/>
            </p:cNvGrpSpPr>
            <p:nvPr/>
          </p:nvGrpSpPr>
          <p:grpSpPr bwMode="auto">
            <a:xfrm>
              <a:off x="720" y="1680"/>
              <a:ext cx="576" cy="1248"/>
              <a:chOff x="720" y="1680"/>
              <a:chExt cx="576" cy="1248"/>
            </a:xfrm>
          </p:grpSpPr>
          <p:grpSp>
            <p:nvGrpSpPr>
              <p:cNvPr id="11342" name="Group 13"/>
              <p:cNvGrpSpPr>
                <a:grpSpLocks/>
              </p:cNvGrpSpPr>
              <p:nvPr/>
            </p:nvGrpSpPr>
            <p:grpSpPr bwMode="auto">
              <a:xfrm>
                <a:off x="720" y="1680"/>
                <a:ext cx="288" cy="624"/>
                <a:chOff x="720" y="1824"/>
                <a:chExt cx="288" cy="480"/>
              </a:xfrm>
            </p:grpSpPr>
            <p:sp>
              <p:nvSpPr>
                <p:cNvPr id="1134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720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47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864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1343" name="Group 14"/>
              <p:cNvGrpSpPr>
                <a:grpSpLocks/>
              </p:cNvGrpSpPr>
              <p:nvPr/>
            </p:nvGrpSpPr>
            <p:grpSpPr bwMode="auto">
              <a:xfrm flipV="1">
                <a:off x="1008" y="2304"/>
                <a:ext cx="288" cy="624"/>
                <a:chOff x="720" y="1824"/>
                <a:chExt cx="288" cy="480"/>
              </a:xfrm>
            </p:grpSpPr>
            <p:sp>
              <p:nvSpPr>
                <p:cNvPr id="11344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720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45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864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1279" name="Group 18"/>
            <p:cNvGrpSpPr>
              <a:grpSpLocks/>
            </p:cNvGrpSpPr>
            <p:nvPr/>
          </p:nvGrpSpPr>
          <p:grpSpPr bwMode="auto">
            <a:xfrm>
              <a:off x="1296" y="1680"/>
              <a:ext cx="576" cy="1248"/>
              <a:chOff x="720" y="1680"/>
              <a:chExt cx="576" cy="1248"/>
            </a:xfrm>
          </p:grpSpPr>
          <p:grpSp>
            <p:nvGrpSpPr>
              <p:cNvPr id="11336" name="Group 19"/>
              <p:cNvGrpSpPr>
                <a:grpSpLocks/>
              </p:cNvGrpSpPr>
              <p:nvPr/>
            </p:nvGrpSpPr>
            <p:grpSpPr bwMode="auto">
              <a:xfrm>
                <a:off x="720" y="1680"/>
                <a:ext cx="288" cy="624"/>
                <a:chOff x="720" y="1824"/>
                <a:chExt cx="288" cy="480"/>
              </a:xfrm>
            </p:grpSpPr>
            <p:sp>
              <p:nvSpPr>
                <p:cNvPr id="1134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20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41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864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1337" name="Group 22"/>
              <p:cNvGrpSpPr>
                <a:grpSpLocks/>
              </p:cNvGrpSpPr>
              <p:nvPr/>
            </p:nvGrpSpPr>
            <p:grpSpPr bwMode="auto">
              <a:xfrm flipV="1">
                <a:off x="1008" y="2304"/>
                <a:ext cx="288" cy="624"/>
                <a:chOff x="720" y="1824"/>
                <a:chExt cx="288" cy="480"/>
              </a:xfrm>
            </p:grpSpPr>
            <p:sp>
              <p:nvSpPr>
                <p:cNvPr id="1133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720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39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864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1280" name="Group 25"/>
            <p:cNvGrpSpPr>
              <a:grpSpLocks/>
            </p:cNvGrpSpPr>
            <p:nvPr/>
          </p:nvGrpSpPr>
          <p:grpSpPr bwMode="auto">
            <a:xfrm>
              <a:off x="1872" y="1680"/>
              <a:ext cx="576" cy="1248"/>
              <a:chOff x="720" y="1680"/>
              <a:chExt cx="576" cy="1248"/>
            </a:xfrm>
          </p:grpSpPr>
          <p:grpSp>
            <p:nvGrpSpPr>
              <p:cNvPr id="11330" name="Group 26"/>
              <p:cNvGrpSpPr>
                <a:grpSpLocks/>
              </p:cNvGrpSpPr>
              <p:nvPr/>
            </p:nvGrpSpPr>
            <p:grpSpPr bwMode="auto">
              <a:xfrm>
                <a:off x="720" y="1680"/>
                <a:ext cx="288" cy="624"/>
                <a:chOff x="720" y="1824"/>
                <a:chExt cx="288" cy="480"/>
              </a:xfrm>
            </p:grpSpPr>
            <p:sp>
              <p:nvSpPr>
                <p:cNvPr id="11334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720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35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864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1331" name="Group 29"/>
              <p:cNvGrpSpPr>
                <a:grpSpLocks/>
              </p:cNvGrpSpPr>
              <p:nvPr/>
            </p:nvGrpSpPr>
            <p:grpSpPr bwMode="auto">
              <a:xfrm flipV="1">
                <a:off x="1008" y="2304"/>
                <a:ext cx="288" cy="624"/>
                <a:chOff x="720" y="1824"/>
                <a:chExt cx="288" cy="480"/>
              </a:xfrm>
            </p:grpSpPr>
            <p:sp>
              <p:nvSpPr>
                <p:cNvPr id="1133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720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33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864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1281" name="Group 32"/>
            <p:cNvGrpSpPr>
              <a:grpSpLocks/>
            </p:cNvGrpSpPr>
            <p:nvPr/>
          </p:nvGrpSpPr>
          <p:grpSpPr bwMode="auto">
            <a:xfrm>
              <a:off x="2448" y="1680"/>
              <a:ext cx="576" cy="1248"/>
              <a:chOff x="720" y="1680"/>
              <a:chExt cx="576" cy="1248"/>
            </a:xfrm>
          </p:grpSpPr>
          <p:grpSp>
            <p:nvGrpSpPr>
              <p:cNvPr id="11324" name="Group 33"/>
              <p:cNvGrpSpPr>
                <a:grpSpLocks/>
              </p:cNvGrpSpPr>
              <p:nvPr/>
            </p:nvGrpSpPr>
            <p:grpSpPr bwMode="auto">
              <a:xfrm>
                <a:off x="720" y="1680"/>
                <a:ext cx="288" cy="624"/>
                <a:chOff x="720" y="1824"/>
                <a:chExt cx="288" cy="480"/>
              </a:xfrm>
            </p:grpSpPr>
            <p:sp>
              <p:nvSpPr>
                <p:cNvPr id="11328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720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29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864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1325" name="Group 36"/>
              <p:cNvGrpSpPr>
                <a:grpSpLocks/>
              </p:cNvGrpSpPr>
              <p:nvPr/>
            </p:nvGrpSpPr>
            <p:grpSpPr bwMode="auto">
              <a:xfrm flipV="1">
                <a:off x="1008" y="2304"/>
                <a:ext cx="288" cy="624"/>
                <a:chOff x="720" y="1824"/>
                <a:chExt cx="288" cy="480"/>
              </a:xfrm>
            </p:grpSpPr>
            <p:sp>
              <p:nvSpPr>
                <p:cNvPr id="11326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720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27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864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1282" name="Group 39"/>
            <p:cNvGrpSpPr>
              <a:grpSpLocks/>
            </p:cNvGrpSpPr>
            <p:nvPr/>
          </p:nvGrpSpPr>
          <p:grpSpPr bwMode="auto">
            <a:xfrm>
              <a:off x="3024" y="1680"/>
              <a:ext cx="576" cy="1248"/>
              <a:chOff x="720" y="1680"/>
              <a:chExt cx="576" cy="1248"/>
            </a:xfrm>
          </p:grpSpPr>
          <p:grpSp>
            <p:nvGrpSpPr>
              <p:cNvPr id="11318" name="Group 40"/>
              <p:cNvGrpSpPr>
                <a:grpSpLocks/>
              </p:cNvGrpSpPr>
              <p:nvPr/>
            </p:nvGrpSpPr>
            <p:grpSpPr bwMode="auto">
              <a:xfrm>
                <a:off x="720" y="1680"/>
                <a:ext cx="288" cy="624"/>
                <a:chOff x="720" y="1824"/>
                <a:chExt cx="288" cy="480"/>
              </a:xfrm>
            </p:grpSpPr>
            <p:sp>
              <p:nvSpPr>
                <p:cNvPr id="11322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720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23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864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1319" name="Group 43"/>
              <p:cNvGrpSpPr>
                <a:grpSpLocks/>
              </p:cNvGrpSpPr>
              <p:nvPr/>
            </p:nvGrpSpPr>
            <p:grpSpPr bwMode="auto">
              <a:xfrm flipV="1">
                <a:off x="1008" y="2304"/>
                <a:ext cx="288" cy="624"/>
                <a:chOff x="720" y="1824"/>
                <a:chExt cx="288" cy="480"/>
              </a:xfrm>
            </p:grpSpPr>
            <p:sp>
              <p:nvSpPr>
                <p:cNvPr id="11320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720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21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864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1283" name="Group 46"/>
            <p:cNvGrpSpPr>
              <a:grpSpLocks/>
            </p:cNvGrpSpPr>
            <p:nvPr/>
          </p:nvGrpSpPr>
          <p:grpSpPr bwMode="auto">
            <a:xfrm>
              <a:off x="3600" y="1680"/>
              <a:ext cx="576" cy="1248"/>
              <a:chOff x="720" y="1680"/>
              <a:chExt cx="576" cy="1248"/>
            </a:xfrm>
          </p:grpSpPr>
          <p:grpSp>
            <p:nvGrpSpPr>
              <p:cNvPr id="11312" name="Group 47"/>
              <p:cNvGrpSpPr>
                <a:grpSpLocks/>
              </p:cNvGrpSpPr>
              <p:nvPr/>
            </p:nvGrpSpPr>
            <p:grpSpPr bwMode="auto">
              <a:xfrm>
                <a:off x="720" y="1680"/>
                <a:ext cx="288" cy="624"/>
                <a:chOff x="720" y="1824"/>
                <a:chExt cx="288" cy="480"/>
              </a:xfrm>
            </p:grpSpPr>
            <p:sp>
              <p:nvSpPr>
                <p:cNvPr id="1131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720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17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864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1313" name="Group 50"/>
              <p:cNvGrpSpPr>
                <a:grpSpLocks/>
              </p:cNvGrpSpPr>
              <p:nvPr/>
            </p:nvGrpSpPr>
            <p:grpSpPr bwMode="auto">
              <a:xfrm flipV="1">
                <a:off x="1008" y="2304"/>
                <a:ext cx="288" cy="624"/>
                <a:chOff x="720" y="1824"/>
                <a:chExt cx="288" cy="480"/>
              </a:xfrm>
            </p:grpSpPr>
            <p:sp>
              <p:nvSpPr>
                <p:cNvPr id="11314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720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15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864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1284" name="Group 53"/>
            <p:cNvGrpSpPr>
              <a:grpSpLocks/>
            </p:cNvGrpSpPr>
            <p:nvPr/>
          </p:nvGrpSpPr>
          <p:grpSpPr bwMode="auto">
            <a:xfrm>
              <a:off x="4176" y="1680"/>
              <a:ext cx="576" cy="1248"/>
              <a:chOff x="720" y="1680"/>
              <a:chExt cx="576" cy="1248"/>
            </a:xfrm>
          </p:grpSpPr>
          <p:grpSp>
            <p:nvGrpSpPr>
              <p:cNvPr id="11306" name="Group 54"/>
              <p:cNvGrpSpPr>
                <a:grpSpLocks/>
              </p:cNvGrpSpPr>
              <p:nvPr/>
            </p:nvGrpSpPr>
            <p:grpSpPr bwMode="auto">
              <a:xfrm>
                <a:off x="720" y="1680"/>
                <a:ext cx="288" cy="624"/>
                <a:chOff x="720" y="1824"/>
                <a:chExt cx="288" cy="480"/>
              </a:xfrm>
            </p:grpSpPr>
            <p:sp>
              <p:nvSpPr>
                <p:cNvPr id="11310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720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11" name="Line 56"/>
                <p:cNvSpPr>
                  <a:spLocks noChangeShapeType="1"/>
                </p:cNvSpPr>
                <p:nvPr/>
              </p:nvSpPr>
              <p:spPr bwMode="auto">
                <a:xfrm flipH="1" flipV="1">
                  <a:off x="864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1307" name="Group 57"/>
              <p:cNvGrpSpPr>
                <a:grpSpLocks/>
              </p:cNvGrpSpPr>
              <p:nvPr/>
            </p:nvGrpSpPr>
            <p:grpSpPr bwMode="auto">
              <a:xfrm flipV="1">
                <a:off x="1008" y="2304"/>
                <a:ext cx="288" cy="624"/>
                <a:chOff x="720" y="1824"/>
                <a:chExt cx="288" cy="480"/>
              </a:xfrm>
            </p:grpSpPr>
            <p:sp>
              <p:nvSpPr>
                <p:cNvPr id="1130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720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09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864" y="1824"/>
                  <a:ext cx="144" cy="4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1285" name="Freeform 60"/>
            <p:cNvSpPr>
              <a:spLocks/>
            </p:cNvSpPr>
            <p:nvPr/>
          </p:nvSpPr>
          <p:spPr bwMode="auto">
            <a:xfrm>
              <a:off x="720" y="1968"/>
              <a:ext cx="4128" cy="336"/>
            </a:xfrm>
            <a:custGeom>
              <a:avLst/>
              <a:gdLst>
                <a:gd name="T0" fmla="*/ 0 w 4128"/>
                <a:gd name="T1" fmla="*/ 336 h 336"/>
                <a:gd name="T2" fmla="*/ 720 w 4128"/>
                <a:gd name="T3" fmla="*/ 192 h 336"/>
                <a:gd name="T4" fmla="*/ 1776 w 4128"/>
                <a:gd name="T5" fmla="*/ 48 h 336"/>
                <a:gd name="T6" fmla="*/ 2688 w 4128"/>
                <a:gd name="T7" fmla="*/ 0 h 336"/>
                <a:gd name="T8" fmla="*/ 3360 w 4128"/>
                <a:gd name="T9" fmla="*/ 48 h 336"/>
                <a:gd name="T10" fmla="*/ 4128 w 4128"/>
                <a:gd name="T11" fmla="*/ 192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28"/>
                <a:gd name="T19" fmla="*/ 0 h 336"/>
                <a:gd name="T20" fmla="*/ 4128 w 4128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28" h="336">
                  <a:moveTo>
                    <a:pt x="0" y="336"/>
                  </a:moveTo>
                  <a:cubicBezTo>
                    <a:pt x="212" y="288"/>
                    <a:pt x="424" y="240"/>
                    <a:pt x="720" y="192"/>
                  </a:cubicBezTo>
                  <a:cubicBezTo>
                    <a:pt x="1016" y="144"/>
                    <a:pt x="1448" y="80"/>
                    <a:pt x="1776" y="48"/>
                  </a:cubicBezTo>
                  <a:cubicBezTo>
                    <a:pt x="2104" y="16"/>
                    <a:pt x="2424" y="0"/>
                    <a:pt x="2688" y="0"/>
                  </a:cubicBezTo>
                  <a:cubicBezTo>
                    <a:pt x="2952" y="0"/>
                    <a:pt x="3120" y="16"/>
                    <a:pt x="3360" y="48"/>
                  </a:cubicBezTo>
                  <a:cubicBezTo>
                    <a:pt x="3600" y="80"/>
                    <a:pt x="3864" y="136"/>
                    <a:pt x="4128" y="192"/>
                  </a:cubicBezTo>
                </a:path>
              </a:pathLst>
            </a:custGeom>
            <a:noFill/>
            <a:ln w="19050" cap="flat" cmpd="sng">
              <a:solidFill>
                <a:srgbClr val="00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6" name="Line 61"/>
            <p:cNvSpPr>
              <a:spLocks noChangeShapeType="1"/>
            </p:cNvSpPr>
            <p:nvPr/>
          </p:nvSpPr>
          <p:spPr bwMode="auto">
            <a:xfrm>
              <a:off x="1008" y="2256"/>
              <a:ext cx="0" cy="1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7" name="Line 62"/>
            <p:cNvSpPr>
              <a:spLocks noChangeShapeType="1"/>
            </p:cNvSpPr>
            <p:nvPr/>
          </p:nvSpPr>
          <p:spPr bwMode="auto">
            <a:xfrm>
              <a:off x="720" y="3072"/>
              <a:ext cx="4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8" name="Line 63"/>
            <p:cNvSpPr>
              <a:spLocks noChangeShapeType="1"/>
            </p:cNvSpPr>
            <p:nvPr/>
          </p:nvSpPr>
          <p:spPr bwMode="auto">
            <a:xfrm>
              <a:off x="720" y="3840"/>
              <a:ext cx="4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9" name="Line 65"/>
            <p:cNvSpPr>
              <a:spLocks noChangeShapeType="1"/>
            </p:cNvSpPr>
            <p:nvPr/>
          </p:nvSpPr>
          <p:spPr bwMode="auto">
            <a:xfrm>
              <a:off x="1344" y="2160"/>
              <a:ext cx="0" cy="1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0" name="Line 66"/>
            <p:cNvSpPr>
              <a:spLocks noChangeShapeType="1"/>
            </p:cNvSpPr>
            <p:nvPr/>
          </p:nvSpPr>
          <p:spPr bwMode="auto">
            <a:xfrm>
              <a:off x="1536" y="2112"/>
              <a:ext cx="0" cy="1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1" name="Line 67"/>
            <p:cNvSpPr>
              <a:spLocks noChangeShapeType="1"/>
            </p:cNvSpPr>
            <p:nvPr/>
          </p:nvSpPr>
          <p:spPr bwMode="auto">
            <a:xfrm>
              <a:off x="1920" y="2064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2" name="Line 68"/>
            <p:cNvSpPr>
              <a:spLocks noChangeShapeType="1"/>
            </p:cNvSpPr>
            <p:nvPr/>
          </p:nvSpPr>
          <p:spPr bwMode="auto">
            <a:xfrm>
              <a:off x="2112" y="2064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3" name="Line 69"/>
            <p:cNvSpPr>
              <a:spLocks noChangeShapeType="1"/>
            </p:cNvSpPr>
            <p:nvPr/>
          </p:nvSpPr>
          <p:spPr bwMode="auto">
            <a:xfrm>
              <a:off x="2496" y="2016"/>
              <a:ext cx="0" cy="1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4" name="Line 70"/>
            <p:cNvSpPr>
              <a:spLocks noChangeShapeType="1"/>
            </p:cNvSpPr>
            <p:nvPr/>
          </p:nvSpPr>
          <p:spPr bwMode="auto">
            <a:xfrm>
              <a:off x="2640" y="2016"/>
              <a:ext cx="0" cy="1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5" name="Line 71"/>
            <p:cNvSpPr>
              <a:spLocks noChangeShapeType="1"/>
            </p:cNvSpPr>
            <p:nvPr/>
          </p:nvSpPr>
          <p:spPr bwMode="auto">
            <a:xfrm>
              <a:off x="3120" y="1968"/>
              <a:ext cx="0" cy="18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6" name="Line 72"/>
            <p:cNvSpPr>
              <a:spLocks noChangeShapeType="1"/>
            </p:cNvSpPr>
            <p:nvPr/>
          </p:nvSpPr>
          <p:spPr bwMode="auto">
            <a:xfrm>
              <a:off x="3216" y="1968"/>
              <a:ext cx="0" cy="18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7" name="Line 73"/>
            <p:cNvSpPr>
              <a:spLocks noChangeShapeType="1"/>
            </p:cNvSpPr>
            <p:nvPr/>
          </p:nvSpPr>
          <p:spPr bwMode="auto">
            <a:xfrm>
              <a:off x="3696" y="1968"/>
              <a:ext cx="0" cy="18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8" name="Line 74"/>
            <p:cNvSpPr>
              <a:spLocks noChangeShapeType="1"/>
            </p:cNvSpPr>
            <p:nvPr/>
          </p:nvSpPr>
          <p:spPr bwMode="auto">
            <a:xfrm>
              <a:off x="3792" y="1968"/>
              <a:ext cx="0" cy="18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9" name="Line 75"/>
            <p:cNvSpPr>
              <a:spLocks noChangeShapeType="1"/>
            </p:cNvSpPr>
            <p:nvPr/>
          </p:nvSpPr>
          <p:spPr bwMode="auto">
            <a:xfrm>
              <a:off x="4224" y="2064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0" name="Line 76"/>
            <p:cNvSpPr>
              <a:spLocks noChangeShapeType="1"/>
            </p:cNvSpPr>
            <p:nvPr/>
          </p:nvSpPr>
          <p:spPr bwMode="auto">
            <a:xfrm>
              <a:off x="4416" y="2064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1" name="Line 77"/>
            <p:cNvSpPr>
              <a:spLocks noChangeShapeType="1"/>
            </p:cNvSpPr>
            <p:nvPr/>
          </p:nvSpPr>
          <p:spPr bwMode="auto">
            <a:xfrm>
              <a:off x="720" y="3840"/>
              <a:ext cx="28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2" name="Line 78"/>
            <p:cNvSpPr>
              <a:spLocks noChangeShapeType="1"/>
            </p:cNvSpPr>
            <p:nvPr/>
          </p:nvSpPr>
          <p:spPr bwMode="auto">
            <a:xfrm>
              <a:off x="1008" y="3072"/>
              <a:ext cx="33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3" name="Line 79"/>
            <p:cNvSpPr>
              <a:spLocks noChangeShapeType="1"/>
            </p:cNvSpPr>
            <p:nvPr/>
          </p:nvSpPr>
          <p:spPr bwMode="auto">
            <a:xfrm>
              <a:off x="1344" y="3840"/>
              <a:ext cx="19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4" name="Line 80"/>
            <p:cNvSpPr>
              <a:spLocks noChangeShapeType="1"/>
            </p:cNvSpPr>
            <p:nvPr/>
          </p:nvSpPr>
          <p:spPr bwMode="auto">
            <a:xfrm flipH="1">
              <a:off x="720" y="1680"/>
              <a:ext cx="36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5" name="Line 81"/>
            <p:cNvSpPr>
              <a:spLocks noChangeShapeType="1"/>
            </p:cNvSpPr>
            <p:nvPr/>
          </p:nvSpPr>
          <p:spPr bwMode="auto">
            <a:xfrm flipH="1">
              <a:off x="768" y="1968"/>
              <a:ext cx="26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274" name="Text Box 83"/>
          <p:cNvSpPr txBox="1">
            <a:spLocks noChangeArrowheads="1"/>
          </p:cNvSpPr>
          <p:nvPr/>
        </p:nvSpPr>
        <p:spPr bwMode="auto">
          <a:xfrm>
            <a:off x="1752600" y="1752600"/>
            <a:ext cx="8610600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aseline="0" dirty="0" err="1">
                <a:solidFill>
                  <a:srgbClr val="FF0000"/>
                </a:solidFill>
              </a:rPr>
              <a:t>U</a:t>
            </a:r>
            <a:r>
              <a:rPr lang="fr-FR" dirty="0" err="1">
                <a:solidFill>
                  <a:srgbClr val="FF0000"/>
                </a:solidFill>
              </a:rPr>
              <a:t>tr</a:t>
            </a:r>
            <a:r>
              <a:rPr lang="fr-FR" dirty="0">
                <a:solidFill>
                  <a:srgbClr val="FF0000"/>
                </a:solidFill>
              </a:rPr>
              <a:t>								</a:t>
            </a:r>
            <a:r>
              <a:rPr lang="fr-FR" baseline="0" dirty="0">
                <a:solidFill>
                  <a:srgbClr val="FF0000"/>
                </a:solidFill>
              </a:rPr>
              <a:t>U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 err="1">
                <a:solidFill>
                  <a:srgbClr val="0000CC"/>
                </a:solidFill>
              </a:rPr>
              <a:t>U</a:t>
            </a:r>
            <a:r>
              <a:rPr lang="fr-FR" dirty="0" err="1">
                <a:solidFill>
                  <a:srgbClr val="0000CC"/>
                </a:solidFill>
              </a:rPr>
              <a:t>w</a:t>
            </a:r>
            <a:r>
              <a:rPr lang="fr-FR" baseline="0" dirty="0">
                <a:solidFill>
                  <a:srgbClr val="0000CC"/>
                </a:solidFill>
              </a:rPr>
              <a:t>								m=20</a:t>
            </a:r>
            <a:r>
              <a:rPr lang="fr-FR" dirty="0">
                <a:solidFill>
                  <a:srgbClr val="0000CC"/>
                </a:solidFill>
              </a:rPr>
              <a:t>								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>
                <a:solidFill>
                  <a:srgbClr val="0000CC"/>
                </a:solidFill>
              </a:rPr>
              <a:t>   0	     T</a:t>
            </a:r>
            <a:r>
              <a:rPr lang="fr-FR" dirty="0">
                <a:solidFill>
                  <a:srgbClr val="0000CC"/>
                </a:solidFill>
              </a:rPr>
              <a:t>P				             </a:t>
            </a:r>
            <a:r>
              <a:rPr lang="fr-FR" baseline="0" dirty="0">
                <a:solidFill>
                  <a:srgbClr val="0000CC"/>
                </a:solidFill>
              </a:rPr>
              <a:t>T/4</a:t>
            </a:r>
            <a:r>
              <a:rPr lang="fr-FR" dirty="0">
                <a:solidFill>
                  <a:srgbClr val="0000CC"/>
                </a:solidFill>
              </a:rPr>
              <a:t>							</a:t>
            </a:r>
            <a:r>
              <a:rPr lang="fr-FR" baseline="0" dirty="0">
                <a:solidFill>
                  <a:srgbClr val="0000CC"/>
                </a:solidFill>
              </a:rPr>
              <a:t>t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 err="1">
                <a:solidFill>
                  <a:srgbClr val="0000CC"/>
                </a:solidFill>
              </a:rPr>
              <a:t>u</a:t>
            </a:r>
            <a:r>
              <a:rPr lang="fr-FR" dirty="0" err="1">
                <a:solidFill>
                  <a:srgbClr val="0000CC"/>
                </a:solidFill>
              </a:rPr>
              <a:t>C</a:t>
            </a:r>
            <a:endParaRPr lang="fr-FR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fr-FR" baseline="0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fr-FR" baseline="0" dirty="0">
                <a:solidFill>
                  <a:srgbClr val="0000CC"/>
                </a:solidFill>
              </a:rPr>
              <a:t>U</a:t>
            </a:r>
            <a:r>
              <a:rPr lang="fr-FR" dirty="0">
                <a:solidFill>
                  <a:srgbClr val="0000CC"/>
                </a:solidFill>
              </a:rPr>
              <a:t>A</a:t>
            </a:r>
            <a:r>
              <a:rPr lang="fr-FR" baseline="0" dirty="0">
                <a:solidFill>
                  <a:srgbClr val="0000CC"/>
                </a:solidFill>
              </a:rPr>
              <a:t>/2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>
                <a:solidFill>
                  <a:srgbClr val="0000CC"/>
                </a:solidFill>
              </a:rPr>
              <a:t>            </a:t>
            </a:r>
            <a:r>
              <a:rPr lang="el-GR" baseline="0" dirty="0">
                <a:solidFill>
                  <a:srgbClr val="0000CC"/>
                </a:solidFill>
              </a:rPr>
              <a:t>θ</a:t>
            </a:r>
            <a:r>
              <a:rPr lang="fr-FR" dirty="0">
                <a:solidFill>
                  <a:srgbClr val="0000CC"/>
                </a:solidFill>
              </a:rPr>
              <a:t>1      </a:t>
            </a:r>
            <a:r>
              <a:rPr lang="el-GR" baseline="0" dirty="0">
                <a:solidFill>
                  <a:srgbClr val="0000CC"/>
                </a:solidFill>
              </a:rPr>
              <a:t>θ</a:t>
            </a:r>
            <a:r>
              <a:rPr lang="fr-FR" dirty="0">
                <a:solidFill>
                  <a:srgbClr val="0000CC"/>
                </a:solidFill>
              </a:rPr>
              <a:t>2   </a:t>
            </a:r>
            <a:r>
              <a:rPr lang="el-GR" baseline="0" dirty="0">
                <a:solidFill>
                  <a:srgbClr val="0000CC"/>
                </a:solidFill>
              </a:rPr>
              <a:t>θ</a:t>
            </a:r>
            <a:r>
              <a:rPr lang="fr-FR" dirty="0">
                <a:solidFill>
                  <a:srgbClr val="0000CC"/>
                </a:solidFill>
              </a:rPr>
              <a:t>3</a:t>
            </a:r>
            <a:r>
              <a:rPr lang="fr-FR" baseline="0" dirty="0">
                <a:solidFill>
                  <a:srgbClr val="0000CC"/>
                </a:solidFill>
              </a:rPr>
              <a:t>     </a:t>
            </a:r>
            <a:r>
              <a:rPr lang="el-GR" baseline="0" dirty="0">
                <a:solidFill>
                  <a:srgbClr val="0000CC"/>
                </a:solidFill>
              </a:rPr>
              <a:t>θ</a:t>
            </a:r>
            <a:r>
              <a:rPr lang="fr-FR" dirty="0">
                <a:solidFill>
                  <a:srgbClr val="0000CC"/>
                </a:solidFill>
              </a:rPr>
              <a:t>4</a:t>
            </a:r>
            <a:r>
              <a:rPr lang="fr-FR" baseline="0" dirty="0">
                <a:solidFill>
                  <a:srgbClr val="0000CC"/>
                </a:solidFill>
              </a:rPr>
              <a:t>  </a:t>
            </a:r>
            <a:r>
              <a:rPr lang="el-GR" baseline="0" dirty="0">
                <a:solidFill>
                  <a:srgbClr val="0000CC"/>
                </a:solidFill>
              </a:rPr>
              <a:t>θ</a:t>
            </a:r>
            <a:r>
              <a:rPr lang="fr-FR" dirty="0">
                <a:solidFill>
                  <a:srgbClr val="0000CC"/>
                </a:solidFill>
              </a:rPr>
              <a:t>5</a:t>
            </a:r>
            <a:r>
              <a:rPr lang="fr-FR" baseline="0" dirty="0">
                <a:solidFill>
                  <a:srgbClr val="0000CC"/>
                </a:solidFill>
              </a:rPr>
              <a:t>     </a:t>
            </a:r>
            <a:r>
              <a:rPr lang="el-GR" baseline="0" dirty="0">
                <a:solidFill>
                  <a:srgbClr val="0000CC"/>
                </a:solidFill>
              </a:rPr>
              <a:t>θ</a:t>
            </a:r>
            <a:r>
              <a:rPr lang="fr-FR" dirty="0">
                <a:solidFill>
                  <a:srgbClr val="0000CC"/>
                </a:solidFill>
              </a:rPr>
              <a:t>6</a:t>
            </a:r>
            <a:r>
              <a:rPr lang="fr-FR" baseline="0" dirty="0">
                <a:solidFill>
                  <a:srgbClr val="0000CC"/>
                </a:solidFill>
              </a:rPr>
              <a:t>		</a:t>
            </a:r>
            <a:r>
              <a:rPr lang="el-GR" baseline="0" dirty="0">
                <a:solidFill>
                  <a:srgbClr val="0000CC"/>
                </a:solidFill>
              </a:rPr>
              <a:t>π</a:t>
            </a:r>
            <a:r>
              <a:rPr lang="fr-FR" baseline="0" dirty="0">
                <a:solidFill>
                  <a:srgbClr val="0000CC"/>
                </a:solidFill>
              </a:rPr>
              <a:t>/2</a:t>
            </a:r>
            <a:endParaRPr lang="el-GR" baseline="0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fr-FR" baseline="0" dirty="0">
                <a:solidFill>
                  <a:srgbClr val="0000CC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>
                <a:solidFill>
                  <a:srgbClr val="0000CC"/>
                </a:solidFill>
              </a:rPr>
              <a:t>UA/2 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 err="1">
                <a:solidFill>
                  <a:srgbClr val="FF0000"/>
                </a:solidFill>
              </a:rPr>
              <a:t>called</a:t>
            </a:r>
            <a:r>
              <a:rPr lang="fr-FR" baseline="0" dirty="0">
                <a:solidFill>
                  <a:srgbClr val="FF0000"/>
                </a:solidFill>
              </a:rPr>
              <a:t>  index </a:t>
            </a:r>
            <a:r>
              <a:rPr lang="fr-FR" baseline="0" dirty="0" err="1">
                <a:solidFill>
                  <a:srgbClr val="FF0000"/>
                </a:solidFill>
              </a:rPr>
              <a:t>adjustment</a:t>
            </a:r>
            <a:r>
              <a:rPr lang="fr-FR" baseline="0" dirty="0">
                <a:solidFill>
                  <a:srgbClr val="FF0000"/>
                </a:solidFill>
              </a:rPr>
              <a:t>		</a:t>
            </a:r>
            <a:r>
              <a:rPr lang="fr-FR" baseline="0" dirty="0" err="1">
                <a:solidFill>
                  <a:srgbClr val="FF0000"/>
                </a:solidFill>
              </a:rPr>
              <a:t>almost</a:t>
            </a:r>
            <a:r>
              <a:rPr lang="fr-FR" baseline="0" dirty="0">
                <a:solidFill>
                  <a:srgbClr val="FF0000"/>
                </a:solidFill>
              </a:rPr>
              <a:t>    60%  </a:t>
            </a:r>
            <a:r>
              <a:rPr lang="fr-FR" baseline="0" dirty="0" err="1">
                <a:solidFill>
                  <a:srgbClr val="FF0000"/>
                </a:solidFill>
              </a:rPr>
              <a:t>here</a:t>
            </a:r>
            <a:endParaRPr lang="fr-FR" baseline="0" dirty="0">
              <a:solidFill>
                <a:srgbClr val="0000CC"/>
              </a:solidFill>
            </a:endParaRPr>
          </a:p>
        </p:txBody>
      </p:sp>
      <p:graphicFrame>
        <p:nvGraphicFramePr>
          <p:cNvPr id="11267" name="Object 86"/>
          <p:cNvGraphicFramePr>
            <a:graphicFrameLocks noChangeAspect="1"/>
          </p:cNvGraphicFramePr>
          <p:nvPr/>
        </p:nvGraphicFramePr>
        <p:xfrm>
          <a:off x="2057400" y="2438400"/>
          <a:ext cx="203200" cy="304800"/>
        </p:xfrm>
        <a:graphic>
          <a:graphicData uri="http://schemas.openxmlformats.org/presentationml/2006/ole">
            <p:oleObj spid="_x0000_s11394" name="Equation" r:id="rId4" imgW="203024" imgH="304536" progId="Equation.3">
              <p:embed/>
            </p:oleObj>
          </a:graphicData>
        </a:graphic>
      </p:graphicFrame>
      <p:graphicFrame>
        <p:nvGraphicFramePr>
          <p:cNvPr id="11268" name="Object 88"/>
          <p:cNvGraphicFramePr>
            <a:graphicFrameLocks noChangeAspect="1"/>
          </p:cNvGraphicFramePr>
          <p:nvPr/>
        </p:nvGraphicFramePr>
        <p:xfrm>
          <a:off x="4819650" y="5829300"/>
          <a:ext cx="406400" cy="431800"/>
        </p:xfrm>
        <a:graphic>
          <a:graphicData uri="http://schemas.openxmlformats.org/presentationml/2006/ole">
            <p:oleObj spid="_x0000_s11395" name="Équation" r:id="rId5" imgW="406224" imgH="431613" progId="Equation.3">
              <p:embed/>
            </p:oleObj>
          </a:graphicData>
        </a:graphic>
      </p:graphicFrame>
      <p:sp>
        <p:nvSpPr>
          <p:cNvPr id="11275" name="Line 90"/>
          <p:cNvSpPr>
            <a:spLocks noChangeShapeType="1"/>
          </p:cNvSpPr>
          <p:nvPr/>
        </p:nvSpPr>
        <p:spPr bwMode="auto">
          <a:xfrm>
            <a:off x="7010400" y="3200400"/>
            <a:ext cx="0" cy="1828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9154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 smtClean="0">
                <a:solidFill>
                  <a:srgbClr val="000000"/>
                </a:solidFill>
              </a:rPr>
              <a:t>DC/AC </a:t>
            </a:r>
            <a:r>
              <a:rPr lang="fr-FR" sz="2800" dirty="0" err="1" smtClean="0">
                <a:solidFill>
                  <a:srgbClr val="000000"/>
                </a:solidFill>
              </a:rPr>
              <a:t>converters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2600" dirty="0" smtClean="0">
                <a:solidFill>
                  <a:schemeClr val="tx1"/>
                </a:solidFill>
              </a:rPr>
              <a:t>Fourier </a:t>
            </a:r>
            <a:r>
              <a:rPr lang="fr-FR" sz="2600" dirty="0" err="1" smtClean="0">
                <a:solidFill>
                  <a:schemeClr val="tx1"/>
                </a:solidFill>
              </a:rPr>
              <a:t>analysis</a:t>
            </a:r>
            <a:r>
              <a:rPr lang="fr-FR" sz="2600" dirty="0" smtClean="0">
                <a:solidFill>
                  <a:schemeClr val="tx1"/>
                </a:solidFill>
              </a:rPr>
              <a:t> </a:t>
            </a:r>
            <a:r>
              <a:rPr lang="fr-FR" sz="2600" dirty="0" err="1" smtClean="0">
                <a:solidFill>
                  <a:schemeClr val="tx1"/>
                </a:solidFill>
              </a:rPr>
              <a:t>u</a:t>
            </a:r>
            <a:r>
              <a:rPr lang="fr-FR" sz="2600" baseline="-25000" dirty="0" err="1" smtClean="0">
                <a:solidFill>
                  <a:schemeClr val="tx1"/>
                </a:solidFill>
              </a:rPr>
              <a:t>C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914400"/>
            <a:ext cx="9372600" cy="4754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2000" dirty="0" smtClean="0"/>
              <a:t>                  The shape of the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voltage is not very sinusoidal</a:t>
            </a:r>
            <a:r>
              <a:rPr lang="fr-FR" sz="2000" dirty="0" smtClean="0"/>
              <a:t>. 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                  This can be illustrated by using the Fourier transform </a:t>
            </a:r>
            <a:r>
              <a:rPr lang="fr-FR" sz="2000" dirty="0" smtClean="0"/>
              <a:t>:</a:t>
            </a:r>
          </a:p>
          <a:p>
            <a:pPr eaLnBrk="1" hangingPunct="1">
              <a:buFontTx/>
              <a:buNone/>
            </a:pPr>
            <a:endParaRPr lang="fr-FR" sz="2000" dirty="0" smtClean="0"/>
          </a:p>
          <a:p>
            <a:pPr eaLnBrk="1" hangingPunct="1">
              <a:buFontTx/>
              <a:buNone/>
            </a:pPr>
            <a:r>
              <a:rPr lang="fr-FR" sz="2000" dirty="0" smtClean="0"/>
              <a:t>		      m </a:t>
            </a:r>
            <a:r>
              <a:rPr lang="fr-FR" sz="2000" dirty="0" err="1" smtClean="0"/>
              <a:t>odd</a:t>
            </a:r>
            <a:endParaRPr lang="fr-FR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	      Where i  are even integers from </a:t>
            </a:r>
            <a:r>
              <a:rPr lang="fr-FR" sz="2000" dirty="0" smtClean="0"/>
              <a:t>1 to m-1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	      Where j is odd integers from 1 to m - 2</a:t>
            </a:r>
            <a:endParaRPr lang="fr-FR" sz="2000" dirty="0" smtClean="0"/>
          </a:p>
          <a:p>
            <a:pPr eaLnBrk="1" hangingPunct="1">
              <a:buFontTx/>
              <a:buNone/>
            </a:pPr>
            <a:r>
              <a:rPr lang="en-US" sz="2000" b="1" dirty="0" smtClean="0"/>
              <a:t>	Spectrum of the amplitudes in the Fourier series of </a:t>
            </a:r>
            <a:r>
              <a:rPr lang="en-US" sz="2000" b="1" dirty="0" err="1" smtClean="0"/>
              <a:t>u</a:t>
            </a:r>
            <a:r>
              <a:rPr lang="en-US" sz="2000" b="1" baseline="-25000" dirty="0" err="1" smtClean="0"/>
              <a:t>c</a:t>
            </a:r>
            <a:r>
              <a:rPr lang="fr-FR" sz="2000" dirty="0" smtClean="0"/>
              <a:t> </a:t>
            </a:r>
            <a:r>
              <a:rPr lang="fr-FR" dirty="0" smtClean="0"/>
              <a:t> 		</a:t>
            </a:r>
          </a:p>
          <a:p>
            <a:pPr eaLnBrk="1" hangingPunct="1">
              <a:buFontTx/>
              <a:buNone/>
            </a:pPr>
            <a:r>
              <a:rPr lang="fr-FR" sz="2000" dirty="0">
                <a:solidFill>
                  <a:srgbClr val="FF0000"/>
                </a:solidFill>
              </a:rPr>
              <a:t>	</a:t>
            </a:r>
            <a:r>
              <a:rPr lang="fr-FR" sz="2000" dirty="0" smtClean="0">
                <a:solidFill>
                  <a:srgbClr val="FF0000"/>
                </a:solidFill>
              </a:rPr>
              <a:t>T</a:t>
            </a:r>
            <a:r>
              <a:rPr lang="en-US" sz="2000" dirty="0" err="1" smtClean="0">
                <a:solidFill>
                  <a:srgbClr val="FF0000"/>
                </a:solidFill>
              </a:rPr>
              <a:t>hese</a:t>
            </a:r>
            <a:r>
              <a:rPr lang="en-US" sz="2000" dirty="0" smtClean="0">
                <a:solidFill>
                  <a:srgbClr val="FF0000"/>
                </a:solidFill>
              </a:rPr>
              <a:t> voltage terms disappear in current because of their high 			frequencies on inductive loads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12293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7651D031-5BB4-40AC-ACB1-43F878D5EB08}" type="slidenum">
              <a:rPr lang="fr-FR"/>
              <a:pPr eaLnBrk="1" hangingPunct="1"/>
              <a:t>34</a:t>
            </a:fld>
            <a:endParaRPr lang="fr-FR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2667000" y="1676400"/>
          <a:ext cx="6959600" cy="673100"/>
        </p:xfrm>
        <a:graphic>
          <a:graphicData uri="http://schemas.openxmlformats.org/presentationml/2006/ole">
            <p:oleObj spid="_x0000_s12333" name="Equation" r:id="rId3" imgW="6959600" imgH="673100" progId="Equation.3">
              <p:embed/>
            </p:oleObj>
          </a:graphicData>
        </a:graphic>
      </p:graphicFrame>
      <p:grpSp>
        <p:nvGrpSpPr>
          <p:cNvPr id="12294" name="Groupe 28"/>
          <p:cNvGrpSpPr>
            <a:grpSpLocks/>
          </p:cNvGrpSpPr>
          <p:nvPr/>
        </p:nvGrpSpPr>
        <p:grpSpPr bwMode="auto">
          <a:xfrm>
            <a:off x="1447800" y="3733800"/>
            <a:ext cx="8001000" cy="2728913"/>
            <a:chOff x="762000" y="3810000"/>
            <a:chExt cx="8001000" cy="2728917"/>
          </a:xfrm>
        </p:grpSpPr>
        <p:sp>
          <p:nvSpPr>
            <p:cNvPr id="12295" name="Line 6"/>
            <p:cNvSpPr>
              <a:spLocks noChangeShapeType="1"/>
            </p:cNvSpPr>
            <p:nvPr/>
          </p:nvSpPr>
          <p:spPr bwMode="auto">
            <a:xfrm flipV="1">
              <a:off x="914401" y="3810000"/>
              <a:ext cx="0" cy="2438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96" name="Line 7"/>
            <p:cNvSpPr>
              <a:spLocks noChangeShapeType="1"/>
            </p:cNvSpPr>
            <p:nvPr/>
          </p:nvSpPr>
          <p:spPr bwMode="auto">
            <a:xfrm>
              <a:off x="762000" y="6096000"/>
              <a:ext cx="800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97" name="Line 8"/>
            <p:cNvSpPr>
              <a:spLocks noChangeShapeType="1"/>
            </p:cNvSpPr>
            <p:nvPr/>
          </p:nvSpPr>
          <p:spPr bwMode="auto">
            <a:xfrm flipV="1">
              <a:off x="1066800" y="4114800"/>
              <a:ext cx="0" cy="198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98" name="Line 9"/>
            <p:cNvSpPr>
              <a:spLocks noChangeShapeType="1"/>
            </p:cNvSpPr>
            <p:nvPr/>
          </p:nvSpPr>
          <p:spPr bwMode="auto">
            <a:xfrm flipV="1">
              <a:off x="1447800" y="58674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99" name="Line 10"/>
            <p:cNvSpPr>
              <a:spLocks noChangeShapeType="1"/>
            </p:cNvSpPr>
            <p:nvPr/>
          </p:nvSpPr>
          <p:spPr bwMode="auto">
            <a:xfrm flipV="1">
              <a:off x="2057400" y="5791200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300" name="Group 14"/>
            <p:cNvGrpSpPr>
              <a:grpSpLocks/>
            </p:cNvGrpSpPr>
            <p:nvPr/>
          </p:nvGrpSpPr>
          <p:grpSpPr bwMode="auto">
            <a:xfrm>
              <a:off x="2438400" y="5943600"/>
              <a:ext cx="304800" cy="228600"/>
              <a:chOff x="1536" y="3744"/>
              <a:chExt cx="192" cy="144"/>
            </a:xfrm>
          </p:grpSpPr>
          <p:sp>
            <p:nvSpPr>
              <p:cNvPr id="12316" name="Line 12"/>
              <p:cNvSpPr>
                <a:spLocks noChangeShapeType="1"/>
              </p:cNvSpPr>
              <p:nvPr/>
            </p:nvSpPr>
            <p:spPr bwMode="auto">
              <a:xfrm flipH="1">
                <a:off x="1536" y="374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17" name="Line 13"/>
              <p:cNvSpPr>
                <a:spLocks noChangeShapeType="1"/>
              </p:cNvSpPr>
              <p:nvPr/>
            </p:nvSpPr>
            <p:spPr bwMode="auto">
              <a:xfrm flipH="1">
                <a:off x="1584" y="374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301" name="Group 15"/>
            <p:cNvGrpSpPr>
              <a:grpSpLocks/>
            </p:cNvGrpSpPr>
            <p:nvPr/>
          </p:nvGrpSpPr>
          <p:grpSpPr bwMode="auto">
            <a:xfrm>
              <a:off x="5562600" y="5943600"/>
              <a:ext cx="304800" cy="228600"/>
              <a:chOff x="1536" y="3744"/>
              <a:chExt cx="192" cy="144"/>
            </a:xfrm>
          </p:grpSpPr>
          <p:sp>
            <p:nvSpPr>
              <p:cNvPr id="12314" name="Line 16"/>
              <p:cNvSpPr>
                <a:spLocks noChangeShapeType="1"/>
              </p:cNvSpPr>
              <p:nvPr/>
            </p:nvSpPr>
            <p:spPr bwMode="auto">
              <a:xfrm flipH="1">
                <a:off x="1536" y="374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15" name="Line 17"/>
              <p:cNvSpPr>
                <a:spLocks noChangeShapeType="1"/>
              </p:cNvSpPr>
              <p:nvPr/>
            </p:nvSpPr>
            <p:spPr bwMode="auto">
              <a:xfrm flipH="1">
                <a:off x="1584" y="374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302" name="Line 18"/>
            <p:cNvSpPr>
              <a:spLocks noChangeShapeType="1"/>
            </p:cNvSpPr>
            <p:nvPr/>
          </p:nvSpPr>
          <p:spPr bwMode="auto">
            <a:xfrm flipV="1">
              <a:off x="4191000" y="48768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03" name="Line 19"/>
            <p:cNvSpPr>
              <a:spLocks noChangeShapeType="1"/>
            </p:cNvSpPr>
            <p:nvPr/>
          </p:nvSpPr>
          <p:spPr bwMode="auto">
            <a:xfrm flipV="1">
              <a:off x="3810000" y="5410200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04" name="Line 20"/>
            <p:cNvSpPr>
              <a:spLocks noChangeShapeType="1"/>
            </p:cNvSpPr>
            <p:nvPr/>
          </p:nvSpPr>
          <p:spPr bwMode="auto">
            <a:xfrm flipV="1">
              <a:off x="4572000" y="5410200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05" name="Line 21"/>
            <p:cNvSpPr>
              <a:spLocks noChangeShapeType="1"/>
            </p:cNvSpPr>
            <p:nvPr/>
          </p:nvSpPr>
          <p:spPr bwMode="auto">
            <a:xfrm>
              <a:off x="6705600" y="54864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06" name="Line 22"/>
            <p:cNvSpPr>
              <a:spLocks noChangeShapeType="1"/>
            </p:cNvSpPr>
            <p:nvPr/>
          </p:nvSpPr>
          <p:spPr bwMode="auto">
            <a:xfrm flipV="1">
              <a:off x="7162800" y="5791200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07" name="Line 23"/>
            <p:cNvSpPr>
              <a:spLocks noChangeShapeType="1"/>
            </p:cNvSpPr>
            <p:nvPr/>
          </p:nvSpPr>
          <p:spPr bwMode="auto">
            <a:xfrm flipV="1">
              <a:off x="7620000" y="5791200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08" name="Line 24"/>
            <p:cNvSpPr>
              <a:spLocks noChangeShapeType="1"/>
            </p:cNvSpPr>
            <p:nvPr/>
          </p:nvSpPr>
          <p:spPr bwMode="auto">
            <a:xfrm flipV="1">
              <a:off x="8077200" y="5638800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09" name="Text Box 25"/>
            <p:cNvSpPr txBox="1">
              <a:spLocks noChangeArrowheads="1"/>
            </p:cNvSpPr>
            <p:nvPr/>
          </p:nvSpPr>
          <p:spPr bwMode="auto">
            <a:xfrm>
              <a:off x="838201" y="6172204"/>
              <a:ext cx="7848601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baseline="0"/>
                <a:t> F    3F      5F                              F</a:t>
              </a:r>
              <a:r>
                <a:rPr lang="fr-FR"/>
                <a:t>p			  </a:t>
              </a:r>
              <a:r>
                <a:rPr lang="fr-FR" baseline="0"/>
                <a:t>2F</a:t>
              </a:r>
              <a:r>
                <a:rPr lang="fr-FR"/>
                <a:t>p</a:t>
              </a:r>
              <a:r>
                <a:rPr lang="fr-FR" baseline="0"/>
                <a:t>-1</a:t>
              </a:r>
            </a:p>
          </p:txBody>
        </p:sp>
        <p:sp>
          <p:nvSpPr>
            <p:cNvPr id="12310" name="AutoShape 26"/>
            <p:cNvSpPr>
              <a:spLocks/>
            </p:cNvSpPr>
            <p:nvPr/>
          </p:nvSpPr>
          <p:spPr bwMode="auto">
            <a:xfrm rot="5400000">
              <a:off x="5905500" y="2400300"/>
              <a:ext cx="381000" cy="4572000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1" name="Line 27"/>
            <p:cNvSpPr>
              <a:spLocks noChangeShapeType="1"/>
            </p:cNvSpPr>
            <p:nvPr/>
          </p:nvSpPr>
          <p:spPr bwMode="auto">
            <a:xfrm>
              <a:off x="1143000" y="4648200"/>
              <a:ext cx="0" cy="1447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12" name="Line 28"/>
            <p:cNvSpPr>
              <a:spLocks noChangeShapeType="1"/>
            </p:cNvSpPr>
            <p:nvPr/>
          </p:nvSpPr>
          <p:spPr bwMode="auto">
            <a:xfrm>
              <a:off x="1524000" y="5943600"/>
              <a:ext cx="0" cy="152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13" name="Line 29"/>
            <p:cNvSpPr>
              <a:spLocks noChangeShapeType="1"/>
            </p:cNvSpPr>
            <p:nvPr/>
          </p:nvSpPr>
          <p:spPr bwMode="auto">
            <a:xfrm>
              <a:off x="2133600" y="5943600"/>
              <a:ext cx="0" cy="152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8267700" cy="609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200" dirty="0" err="1" smtClean="0">
                <a:solidFill>
                  <a:schemeClr val="tx1"/>
                </a:solidFill>
              </a:rPr>
              <a:t>Three</a:t>
            </a:r>
            <a:r>
              <a:rPr lang="fr-FR" sz="3200" dirty="0" smtClean="0">
                <a:solidFill>
                  <a:schemeClr val="tx1"/>
                </a:solidFill>
              </a:rPr>
              <a:t>-phase </a:t>
            </a:r>
            <a:r>
              <a:rPr lang="fr-FR" sz="2800" dirty="0" smtClean="0">
                <a:solidFill>
                  <a:schemeClr val="tx1"/>
                </a:solidFill>
              </a:rPr>
              <a:t>DC/AC </a:t>
            </a:r>
            <a:r>
              <a:rPr lang="fr-FR" sz="2800" dirty="0" err="1" smtClean="0">
                <a:solidFill>
                  <a:schemeClr val="tx1"/>
                </a:solidFill>
              </a:rPr>
              <a:t>converters</a:t>
            </a:r>
            <a:endParaRPr lang="fr-FR" sz="3200" dirty="0" smtClean="0">
              <a:solidFill>
                <a:schemeClr val="tx1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685800"/>
            <a:ext cx="8915400" cy="54403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Some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results</a:t>
            </a:r>
            <a:r>
              <a:rPr lang="fr-FR" sz="2000" dirty="0" smtClean="0"/>
              <a:t> </a:t>
            </a:r>
            <a:r>
              <a:rPr lang="fr-FR" sz="2000" dirty="0" err="1" smtClean="0"/>
              <a:t>established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monophase</a:t>
            </a:r>
            <a:r>
              <a:rPr lang="fr-FR" sz="2000" dirty="0" smtClean="0"/>
              <a:t> bridge are </a:t>
            </a:r>
            <a:r>
              <a:rPr lang="fr-FR" sz="2000" dirty="0" err="1" smtClean="0"/>
              <a:t>used</a:t>
            </a:r>
            <a:r>
              <a:rPr lang="fr-FR" sz="2000" dirty="0" smtClean="0"/>
              <a:t> for the </a:t>
            </a:r>
            <a:r>
              <a:rPr lang="fr-FR" sz="2000" dirty="0" err="1" smtClean="0"/>
              <a:t>three</a:t>
            </a:r>
            <a:r>
              <a:rPr lang="fr-FR" sz="2000" dirty="0" smtClean="0"/>
              <a:t>-phase drive </a:t>
            </a:r>
            <a:r>
              <a:rPr lang="fr-FR" sz="2000" dirty="0" err="1" smtClean="0"/>
              <a:t>with</a:t>
            </a:r>
            <a:r>
              <a:rPr lang="fr-FR" sz="2000" dirty="0" smtClean="0"/>
              <a:t> the </a:t>
            </a:r>
            <a:r>
              <a:rPr lang="fr-FR" sz="2000" dirty="0" err="1" smtClean="0"/>
              <a:t>virtual</a:t>
            </a:r>
            <a:r>
              <a:rPr lang="fr-FR" sz="2000" dirty="0" smtClean="0"/>
              <a:t> point . This </a:t>
            </a:r>
            <a:r>
              <a:rPr lang="fr-FR" sz="2000" dirty="0" err="1" smtClean="0"/>
              <a:t>gives</a:t>
            </a:r>
            <a:r>
              <a:rPr lang="fr-FR" sz="2000" dirty="0" smtClean="0"/>
              <a:t> the simple voltage V</a:t>
            </a:r>
            <a:r>
              <a:rPr lang="fr-FR" sz="2000" baseline="-25000" dirty="0" smtClean="0"/>
              <a:t>AN </a:t>
            </a:r>
            <a:r>
              <a:rPr lang="fr-FR" sz="2000" dirty="0" smtClean="0"/>
              <a:t>V</a:t>
            </a:r>
            <a:r>
              <a:rPr lang="fr-FR" sz="2000" baseline="-25000" dirty="0" smtClean="0"/>
              <a:t>BN</a:t>
            </a:r>
            <a:r>
              <a:rPr lang="fr-FR" sz="2000" dirty="0" smtClean="0"/>
              <a:t> V</a:t>
            </a:r>
            <a:r>
              <a:rPr lang="fr-FR" sz="2000" baseline="-25000" dirty="0" smtClean="0"/>
              <a:t>CN</a:t>
            </a:r>
            <a:r>
              <a:rPr lang="fr-FR" sz="2000" dirty="0" smtClean="0"/>
              <a:t>. </a:t>
            </a:r>
          </a:p>
          <a:p>
            <a:pPr eaLnBrk="1" hangingPunct="1">
              <a:buFontTx/>
              <a:buNone/>
            </a:pPr>
            <a:r>
              <a:rPr lang="fr-FR" sz="2000" dirty="0" smtClean="0"/>
              <a:t>	The voltage source </a:t>
            </a:r>
            <a:r>
              <a:rPr lang="fr-FR" sz="2000" dirty="0" err="1" smtClean="0"/>
              <a:t>is</a:t>
            </a:r>
            <a:r>
              <a:rPr lang="fr-FR" sz="2000" dirty="0" smtClean="0"/>
              <a:t> U</a:t>
            </a:r>
            <a:r>
              <a:rPr lang="fr-FR" sz="2000" baseline="-25000" dirty="0" smtClean="0"/>
              <a:t>A</a:t>
            </a:r>
          </a:p>
          <a:p>
            <a:pPr eaLnBrk="1" hangingPunct="1">
              <a:buFontTx/>
              <a:buNone/>
            </a:pPr>
            <a:r>
              <a:rPr lang="fr-FR" sz="2000" dirty="0" smtClean="0"/>
              <a:t>	The </a:t>
            </a:r>
            <a:r>
              <a:rPr lang="fr-FR" sz="2000" dirty="0" err="1" smtClean="0"/>
              <a:t>three</a:t>
            </a:r>
            <a:r>
              <a:rPr lang="fr-FR" sz="2000" dirty="0" smtClean="0"/>
              <a:t> </a:t>
            </a:r>
            <a:r>
              <a:rPr lang="fr-FR" sz="2000" dirty="0" err="1" smtClean="0"/>
              <a:t>loads</a:t>
            </a:r>
            <a:r>
              <a:rPr lang="fr-FR" sz="2000" dirty="0" smtClean="0"/>
              <a:t> have the </a:t>
            </a:r>
            <a:r>
              <a:rPr lang="fr-FR" sz="2000" dirty="0" err="1" smtClean="0"/>
              <a:t>same</a:t>
            </a:r>
            <a:r>
              <a:rPr lang="fr-FR" sz="2000" dirty="0" smtClean="0"/>
              <a:t> inductances (</a:t>
            </a:r>
            <a:r>
              <a:rPr lang="fr-FR" sz="2000" dirty="0" err="1" smtClean="0"/>
              <a:t>three</a:t>
            </a:r>
            <a:r>
              <a:rPr lang="fr-FR" sz="2000" dirty="0" smtClean="0"/>
              <a:t>-phase </a:t>
            </a:r>
            <a:r>
              <a:rPr lang="fr-FR" sz="2000" dirty="0" err="1" smtClean="0"/>
              <a:t>motor</a:t>
            </a:r>
            <a:r>
              <a:rPr lang="fr-FR" sz="2000" dirty="0" smtClean="0"/>
              <a:t>)</a:t>
            </a:r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24B05778-E866-4752-8745-5679E749B704}" type="slidenum">
              <a:rPr lang="fr-FR"/>
              <a:pPr eaLnBrk="1" hangingPunct="1"/>
              <a:t>35</a:t>
            </a:fld>
            <a:endParaRPr lang="fr-FR"/>
          </a:p>
        </p:txBody>
      </p:sp>
      <p:sp>
        <p:nvSpPr>
          <p:cNvPr id="82949" name="Text Box 164"/>
          <p:cNvSpPr txBox="1">
            <a:spLocks noChangeArrowheads="1"/>
          </p:cNvSpPr>
          <p:nvPr/>
        </p:nvSpPr>
        <p:spPr bwMode="auto">
          <a:xfrm>
            <a:off x="381000" y="2895600"/>
            <a:ext cx="9144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dirty="0"/>
          </a:p>
          <a:p>
            <a:pPr eaLnBrk="1" hangingPunct="1">
              <a:spcBef>
                <a:spcPct val="50000"/>
              </a:spcBef>
            </a:pPr>
            <a:r>
              <a:rPr lang="fr-FR" dirty="0"/>
              <a:t>                       </a:t>
            </a:r>
            <a:r>
              <a:rPr lang="fr-FR" baseline="0" dirty="0"/>
              <a:t>U</a:t>
            </a:r>
            <a:r>
              <a:rPr lang="fr-FR" dirty="0"/>
              <a:t>A</a:t>
            </a:r>
            <a:r>
              <a:rPr lang="fr-FR" baseline="0" dirty="0"/>
              <a:t>/2					A      </a:t>
            </a:r>
            <a:r>
              <a:rPr lang="fr-FR" baseline="0" dirty="0" err="1"/>
              <a:t>i</a:t>
            </a:r>
            <a:r>
              <a:rPr lang="fr-FR" dirty="0" err="1"/>
              <a:t>A</a:t>
            </a:r>
            <a:endParaRPr lang="fr-FR" dirty="0"/>
          </a:p>
          <a:p>
            <a:pPr eaLnBrk="1" hangingPunct="1">
              <a:spcBef>
                <a:spcPct val="50000"/>
              </a:spcBef>
            </a:pPr>
            <a:r>
              <a:rPr lang="fr-FR" dirty="0"/>
              <a:t>						           									</a:t>
            </a:r>
            <a:r>
              <a:rPr lang="fr-FR" baseline="0" dirty="0"/>
              <a:t>B       </a:t>
            </a:r>
            <a:r>
              <a:rPr lang="fr-FR" baseline="0" dirty="0" err="1"/>
              <a:t>i</a:t>
            </a:r>
            <a:r>
              <a:rPr lang="fr-FR" dirty="0" err="1"/>
              <a:t>B</a:t>
            </a:r>
            <a:endParaRPr lang="fr-FR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       U</a:t>
            </a:r>
            <a:r>
              <a:rPr lang="fr-FR" dirty="0"/>
              <a:t>A	        </a:t>
            </a:r>
            <a:r>
              <a:rPr lang="fr-FR" baseline="0" dirty="0"/>
              <a:t>M        A	      B	         C				                       N</a:t>
            </a:r>
          </a:p>
          <a:p>
            <a:pPr eaLnBrk="1" hangingPunct="1">
              <a:spcBef>
                <a:spcPct val="50000"/>
              </a:spcBef>
            </a:pPr>
            <a:r>
              <a:rPr lang="fr-FR" dirty="0"/>
              <a:t>                      </a:t>
            </a:r>
            <a:r>
              <a:rPr lang="fr-FR" baseline="0" dirty="0"/>
              <a:t>U</a:t>
            </a:r>
            <a:r>
              <a:rPr lang="fr-FR" dirty="0"/>
              <a:t>A</a:t>
            </a:r>
            <a:r>
              <a:rPr lang="fr-FR" baseline="0" dirty="0"/>
              <a:t>/2					C      </a:t>
            </a:r>
            <a:r>
              <a:rPr lang="fr-FR" baseline="0" dirty="0" err="1"/>
              <a:t>i</a:t>
            </a:r>
            <a:r>
              <a:rPr lang="fr-FR" dirty="0" err="1"/>
              <a:t>C</a:t>
            </a:r>
            <a:r>
              <a:rPr lang="fr-FR" baseline="0" dirty="0"/>
              <a:t>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								</a:t>
            </a:r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								</a:t>
            </a:r>
            <a:r>
              <a:rPr lang="fr-FR" baseline="0" dirty="0" err="1"/>
              <a:t>motor</a:t>
            </a:r>
            <a:endParaRPr lang="fr-FR" dirty="0"/>
          </a:p>
          <a:p>
            <a:pPr eaLnBrk="1" hangingPunct="1">
              <a:spcBef>
                <a:spcPct val="50000"/>
              </a:spcBef>
            </a:pPr>
            <a:r>
              <a:rPr lang="fr-FR" baseline="0" dirty="0"/>
              <a:t>	</a:t>
            </a:r>
          </a:p>
        </p:txBody>
      </p:sp>
      <p:sp>
        <p:nvSpPr>
          <p:cNvPr id="82950" name="Text Box 181"/>
          <p:cNvSpPr txBox="1">
            <a:spLocks noChangeArrowheads="1"/>
          </p:cNvSpPr>
          <p:nvPr/>
        </p:nvSpPr>
        <p:spPr bwMode="auto">
          <a:xfrm>
            <a:off x="7696200" y="2971800"/>
            <a:ext cx="990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aseline="0"/>
              <a:t>V</a:t>
            </a:r>
            <a:r>
              <a:rPr lang="fr-FR"/>
              <a:t>AN</a:t>
            </a:r>
            <a:endParaRPr lang="fr-FR" baseline="0"/>
          </a:p>
          <a:p>
            <a:pPr eaLnBrk="1" hangingPunct="1">
              <a:spcBef>
                <a:spcPct val="50000"/>
              </a:spcBef>
            </a:pPr>
            <a:endParaRPr lang="fr-FR" baseline="0"/>
          </a:p>
          <a:p>
            <a:pPr eaLnBrk="1" hangingPunct="1">
              <a:spcBef>
                <a:spcPct val="50000"/>
              </a:spcBef>
            </a:pPr>
            <a:r>
              <a:rPr lang="fr-FR" baseline="0"/>
              <a:t>V</a:t>
            </a:r>
            <a:r>
              <a:rPr lang="fr-FR"/>
              <a:t>BN</a:t>
            </a:r>
          </a:p>
          <a:p>
            <a:pPr eaLnBrk="1" hangingPunct="1">
              <a:spcBef>
                <a:spcPct val="50000"/>
              </a:spcBef>
            </a:pPr>
            <a:endParaRPr lang="fr-FR" baseline="0"/>
          </a:p>
          <a:p>
            <a:pPr eaLnBrk="1" hangingPunct="1">
              <a:spcBef>
                <a:spcPct val="50000"/>
              </a:spcBef>
            </a:pPr>
            <a:endParaRPr lang="fr-FR" baseline="0"/>
          </a:p>
        </p:txBody>
      </p:sp>
      <p:grpSp>
        <p:nvGrpSpPr>
          <p:cNvPr id="82951" name="Groupe 181"/>
          <p:cNvGrpSpPr>
            <a:grpSpLocks/>
          </p:cNvGrpSpPr>
          <p:nvPr/>
        </p:nvGrpSpPr>
        <p:grpSpPr bwMode="auto">
          <a:xfrm>
            <a:off x="838200" y="2895600"/>
            <a:ext cx="8534400" cy="3124200"/>
            <a:chOff x="838200" y="3657600"/>
            <a:chExt cx="8534400" cy="3124200"/>
          </a:xfrm>
        </p:grpSpPr>
        <p:sp>
          <p:nvSpPr>
            <p:cNvPr id="82954" name="Oval 11"/>
            <p:cNvSpPr>
              <a:spLocks noChangeArrowheads="1"/>
            </p:cNvSpPr>
            <p:nvPr/>
          </p:nvSpPr>
          <p:spPr bwMode="auto">
            <a:xfrm>
              <a:off x="7620000" y="4990867"/>
              <a:ext cx="381000" cy="3925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955" name="Oval 98"/>
            <p:cNvSpPr>
              <a:spLocks noChangeArrowheads="1"/>
            </p:cNvSpPr>
            <p:nvPr/>
          </p:nvSpPr>
          <p:spPr bwMode="auto">
            <a:xfrm>
              <a:off x="8016874" y="5032375"/>
              <a:ext cx="365125" cy="39211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956" name="Oval 99"/>
            <p:cNvSpPr>
              <a:spLocks noChangeArrowheads="1"/>
            </p:cNvSpPr>
            <p:nvPr/>
          </p:nvSpPr>
          <p:spPr bwMode="auto">
            <a:xfrm>
              <a:off x="8382000" y="5029200"/>
              <a:ext cx="381000" cy="39211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957" name="Rectangle 100"/>
            <p:cNvSpPr>
              <a:spLocks noChangeArrowheads="1"/>
            </p:cNvSpPr>
            <p:nvPr/>
          </p:nvSpPr>
          <p:spPr bwMode="auto">
            <a:xfrm>
              <a:off x="7620000" y="5297488"/>
              <a:ext cx="1219200" cy="26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58" name="Oval 104"/>
            <p:cNvSpPr>
              <a:spLocks noChangeArrowheads="1"/>
            </p:cNvSpPr>
            <p:nvPr/>
          </p:nvSpPr>
          <p:spPr bwMode="auto">
            <a:xfrm>
              <a:off x="7620000" y="5486400"/>
              <a:ext cx="381000" cy="39211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959" name="Oval 105"/>
            <p:cNvSpPr>
              <a:spLocks noChangeArrowheads="1"/>
            </p:cNvSpPr>
            <p:nvPr/>
          </p:nvSpPr>
          <p:spPr bwMode="auto">
            <a:xfrm>
              <a:off x="8016874" y="5489575"/>
              <a:ext cx="365125" cy="39211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960" name="Oval 106"/>
            <p:cNvSpPr>
              <a:spLocks noChangeArrowheads="1"/>
            </p:cNvSpPr>
            <p:nvPr/>
          </p:nvSpPr>
          <p:spPr bwMode="auto">
            <a:xfrm>
              <a:off x="8382000" y="5486400"/>
              <a:ext cx="381000" cy="39211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961" name="Oval 109"/>
            <p:cNvSpPr>
              <a:spLocks noChangeArrowheads="1"/>
            </p:cNvSpPr>
            <p:nvPr/>
          </p:nvSpPr>
          <p:spPr bwMode="auto">
            <a:xfrm>
              <a:off x="7620000" y="4495800"/>
              <a:ext cx="381000" cy="39211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962" name="Oval 110"/>
            <p:cNvSpPr>
              <a:spLocks noChangeArrowheads="1"/>
            </p:cNvSpPr>
            <p:nvPr/>
          </p:nvSpPr>
          <p:spPr bwMode="auto">
            <a:xfrm>
              <a:off x="8001000" y="4495800"/>
              <a:ext cx="381000" cy="39211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963" name="Oval 111"/>
            <p:cNvSpPr>
              <a:spLocks noChangeArrowheads="1"/>
            </p:cNvSpPr>
            <p:nvPr/>
          </p:nvSpPr>
          <p:spPr bwMode="auto">
            <a:xfrm>
              <a:off x="8382000" y="4495800"/>
              <a:ext cx="381000" cy="39211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2964" name="Line 113"/>
            <p:cNvSpPr>
              <a:spLocks noChangeShapeType="1"/>
            </p:cNvSpPr>
            <p:nvPr/>
          </p:nvSpPr>
          <p:spPr bwMode="auto">
            <a:xfrm>
              <a:off x="8763000" y="4724400"/>
              <a:ext cx="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82965" name="Group 163"/>
            <p:cNvGrpSpPr>
              <a:grpSpLocks/>
            </p:cNvGrpSpPr>
            <p:nvPr/>
          </p:nvGrpSpPr>
          <p:grpSpPr bwMode="auto">
            <a:xfrm>
              <a:off x="838200" y="3962400"/>
              <a:ext cx="4070350" cy="2743200"/>
              <a:chOff x="528" y="2496"/>
              <a:chExt cx="2564" cy="1728"/>
            </a:xfrm>
          </p:grpSpPr>
          <p:grpSp>
            <p:nvGrpSpPr>
              <p:cNvPr id="82986" name="Group 159"/>
              <p:cNvGrpSpPr>
                <a:grpSpLocks/>
              </p:cNvGrpSpPr>
              <p:nvPr/>
            </p:nvGrpSpPr>
            <p:grpSpPr bwMode="auto">
              <a:xfrm>
                <a:off x="528" y="2496"/>
                <a:ext cx="2564" cy="1728"/>
                <a:chOff x="528" y="2496"/>
                <a:chExt cx="2564" cy="1536"/>
              </a:xfrm>
            </p:grpSpPr>
            <p:sp>
              <p:nvSpPr>
                <p:cNvPr id="82990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742" y="2496"/>
                  <a:ext cx="606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2991" name="Line 6"/>
                <p:cNvSpPr>
                  <a:spLocks noChangeShapeType="1"/>
                </p:cNvSpPr>
                <p:nvPr/>
              </p:nvSpPr>
              <p:spPr bwMode="auto">
                <a:xfrm>
                  <a:off x="741" y="2496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2992" name="Line 7"/>
                <p:cNvSpPr>
                  <a:spLocks noChangeShapeType="1"/>
                </p:cNvSpPr>
                <p:nvPr/>
              </p:nvSpPr>
              <p:spPr bwMode="auto">
                <a:xfrm>
                  <a:off x="582" y="3166"/>
                  <a:ext cx="32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2993" name="Line 8"/>
                <p:cNvSpPr>
                  <a:spLocks noChangeShapeType="1"/>
                </p:cNvSpPr>
                <p:nvPr/>
              </p:nvSpPr>
              <p:spPr bwMode="auto">
                <a:xfrm>
                  <a:off x="689" y="3226"/>
                  <a:ext cx="16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2994" name="Line 9"/>
                <p:cNvSpPr>
                  <a:spLocks noChangeShapeType="1"/>
                </p:cNvSpPr>
                <p:nvPr/>
              </p:nvSpPr>
              <p:spPr bwMode="auto">
                <a:xfrm>
                  <a:off x="742" y="3226"/>
                  <a:ext cx="0" cy="79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2995" name="Line 10"/>
                <p:cNvSpPr>
                  <a:spLocks noChangeShapeType="1"/>
                </p:cNvSpPr>
                <p:nvPr/>
              </p:nvSpPr>
              <p:spPr bwMode="auto">
                <a:xfrm>
                  <a:off x="758" y="4003"/>
                  <a:ext cx="2074" cy="2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299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28" y="2680"/>
                  <a:ext cx="0" cy="11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2997" name="Line 15"/>
                <p:cNvSpPr>
                  <a:spLocks noChangeShapeType="1"/>
                </p:cNvSpPr>
                <p:nvPr/>
              </p:nvSpPr>
              <p:spPr bwMode="auto">
                <a:xfrm>
                  <a:off x="1392" y="2496"/>
                  <a:ext cx="0" cy="1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82998" name="Group 16"/>
                <p:cNvGrpSpPr>
                  <a:grpSpLocks/>
                </p:cNvGrpSpPr>
                <p:nvPr/>
              </p:nvGrpSpPr>
              <p:grpSpPr bwMode="auto">
                <a:xfrm rot="5400000">
                  <a:off x="1084" y="2659"/>
                  <a:ext cx="615" cy="493"/>
                  <a:chOff x="4032" y="3168"/>
                  <a:chExt cx="1152" cy="744"/>
                </a:xfrm>
              </p:grpSpPr>
              <p:grpSp>
                <p:nvGrpSpPr>
                  <p:cNvPr id="83105" name="Group 17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4416" y="2976"/>
                    <a:ext cx="384" cy="768"/>
                    <a:chOff x="4212" y="2425"/>
                    <a:chExt cx="416" cy="1008"/>
                  </a:xfrm>
                </p:grpSpPr>
                <p:sp>
                  <p:nvSpPr>
                    <p:cNvPr id="83117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20" y="2425"/>
                      <a:ext cx="0" cy="33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 type="stealth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3118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12" y="2761"/>
                      <a:ext cx="41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3119" name="Line 2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212" y="2761"/>
                      <a:ext cx="208" cy="3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3120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12" y="3097"/>
                      <a:ext cx="41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3121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20" y="2761"/>
                      <a:ext cx="208" cy="33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3122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20" y="3097"/>
                      <a:ext cx="0" cy="33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310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4032" y="3360"/>
                    <a:ext cx="1152" cy="552"/>
                    <a:chOff x="4032" y="3360"/>
                    <a:chExt cx="1152" cy="552"/>
                  </a:xfrm>
                </p:grpSpPr>
                <p:grpSp>
                  <p:nvGrpSpPr>
                    <p:cNvPr id="83107" name="Group 25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4476" y="3396"/>
                      <a:ext cx="264" cy="768"/>
                      <a:chOff x="4033" y="3216"/>
                      <a:chExt cx="264" cy="768"/>
                    </a:xfrm>
                  </p:grpSpPr>
                  <p:sp>
                    <p:nvSpPr>
                      <p:cNvPr id="83112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033" y="3408"/>
                        <a:ext cx="191" cy="19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113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33" y="3456"/>
                        <a:ext cx="0" cy="33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114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43" y="3623"/>
                        <a:ext cx="254" cy="19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115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72" y="3792"/>
                        <a:ext cx="0" cy="19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116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24" y="3216"/>
                        <a:ext cx="0" cy="19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83108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0" cy="38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3109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92" y="3360"/>
                      <a:ext cx="0" cy="3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3110" name="Line 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32" y="3552"/>
                      <a:ext cx="19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3111" name="Line 3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92" y="3552"/>
                      <a:ext cx="19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82999" name="Group 35"/>
                <p:cNvGrpSpPr>
                  <a:grpSpLocks/>
                </p:cNvGrpSpPr>
                <p:nvPr/>
              </p:nvGrpSpPr>
              <p:grpSpPr bwMode="auto">
                <a:xfrm rot="5400000">
                  <a:off x="1050" y="3403"/>
                  <a:ext cx="683" cy="576"/>
                  <a:chOff x="4032" y="3168"/>
                  <a:chExt cx="1152" cy="744"/>
                </a:xfrm>
              </p:grpSpPr>
              <p:grpSp>
                <p:nvGrpSpPr>
                  <p:cNvPr id="83087" name="Group 36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4416" y="2976"/>
                    <a:ext cx="384" cy="768"/>
                    <a:chOff x="4212" y="2425"/>
                    <a:chExt cx="416" cy="1008"/>
                  </a:xfrm>
                </p:grpSpPr>
                <p:sp>
                  <p:nvSpPr>
                    <p:cNvPr id="83099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20" y="2425"/>
                      <a:ext cx="0" cy="33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 type="stealth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3100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12" y="2761"/>
                      <a:ext cx="41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3101" name="Line 3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212" y="2761"/>
                      <a:ext cx="208" cy="3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3102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12" y="3097"/>
                      <a:ext cx="41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3103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20" y="2761"/>
                      <a:ext cx="208" cy="33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3104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20" y="3097"/>
                      <a:ext cx="0" cy="33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3088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032" y="3360"/>
                    <a:ext cx="1152" cy="552"/>
                    <a:chOff x="4032" y="3360"/>
                    <a:chExt cx="1152" cy="552"/>
                  </a:xfrm>
                </p:grpSpPr>
                <p:grpSp>
                  <p:nvGrpSpPr>
                    <p:cNvPr id="83089" name="Group 44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4476" y="3396"/>
                      <a:ext cx="264" cy="768"/>
                      <a:chOff x="4033" y="3216"/>
                      <a:chExt cx="264" cy="768"/>
                    </a:xfrm>
                  </p:grpSpPr>
                  <p:sp>
                    <p:nvSpPr>
                      <p:cNvPr id="83094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033" y="3408"/>
                        <a:ext cx="191" cy="19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95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33" y="3456"/>
                        <a:ext cx="0" cy="33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96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43" y="3623"/>
                        <a:ext cx="254" cy="19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97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72" y="3792"/>
                        <a:ext cx="0" cy="19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98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24" y="3216"/>
                        <a:ext cx="0" cy="19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83090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0" cy="38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3091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92" y="3360"/>
                      <a:ext cx="0" cy="3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3092" name="Line 5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32" y="3552"/>
                      <a:ext cx="19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3093" name="Line 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92" y="3552"/>
                      <a:ext cx="19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83000" name="Line 92"/>
                <p:cNvSpPr>
                  <a:spLocks noChangeShapeType="1"/>
                </p:cNvSpPr>
                <p:nvPr/>
              </p:nvSpPr>
              <p:spPr bwMode="auto">
                <a:xfrm>
                  <a:off x="1392" y="3213"/>
                  <a:ext cx="0" cy="1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001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392" y="3277"/>
                  <a:ext cx="205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002" name="Line 96"/>
                <p:cNvSpPr>
                  <a:spLocks noChangeShapeType="1"/>
                </p:cNvSpPr>
                <p:nvPr/>
              </p:nvSpPr>
              <p:spPr bwMode="auto">
                <a:xfrm>
                  <a:off x="1348" y="2496"/>
                  <a:ext cx="14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3003" name="Group 115"/>
                <p:cNvGrpSpPr>
                  <a:grpSpLocks/>
                </p:cNvGrpSpPr>
                <p:nvPr/>
              </p:nvGrpSpPr>
              <p:grpSpPr bwMode="auto">
                <a:xfrm flipH="1">
                  <a:off x="2592" y="2496"/>
                  <a:ext cx="500" cy="1536"/>
                  <a:chOff x="2203" y="2496"/>
                  <a:chExt cx="500" cy="1536"/>
                </a:xfrm>
              </p:grpSpPr>
              <p:grpSp>
                <p:nvGrpSpPr>
                  <p:cNvPr id="83046" name="Group 54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2146" y="3475"/>
                    <a:ext cx="614" cy="500"/>
                    <a:chOff x="4032" y="3168"/>
                    <a:chExt cx="1152" cy="744"/>
                  </a:xfrm>
                </p:grpSpPr>
                <p:grpSp>
                  <p:nvGrpSpPr>
                    <p:cNvPr id="83069" name="Group 55"/>
                    <p:cNvGrpSpPr>
                      <a:grpSpLocks/>
                    </p:cNvGrpSpPr>
                    <p:nvPr/>
                  </p:nvGrpSpPr>
                  <p:grpSpPr bwMode="auto">
                    <a:xfrm rot="16200000" flipH="1">
                      <a:off x="4416" y="2976"/>
                      <a:ext cx="384" cy="768"/>
                      <a:chOff x="4212" y="2425"/>
                      <a:chExt cx="416" cy="1008"/>
                    </a:xfrm>
                  </p:grpSpPr>
                  <p:sp>
                    <p:nvSpPr>
                      <p:cNvPr id="83081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0" y="2425"/>
                        <a:ext cx="0" cy="33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 type="stealth" w="med" len="med"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82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12" y="2761"/>
                        <a:ext cx="416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83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212" y="2761"/>
                        <a:ext cx="208" cy="33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84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12" y="3097"/>
                        <a:ext cx="416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85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0" y="2761"/>
                        <a:ext cx="208" cy="33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86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0" y="3097"/>
                        <a:ext cx="0" cy="33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3070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2" y="3360"/>
                      <a:ext cx="1152" cy="552"/>
                      <a:chOff x="4032" y="3360"/>
                      <a:chExt cx="1152" cy="552"/>
                    </a:xfrm>
                  </p:grpSpPr>
                  <p:grpSp>
                    <p:nvGrpSpPr>
                      <p:cNvPr id="83071" name="Group 63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476" y="3396"/>
                        <a:ext cx="264" cy="768"/>
                        <a:chOff x="4033" y="3216"/>
                        <a:chExt cx="264" cy="768"/>
                      </a:xfrm>
                    </p:grpSpPr>
                    <p:sp>
                      <p:nvSpPr>
                        <p:cNvPr id="83076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033" y="3408"/>
                          <a:ext cx="191" cy="192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83077" name="Lin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33" y="3456"/>
                          <a:ext cx="0" cy="336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83078" name="Line 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43" y="3623"/>
                          <a:ext cx="254" cy="192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83079" name="Line 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72" y="3792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83080" name="Line 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24" y="321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</p:grpSp>
                  <p:sp>
                    <p:nvSpPr>
                      <p:cNvPr id="83072" name="Line 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24" y="3360"/>
                        <a:ext cx="0" cy="384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73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2" y="3360"/>
                        <a:ext cx="0" cy="33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74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032" y="3552"/>
                        <a:ext cx="19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75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992" y="3552"/>
                        <a:ext cx="19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83047" name="Group 73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2146" y="2622"/>
                    <a:ext cx="614" cy="500"/>
                    <a:chOff x="4032" y="3168"/>
                    <a:chExt cx="1152" cy="744"/>
                  </a:xfrm>
                </p:grpSpPr>
                <p:grpSp>
                  <p:nvGrpSpPr>
                    <p:cNvPr id="83051" name="Group 74"/>
                    <p:cNvGrpSpPr>
                      <a:grpSpLocks/>
                    </p:cNvGrpSpPr>
                    <p:nvPr/>
                  </p:nvGrpSpPr>
                  <p:grpSpPr bwMode="auto">
                    <a:xfrm rot="16200000" flipH="1">
                      <a:off x="4416" y="2976"/>
                      <a:ext cx="384" cy="768"/>
                      <a:chOff x="4212" y="2425"/>
                      <a:chExt cx="416" cy="1008"/>
                    </a:xfrm>
                  </p:grpSpPr>
                  <p:sp>
                    <p:nvSpPr>
                      <p:cNvPr id="83063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0" y="2425"/>
                        <a:ext cx="0" cy="33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 type="stealth" w="med" len="med"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64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12" y="2761"/>
                        <a:ext cx="416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65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212" y="2761"/>
                        <a:ext cx="208" cy="33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66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12" y="3097"/>
                        <a:ext cx="416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67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0" y="2761"/>
                        <a:ext cx="208" cy="33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68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0" y="3097"/>
                        <a:ext cx="0" cy="33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3052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2" y="3360"/>
                      <a:ext cx="1152" cy="552"/>
                      <a:chOff x="4032" y="3360"/>
                      <a:chExt cx="1152" cy="552"/>
                    </a:xfrm>
                  </p:grpSpPr>
                  <p:grpSp>
                    <p:nvGrpSpPr>
                      <p:cNvPr id="83053" name="Group 82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476" y="3396"/>
                        <a:ext cx="264" cy="768"/>
                        <a:chOff x="4033" y="3216"/>
                        <a:chExt cx="264" cy="768"/>
                      </a:xfrm>
                    </p:grpSpPr>
                    <p:sp>
                      <p:nvSpPr>
                        <p:cNvPr id="83058" name="Line 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033" y="3408"/>
                          <a:ext cx="191" cy="192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83059" name="Line 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33" y="3456"/>
                          <a:ext cx="0" cy="336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83060" name="Line 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43" y="3623"/>
                          <a:ext cx="254" cy="192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83061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72" y="3792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83062" name="Line 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24" y="321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</p:grpSp>
                  <p:sp>
                    <p:nvSpPr>
                      <p:cNvPr id="83054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24" y="3360"/>
                        <a:ext cx="0" cy="384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55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2" y="3360"/>
                        <a:ext cx="0" cy="33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56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032" y="3552"/>
                        <a:ext cx="19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57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992" y="3552"/>
                        <a:ext cx="19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</p:grpSp>
              </p:grpSp>
              <p:sp>
                <p:nvSpPr>
                  <p:cNvPr id="83048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2453" y="3179"/>
                    <a:ext cx="0" cy="23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049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2246" y="3277"/>
                    <a:ext cx="207" cy="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050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453" y="2496"/>
                    <a:ext cx="0" cy="10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3004" name="Group 116"/>
                <p:cNvGrpSpPr>
                  <a:grpSpLocks/>
                </p:cNvGrpSpPr>
                <p:nvPr/>
              </p:nvGrpSpPr>
              <p:grpSpPr bwMode="auto">
                <a:xfrm flipH="1">
                  <a:off x="1872" y="2496"/>
                  <a:ext cx="500" cy="1536"/>
                  <a:chOff x="2203" y="2496"/>
                  <a:chExt cx="500" cy="1536"/>
                </a:xfrm>
              </p:grpSpPr>
              <p:grpSp>
                <p:nvGrpSpPr>
                  <p:cNvPr id="83005" name="Group 117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2146" y="3475"/>
                    <a:ext cx="614" cy="500"/>
                    <a:chOff x="4032" y="3168"/>
                    <a:chExt cx="1152" cy="744"/>
                  </a:xfrm>
                </p:grpSpPr>
                <p:grpSp>
                  <p:nvGrpSpPr>
                    <p:cNvPr id="83028" name="Group 118"/>
                    <p:cNvGrpSpPr>
                      <a:grpSpLocks/>
                    </p:cNvGrpSpPr>
                    <p:nvPr/>
                  </p:nvGrpSpPr>
                  <p:grpSpPr bwMode="auto">
                    <a:xfrm rot="16200000" flipH="1">
                      <a:off x="4416" y="2976"/>
                      <a:ext cx="384" cy="768"/>
                      <a:chOff x="4212" y="2425"/>
                      <a:chExt cx="416" cy="1008"/>
                    </a:xfrm>
                  </p:grpSpPr>
                  <p:sp>
                    <p:nvSpPr>
                      <p:cNvPr id="83040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0" y="2425"/>
                        <a:ext cx="0" cy="33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 type="stealth" w="med" len="med"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41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12" y="2761"/>
                        <a:ext cx="416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42" name="Line 1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212" y="2761"/>
                        <a:ext cx="208" cy="33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43" name="Line 1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12" y="3097"/>
                        <a:ext cx="416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44" name="Line 1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0" y="2761"/>
                        <a:ext cx="208" cy="33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45" name="Line 1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0" y="3097"/>
                        <a:ext cx="0" cy="33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3029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2" y="3360"/>
                      <a:ext cx="1152" cy="552"/>
                      <a:chOff x="4032" y="3360"/>
                      <a:chExt cx="1152" cy="552"/>
                    </a:xfrm>
                  </p:grpSpPr>
                  <p:grpSp>
                    <p:nvGrpSpPr>
                      <p:cNvPr id="83030" name="Group 126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476" y="3396"/>
                        <a:ext cx="264" cy="768"/>
                        <a:chOff x="4033" y="3216"/>
                        <a:chExt cx="264" cy="768"/>
                      </a:xfrm>
                    </p:grpSpPr>
                    <p:sp>
                      <p:nvSpPr>
                        <p:cNvPr id="83035" name="Line 1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033" y="3408"/>
                          <a:ext cx="191" cy="192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83036" name="Line 1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33" y="3456"/>
                          <a:ext cx="0" cy="336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83037" name="Line 1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43" y="3623"/>
                          <a:ext cx="254" cy="192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83038" name="Line 1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72" y="3792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83039" name="Line 1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24" y="321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</p:grpSp>
                  <p:sp>
                    <p:nvSpPr>
                      <p:cNvPr id="83031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24" y="3360"/>
                        <a:ext cx="0" cy="384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32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2" y="3360"/>
                        <a:ext cx="0" cy="33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33" name="Line 13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032" y="3552"/>
                        <a:ext cx="19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34" name="Line 13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992" y="3552"/>
                        <a:ext cx="19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83006" name="Group 136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2146" y="2622"/>
                    <a:ext cx="614" cy="500"/>
                    <a:chOff x="4032" y="3168"/>
                    <a:chExt cx="1152" cy="744"/>
                  </a:xfrm>
                </p:grpSpPr>
                <p:grpSp>
                  <p:nvGrpSpPr>
                    <p:cNvPr id="83010" name="Group 137"/>
                    <p:cNvGrpSpPr>
                      <a:grpSpLocks/>
                    </p:cNvGrpSpPr>
                    <p:nvPr/>
                  </p:nvGrpSpPr>
                  <p:grpSpPr bwMode="auto">
                    <a:xfrm rot="16200000" flipH="1">
                      <a:off x="4416" y="2976"/>
                      <a:ext cx="384" cy="768"/>
                      <a:chOff x="4212" y="2425"/>
                      <a:chExt cx="416" cy="1008"/>
                    </a:xfrm>
                  </p:grpSpPr>
                  <p:sp>
                    <p:nvSpPr>
                      <p:cNvPr id="83022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0" y="2425"/>
                        <a:ext cx="0" cy="33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 type="stealth" w="med" len="med"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23" name="Line 1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12" y="2761"/>
                        <a:ext cx="416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24" name="Line 14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212" y="2761"/>
                        <a:ext cx="208" cy="33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25" name="Line 1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12" y="3097"/>
                        <a:ext cx="416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26" name="Line 1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0" y="2761"/>
                        <a:ext cx="208" cy="33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27" name="Line 1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0" y="3097"/>
                        <a:ext cx="0" cy="33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3011" name="Group 1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2" y="3360"/>
                      <a:ext cx="1152" cy="552"/>
                      <a:chOff x="4032" y="3360"/>
                      <a:chExt cx="1152" cy="552"/>
                    </a:xfrm>
                  </p:grpSpPr>
                  <p:grpSp>
                    <p:nvGrpSpPr>
                      <p:cNvPr id="83012" name="Group 145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476" y="3396"/>
                        <a:ext cx="264" cy="768"/>
                        <a:chOff x="4033" y="3216"/>
                        <a:chExt cx="264" cy="768"/>
                      </a:xfrm>
                    </p:grpSpPr>
                    <p:sp>
                      <p:nvSpPr>
                        <p:cNvPr id="83017" name="Line 1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033" y="3408"/>
                          <a:ext cx="191" cy="192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83018" name="Line 1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33" y="3456"/>
                          <a:ext cx="0" cy="336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83019" name="Line 1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43" y="3623"/>
                          <a:ext cx="254" cy="192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83020" name="Line 1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72" y="3792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83021" name="Line 1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24" y="321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lIns="90000" tIns="46800" rIns="90000" bIns="46800" anchor="ctr">
                          <a:sp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</p:grpSp>
                  <p:sp>
                    <p:nvSpPr>
                      <p:cNvPr id="83013" name="Line 1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24" y="3360"/>
                        <a:ext cx="0" cy="384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14" name="Line 1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2" y="3360"/>
                        <a:ext cx="0" cy="33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15" name="Line 15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032" y="3552"/>
                        <a:ext cx="19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016" name="Line 15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992" y="3552"/>
                        <a:ext cx="19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</p:grpSp>
              </p:grpSp>
              <p:sp>
                <p:nvSpPr>
                  <p:cNvPr id="83007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2453" y="3179"/>
                    <a:ext cx="0" cy="23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008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2246" y="3277"/>
                    <a:ext cx="207" cy="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009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2453" y="2496"/>
                    <a:ext cx="0" cy="10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82987" name="Oval 160"/>
              <p:cNvSpPr>
                <a:spLocks noChangeArrowheads="1"/>
              </p:cNvSpPr>
              <p:nvPr/>
            </p:nvSpPr>
            <p:spPr bwMode="auto">
              <a:xfrm>
                <a:off x="1008" y="3312"/>
                <a:ext cx="96" cy="9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82988" name="Line 161"/>
              <p:cNvSpPr>
                <a:spLocks noChangeShapeType="1"/>
              </p:cNvSpPr>
              <p:nvPr/>
            </p:nvSpPr>
            <p:spPr bwMode="auto">
              <a:xfrm flipV="1">
                <a:off x="1008" y="2592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89" name="Line 162"/>
              <p:cNvSpPr>
                <a:spLocks noChangeShapeType="1"/>
              </p:cNvSpPr>
              <p:nvPr/>
            </p:nvSpPr>
            <p:spPr bwMode="auto">
              <a:xfrm flipV="1">
                <a:off x="1008" y="3504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82966" name="Line 165"/>
            <p:cNvSpPr>
              <a:spLocks noChangeShapeType="1"/>
            </p:cNvSpPr>
            <p:nvPr/>
          </p:nvSpPr>
          <p:spPr bwMode="auto">
            <a:xfrm flipV="1">
              <a:off x="2514600" y="5105400"/>
              <a:ext cx="3810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967" name="Line 166"/>
            <p:cNvSpPr>
              <a:spLocks noChangeShapeType="1"/>
            </p:cNvSpPr>
            <p:nvPr/>
          </p:nvSpPr>
          <p:spPr bwMode="auto">
            <a:xfrm>
              <a:off x="2895600" y="5105400"/>
              <a:ext cx="2362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968" name="Line 167"/>
            <p:cNvSpPr>
              <a:spLocks noChangeShapeType="1"/>
            </p:cNvSpPr>
            <p:nvPr/>
          </p:nvSpPr>
          <p:spPr bwMode="auto">
            <a:xfrm flipV="1">
              <a:off x="5257800" y="47244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969" name="Line 168"/>
            <p:cNvSpPr>
              <a:spLocks noChangeShapeType="1"/>
            </p:cNvSpPr>
            <p:nvPr/>
          </p:nvSpPr>
          <p:spPr bwMode="auto">
            <a:xfrm>
              <a:off x="5257800" y="4724400"/>
              <a:ext cx="2362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970" name="Line 169"/>
            <p:cNvSpPr>
              <a:spLocks noChangeShapeType="1"/>
            </p:cNvSpPr>
            <p:nvPr/>
          </p:nvSpPr>
          <p:spPr bwMode="auto">
            <a:xfrm>
              <a:off x="4800600" y="5334000"/>
              <a:ext cx="1524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971" name="Line 170"/>
            <p:cNvSpPr>
              <a:spLocks noChangeShapeType="1"/>
            </p:cNvSpPr>
            <p:nvPr/>
          </p:nvSpPr>
          <p:spPr bwMode="auto">
            <a:xfrm>
              <a:off x="4953000" y="5638800"/>
              <a:ext cx="2590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972" name="Line 171"/>
            <p:cNvSpPr>
              <a:spLocks noChangeShapeType="1"/>
            </p:cNvSpPr>
            <p:nvPr/>
          </p:nvSpPr>
          <p:spPr bwMode="auto">
            <a:xfrm flipV="1">
              <a:off x="3657600" y="51816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973" name="Line 172"/>
            <p:cNvSpPr>
              <a:spLocks noChangeShapeType="1"/>
            </p:cNvSpPr>
            <p:nvPr/>
          </p:nvSpPr>
          <p:spPr bwMode="auto">
            <a:xfrm>
              <a:off x="3810000" y="5181600"/>
              <a:ext cx="3733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974" name="Line 173"/>
            <p:cNvSpPr>
              <a:spLocks noChangeShapeType="1"/>
            </p:cNvSpPr>
            <p:nvPr/>
          </p:nvSpPr>
          <p:spPr bwMode="auto">
            <a:xfrm>
              <a:off x="1752600" y="5181600"/>
              <a:ext cx="3810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975" name="Line 174"/>
            <p:cNvSpPr>
              <a:spLocks noChangeShapeType="1"/>
            </p:cNvSpPr>
            <p:nvPr/>
          </p:nvSpPr>
          <p:spPr bwMode="auto">
            <a:xfrm>
              <a:off x="1828800" y="5334000"/>
              <a:ext cx="1447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976" name="Line 175"/>
            <p:cNvSpPr>
              <a:spLocks noChangeShapeType="1"/>
            </p:cNvSpPr>
            <p:nvPr/>
          </p:nvSpPr>
          <p:spPr bwMode="auto">
            <a:xfrm>
              <a:off x="1752600" y="5486400"/>
              <a:ext cx="26670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977" name="Line 176"/>
            <p:cNvSpPr>
              <a:spLocks noChangeShapeType="1"/>
            </p:cNvSpPr>
            <p:nvPr/>
          </p:nvSpPr>
          <p:spPr bwMode="auto">
            <a:xfrm>
              <a:off x="8763000" y="51054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978" name="Oval 177"/>
            <p:cNvSpPr>
              <a:spLocks noChangeArrowheads="1"/>
            </p:cNvSpPr>
            <p:nvPr/>
          </p:nvSpPr>
          <p:spPr bwMode="auto">
            <a:xfrm flipV="1">
              <a:off x="8991600" y="5029200"/>
              <a:ext cx="76200" cy="76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79" name="Line 178"/>
            <p:cNvSpPr>
              <a:spLocks noChangeShapeType="1"/>
            </p:cNvSpPr>
            <p:nvPr/>
          </p:nvSpPr>
          <p:spPr bwMode="auto">
            <a:xfrm flipH="1">
              <a:off x="7543800" y="4114800"/>
              <a:ext cx="114300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980" name="Line 179"/>
            <p:cNvSpPr>
              <a:spLocks noChangeShapeType="1"/>
            </p:cNvSpPr>
            <p:nvPr/>
          </p:nvSpPr>
          <p:spPr bwMode="auto">
            <a:xfrm flipH="1">
              <a:off x="7543800" y="5410200"/>
              <a:ext cx="114300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981" name="Line 180"/>
            <p:cNvSpPr>
              <a:spLocks noChangeShapeType="1"/>
            </p:cNvSpPr>
            <p:nvPr/>
          </p:nvSpPr>
          <p:spPr bwMode="auto">
            <a:xfrm flipH="1">
              <a:off x="7620000" y="6172200"/>
              <a:ext cx="114300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982" name="Rectangle 182"/>
            <p:cNvSpPr>
              <a:spLocks noChangeArrowheads="1"/>
            </p:cNvSpPr>
            <p:nvPr/>
          </p:nvSpPr>
          <p:spPr bwMode="auto">
            <a:xfrm>
              <a:off x="7010400" y="3657600"/>
              <a:ext cx="2362200" cy="3124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83" name="Line 183"/>
            <p:cNvSpPr>
              <a:spLocks noChangeShapeType="1"/>
            </p:cNvSpPr>
            <p:nvPr/>
          </p:nvSpPr>
          <p:spPr bwMode="auto">
            <a:xfrm>
              <a:off x="6096000" y="47244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984" name="Line 184"/>
            <p:cNvSpPr>
              <a:spLocks noChangeShapeType="1"/>
            </p:cNvSpPr>
            <p:nvPr/>
          </p:nvSpPr>
          <p:spPr bwMode="auto">
            <a:xfrm>
              <a:off x="6172200" y="51816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985" name="Line 185"/>
            <p:cNvSpPr>
              <a:spLocks noChangeShapeType="1"/>
            </p:cNvSpPr>
            <p:nvPr/>
          </p:nvSpPr>
          <p:spPr bwMode="auto">
            <a:xfrm>
              <a:off x="6248400" y="56388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2952" name="ZoneTexte 182"/>
          <p:cNvSpPr txBox="1">
            <a:spLocks noChangeArrowheads="1"/>
          </p:cNvSpPr>
          <p:nvPr/>
        </p:nvSpPr>
        <p:spPr bwMode="auto">
          <a:xfrm>
            <a:off x="7620000" y="3886200"/>
            <a:ext cx="11430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baseline="0"/>
              <a:t>V</a:t>
            </a:r>
            <a:r>
              <a:rPr lang="fr-FR" sz="1600"/>
              <a:t>BN</a:t>
            </a:r>
          </a:p>
        </p:txBody>
      </p:sp>
      <p:sp>
        <p:nvSpPr>
          <p:cNvPr id="82953" name="ZoneTexte 183"/>
          <p:cNvSpPr txBox="1">
            <a:spLocks noChangeArrowheads="1"/>
          </p:cNvSpPr>
          <p:nvPr/>
        </p:nvSpPr>
        <p:spPr bwMode="auto">
          <a:xfrm>
            <a:off x="7620000" y="4953000"/>
            <a:ext cx="1143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aseline="0"/>
              <a:t>V</a:t>
            </a:r>
            <a:r>
              <a:rPr lang="fr-FR"/>
              <a:t>CN</a:t>
            </a:r>
            <a:endParaRPr lang="fr-FR" baseline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9154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600" dirty="0" smtClean="0"/>
              <a:t> </a:t>
            </a:r>
            <a:r>
              <a:rPr lang="fr-FR" sz="3600" dirty="0" err="1" smtClean="0">
                <a:solidFill>
                  <a:schemeClr val="tx1"/>
                </a:solidFill>
              </a:rPr>
              <a:t>Three</a:t>
            </a:r>
            <a:r>
              <a:rPr lang="fr-FR" sz="3600" dirty="0" smtClean="0">
                <a:solidFill>
                  <a:schemeClr val="tx1"/>
                </a:solidFill>
              </a:rPr>
              <a:t>-phase </a:t>
            </a:r>
            <a:r>
              <a:rPr lang="fr-FR" sz="3200" dirty="0" smtClean="0">
                <a:solidFill>
                  <a:schemeClr val="tx1"/>
                </a:solidFill>
              </a:rPr>
              <a:t>DC/AC </a:t>
            </a:r>
            <a:r>
              <a:rPr lang="fr-FR" sz="3200" dirty="0" err="1" smtClean="0">
                <a:solidFill>
                  <a:schemeClr val="tx1"/>
                </a:solidFill>
              </a:rPr>
              <a:t>converters</a:t>
            </a:r>
            <a:r>
              <a:rPr lang="fr-FR" sz="3200" dirty="0" smtClean="0">
                <a:solidFill>
                  <a:schemeClr val="tx1"/>
                </a:solidFill>
              </a:rPr>
              <a:t/>
            </a:r>
            <a:br>
              <a:rPr lang="fr-FR" sz="3200" dirty="0" smtClean="0">
                <a:solidFill>
                  <a:schemeClr val="tx1"/>
                </a:solidFill>
              </a:rPr>
            </a:br>
            <a:r>
              <a:rPr lang="fr-FR" sz="2800" dirty="0" err="1" smtClean="0"/>
              <a:t>From</a:t>
            </a:r>
            <a:r>
              <a:rPr lang="fr-FR" sz="2800" dirty="0" smtClean="0"/>
              <a:t> </a:t>
            </a:r>
            <a:r>
              <a:rPr lang="fr-FR" sz="2800" dirty="0" err="1" smtClean="0"/>
              <a:t>virtual</a:t>
            </a:r>
            <a:r>
              <a:rPr lang="fr-FR" sz="2800" dirty="0" smtClean="0"/>
              <a:t> voltages to simple voltages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828800" y="1066800"/>
            <a:ext cx="7581900" cy="4906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The three phases are identical and in a star WYE connection:</a:t>
            </a:r>
          </a:p>
          <a:p>
            <a:pPr eaLnBrk="1" hangingPunct="1">
              <a:lnSpc>
                <a:spcPct val="90000"/>
              </a:lnSpc>
            </a:pPr>
            <a:endParaRPr lang="fr-FR" sz="2000" dirty="0" smtClean="0"/>
          </a:p>
          <a:p>
            <a:pPr eaLnBrk="1" hangingPunct="1">
              <a:lnSpc>
                <a:spcPct val="90000"/>
              </a:lnSpc>
            </a:pPr>
            <a:endParaRPr lang="fr-FR" sz="2000" dirty="0" smtClean="0"/>
          </a:p>
          <a:p>
            <a:pPr eaLnBrk="1" hangingPunct="1">
              <a:lnSpc>
                <a:spcPct val="90000"/>
              </a:lnSpc>
            </a:pPr>
            <a:endParaRPr lang="fr-FR" sz="2000" dirty="0" smtClean="0"/>
          </a:p>
          <a:p>
            <a:pPr eaLnBrk="1" hangingPunct="1">
              <a:lnSpc>
                <a:spcPct val="90000"/>
              </a:lnSpc>
            </a:pPr>
            <a:r>
              <a:rPr lang="fr-FR" sz="2000" dirty="0" smtClean="0"/>
              <a:t>Relations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the voltages:</a:t>
            </a:r>
          </a:p>
          <a:p>
            <a:pPr eaLnBrk="1" hangingPunct="1">
              <a:lnSpc>
                <a:spcPct val="90000"/>
              </a:lnSpc>
            </a:pPr>
            <a:endParaRPr lang="fr-FR" sz="2000" dirty="0" smtClean="0"/>
          </a:p>
          <a:p>
            <a:pPr eaLnBrk="1" hangingPunct="1">
              <a:lnSpc>
                <a:spcPct val="90000"/>
              </a:lnSpc>
            </a:pPr>
            <a:endParaRPr lang="fr-FR" sz="2000" dirty="0" smtClean="0"/>
          </a:p>
          <a:p>
            <a:pPr eaLnBrk="1" hangingPunct="1">
              <a:lnSpc>
                <a:spcPct val="90000"/>
              </a:lnSpc>
            </a:pPr>
            <a:endParaRPr lang="fr-FR" sz="2000" dirty="0" smtClean="0"/>
          </a:p>
          <a:p>
            <a:pPr eaLnBrk="1" hangingPunct="1">
              <a:lnSpc>
                <a:spcPct val="90000"/>
              </a:lnSpc>
            </a:pPr>
            <a:endParaRPr lang="fr-FR" sz="2000" dirty="0" smtClean="0"/>
          </a:p>
          <a:p>
            <a:pPr eaLnBrk="1" hangingPunct="1">
              <a:lnSpc>
                <a:spcPct val="90000"/>
              </a:lnSpc>
            </a:pPr>
            <a:endParaRPr lang="fr-FR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Inserting them in the definitions of simple voltages gives: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				it is possible to draw the simple 					voltages </a:t>
            </a:r>
            <a:r>
              <a:rPr lang="fr-FR" sz="2000" dirty="0" smtClean="0"/>
              <a:t>	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dirty="0" smtClean="0"/>
              <a:t>	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dirty="0" smtClean="0"/>
              <a:t>	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dirty="0" smtClean="0"/>
              <a:t>						</a:t>
            </a:r>
          </a:p>
        </p:txBody>
      </p:sp>
      <p:sp>
        <p:nvSpPr>
          <p:cNvPr id="13319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26534AB5-CAF5-4127-9A8B-F6760B9934EB}" type="slidenum">
              <a:rPr lang="fr-FR"/>
              <a:pPr eaLnBrk="1" hangingPunct="1"/>
              <a:t>36</a:t>
            </a:fld>
            <a:endParaRPr lang="fr-FR"/>
          </a:p>
        </p:txBody>
      </p:sp>
      <p:graphicFrame>
        <p:nvGraphicFramePr>
          <p:cNvPr id="13314" name="Object 103"/>
          <p:cNvGraphicFramePr>
            <a:graphicFrameLocks noChangeAspect="1"/>
          </p:cNvGraphicFramePr>
          <p:nvPr/>
        </p:nvGraphicFramePr>
        <p:xfrm>
          <a:off x="2667000" y="1371600"/>
          <a:ext cx="5181600" cy="1160463"/>
        </p:xfrm>
        <a:graphic>
          <a:graphicData uri="http://schemas.openxmlformats.org/presentationml/2006/ole">
            <p:oleObj spid="_x0000_s13365" name="Equation" r:id="rId3" imgW="4991100" imgH="1117600" progId="Equation.3">
              <p:embed/>
            </p:oleObj>
          </a:graphicData>
        </a:graphic>
      </p:graphicFrame>
      <p:graphicFrame>
        <p:nvGraphicFramePr>
          <p:cNvPr id="13315" name="Object 105"/>
          <p:cNvGraphicFramePr>
            <a:graphicFrameLocks noChangeAspect="1"/>
          </p:cNvGraphicFramePr>
          <p:nvPr/>
        </p:nvGraphicFramePr>
        <p:xfrm>
          <a:off x="3200400" y="2895600"/>
          <a:ext cx="5410200" cy="1498600"/>
        </p:xfrm>
        <a:graphic>
          <a:graphicData uri="http://schemas.openxmlformats.org/presentationml/2006/ole">
            <p:oleObj spid="_x0000_s13366" name="Equation" r:id="rId4" imgW="5410200" imgH="1498600" progId="Equation.3">
              <p:embed/>
            </p:oleObj>
          </a:graphicData>
        </a:graphic>
      </p:graphicFrame>
      <p:graphicFrame>
        <p:nvGraphicFramePr>
          <p:cNvPr id="13316" name="Object 108"/>
          <p:cNvGraphicFramePr>
            <a:graphicFrameLocks noChangeAspect="1"/>
          </p:cNvGraphicFramePr>
          <p:nvPr/>
        </p:nvGraphicFramePr>
        <p:xfrm>
          <a:off x="2286000" y="4800600"/>
          <a:ext cx="3149600" cy="1117600"/>
        </p:xfrm>
        <a:graphic>
          <a:graphicData uri="http://schemas.openxmlformats.org/presentationml/2006/ole">
            <p:oleObj spid="_x0000_s13367" name="Equation" r:id="rId5" imgW="3149600" imgH="1117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89154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 err="1" smtClean="0">
                <a:solidFill>
                  <a:schemeClr val="tx1"/>
                </a:solidFill>
              </a:rPr>
              <a:t>Three</a:t>
            </a:r>
            <a:r>
              <a:rPr lang="fr-FR" sz="2800" dirty="0" smtClean="0">
                <a:solidFill>
                  <a:schemeClr val="tx1"/>
                </a:solidFill>
              </a:rPr>
              <a:t>-phase DC/AC </a:t>
            </a:r>
            <a:r>
              <a:rPr lang="fr-FR" sz="2800" dirty="0" err="1" smtClean="0">
                <a:solidFill>
                  <a:schemeClr val="tx1"/>
                </a:solidFill>
              </a:rPr>
              <a:t>converters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/>
              <a:t>voltage </a:t>
            </a:r>
            <a:r>
              <a:rPr lang="fr-FR" sz="2800" dirty="0" err="1" smtClean="0"/>
              <a:t>drawings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 smtClean="0"/>
          </a:p>
        </p:txBody>
      </p:sp>
      <p:sp>
        <p:nvSpPr>
          <p:cNvPr id="83971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1685B472-14E8-4F51-9A4D-173D4B263246}" type="slidenum">
              <a:rPr lang="fr-FR"/>
              <a:pPr eaLnBrk="1" hangingPunct="1"/>
              <a:t>37</a:t>
            </a:fld>
            <a:endParaRPr lang="fr-FR"/>
          </a:p>
        </p:txBody>
      </p:sp>
      <p:sp>
        <p:nvSpPr>
          <p:cNvPr id="83972" name="Text Box 58"/>
          <p:cNvSpPr txBox="1">
            <a:spLocks noChangeArrowheads="1"/>
          </p:cNvSpPr>
          <p:nvPr/>
        </p:nvSpPr>
        <p:spPr bwMode="auto">
          <a:xfrm>
            <a:off x="1676400" y="1174750"/>
            <a:ext cx="7848600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baseline="0"/>
              <a:t>V</a:t>
            </a:r>
            <a:r>
              <a:rPr lang="fr-FR" sz="2000"/>
              <a:t>AM</a:t>
            </a:r>
            <a:r>
              <a:rPr lang="fr-FR" sz="2000" baseline="0"/>
              <a:t>							U</a:t>
            </a:r>
            <a:r>
              <a:rPr lang="fr-FR" sz="2000"/>
              <a:t>A</a:t>
            </a:r>
            <a:r>
              <a:rPr lang="fr-FR" sz="2000" baseline="0"/>
              <a:t>/2</a:t>
            </a:r>
            <a:endParaRPr lang="fr-FR" sz="2000"/>
          </a:p>
          <a:p>
            <a:pPr eaLnBrk="1" hangingPunct="1">
              <a:spcBef>
                <a:spcPct val="50000"/>
              </a:spcBef>
            </a:pPr>
            <a:r>
              <a:rPr lang="fr-FR" sz="2000"/>
              <a:t>							</a:t>
            </a:r>
            <a:r>
              <a:rPr lang="fr-FR" sz="2000" baseline="0"/>
              <a:t>-U</a:t>
            </a:r>
            <a:r>
              <a:rPr lang="fr-FR" sz="2000"/>
              <a:t>A</a:t>
            </a:r>
            <a:r>
              <a:rPr lang="fr-FR" sz="2000" baseline="0"/>
              <a:t>/2</a:t>
            </a:r>
            <a:endParaRPr lang="fr-FR" sz="2000"/>
          </a:p>
          <a:p>
            <a:pPr eaLnBrk="1" hangingPunct="1">
              <a:spcBef>
                <a:spcPct val="50000"/>
              </a:spcBef>
            </a:pPr>
            <a:r>
              <a:rPr lang="fr-FR" sz="2000" baseline="0"/>
              <a:t>V</a:t>
            </a:r>
            <a:r>
              <a:rPr lang="fr-FR" sz="2000"/>
              <a:t>BM							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 baseline="0"/>
              <a:t>U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 baseline="0"/>
              <a:t>V</a:t>
            </a:r>
            <a:r>
              <a:rPr lang="fr-FR" sz="2000"/>
              <a:t>CM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/>
              <a:t>							  </a:t>
            </a:r>
            <a:r>
              <a:rPr lang="fr-FR" sz="2000" baseline="0"/>
              <a:t>U</a:t>
            </a:r>
            <a:r>
              <a:rPr lang="fr-FR" sz="2000"/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 baseline="0"/>
              <a:t>U</a:t>
            </a:r>
            <a:r>
              <a:rPr lang="fr-FR" sz="2000"/>
              <a:t>AB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/>
              <a:t>							</a:t>
            </a:r>
            <a:r>
              <a:rPr lang="fr-FR" sz="2000" baseline="0"/>
              <a:t>-U</a:t>
            </a:r>
            <a:r>
              <a:rPr lang="fr-FR" sz="2000"/>
              <a:t>A</a:t>
            </a:r>
            <a:endParaRPr lang="fr-FR" sz="2000" baseline="0"/>
          </a:p>
          <a:p>
            <a:pPr eaLnBrk="1" hangingPunct="1">
              <a:spcBef>
                <a:spcPct val="50000"/>
              </a:spcBef>
            </a:pPr>
            <a:r>
              <a:rPr lang="fr-FR" sz="2000" baseline="0"/>
              <a:t>V</a:t>
            </a:r>
            <a:r>
              <a:rPr lang="fr-FR" sz="2000"/>
              <a:t>AN</a:t>
            </a:r>
            <a:r>
              <a:rPr lang="fr-FR" sz="2000" baseline="0"/>
              <a:t>							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 baseline="0"/>
              <a:t>							U</a:t>
            </a:r>
            <a:r>
              <a:rPr lang="fr-FR" sz="2000"/>
              <a:t>A</a:t>
            </a:r>
            <a:r>
              <a:rPr lang="fr-FR" sz="2000" baseline="0"/>
              <a:t>/6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 baseline="0"/>
              <a:t>V</a:t>
            </a:r>
            <a:r>
              <a:rPr lang="fr-FR" sz="2000"/>
              <a:t>NM										</a:t>
            </a:r>
          </a:p>
          <a:p>
            <a:pPr eaLnBrk="1" hangingPunct="1">
              <a:spcBef>
                <a:spcPct val="50000"/>
              </a:spcBef>
            </a:pPr>
            <a:endParaRPr lang="fr-FR" sz="2000" baseline="0"/>
          </a:p>
        </p:txBody>
      </p:sp>
      <p:grpSp>
        <p:nvGrpSpPr>
          <p:cNvPr id="83973" name="Group 70"/>
          <p:cNvGrpSpPr>
            <a:grpSpLocks/>
          </p:cNvGrpSpPr>
          <p:nvPr/>
        </p:nvGrpSpPr>
        <p:grpSpPr bwMode="auto">
          <a:xfrm>
            <a:off x="2133600" y="1295400"/>
            <a:ext cx="7772400" cy="4876800"/>
            <a:chOff x="528" y="1008"/>
            <a:chExt cx="4896" cy="3072"/>
          </a:xfrm>
        </p:grpSpPr>
        <p:grpSp>
          <p:nvGrpSpPr>
            <p:cNvPr id="83974" name="Group 57"/>
            <p:cNvGrpSpPr>
              <a:grpSpLocks/>
            </p:cNvGrpSpPr>
            <p:nvPr/>
          </p:nvGrpSpPr>
          <p:grpSpPr bwMode="auto">
            <a:xfrm>
              <a:off x="528" y="1008"/>
              <a:ext cx="3840" cy="3072"/>
              <a:chOff x="528" y="1008"/>
              <a:chExt cx="3840" cy="3072"/>
            </a:xfrm>
          </p:grpSpPr>
          <p:sp>
            <p:nvSpPr>
              <p:cNvPr id="83985" name="Line 4"/>
              <p:cNvSpPr>
                <a:spLocks noChangeShapeType="1"/>
              </p:cNvSpPr>
              <p:nvPr/>
            </p:nvSpPr>
            <p:spPr bwMode="auto">
              <a:xfrm flipV="1">
                <a:off x="672" y="1056"/>
                <a:ext cx="0" cy="30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86" name="Line 5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37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87" name="Line 6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37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88" name="Line 7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7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89" name="Line 8"/>
              <p:cNvSpPr>
                <a:spLocks noChangeShapeType="1"/>
              </p:cNvSpPr>
              <p:nvPr/>
            </p:nvSpPr>
            <p:spPr bwMode="auto">
              <a:xfrm>
                <a:off x="528" y="2784"/>
                <a:ext cx="37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90" name="Line 9"/>
              <p:cNvSpPr>
                <a:spLocks noChangeShapeType="1"/>
              </p:cNvSpPr>
              <p:nvPr/>
            </p:nvSpPr>
            <p:spPr bwMode="auto">
              <a:xfrm>
                <a:off x="576" y="3264"/>
                <a:ext cx="37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91" name="Line 10"/>
              <p:cNvSpPr>
                <a:spLocks noChangeShapeType="1"/>
              </p:cNvSpPr>
              <p:nvPr/>
            </p:nvSpPr>
            <p:spPr bwMode="auto">
              <a:xfrm>
                <a:off x="576" y="3744"/>
                <a:ext cx="37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92" name="Line 11"/>
              <p:cNvSpPr>
                <a:spLocks noChangeShapeType="1"/>
              </p:cNvSpPr>
              <p:nvPr/>
            </p:nvSpPr>
            <p:spPr bwMode="auto">
              <a:xfrm flipV="1">
                <a:off x="1008" y="1056"/>
                <a:ext cx="0" cy="29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93" name="Line 12"/>
              <p:cNvSpPr>
                <a:spLocks noChangeShapeType="1"/>
              </p:cNvSpPr>
              <p:nvPr/>
            </p:nvSpPr>
            <p:spPr bwMode="auto">
              <a:xfrm flipV="1">
                <a:off x="1344" y="1056"/>
                <a:ext cx="0" cy="29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94" name="Line 13"/>
              <p:cNvSpPr>
                <a:spLocks noChangeShapeType="1"/>
              </p:cNvSpPr>
              <p:nvPr/>
            </p:nvSpPr>
            <p:spPr bwMode="auto">
              <a:xfrm flipV="1">
                <a:off x="1680" y="1056"/>
                <a:ext cx="0" cy="29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95" name="Line 14"/>
              <p:cNvSpPr>
                <a:spLocks noChangeShapeType="1"/>
              </p:cNvSpPr>
              <p:nvPr/>
            </p:nvSpPr>
            <p:spPr bwMode="auto">
              <a:xfrm flipV="1">
                <a:off x="2016" y="1056"/>
                <a:ext cx="0" cy="29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96" name="Line 15"/>
              <p:cNvSpPr>
                <a:spLocks noChangeShapeType="1"/>
              </p:cNvSpPr>
              <p:nvPr/>
            </p:nvSpPr>
            <p:spPr bwMode="auto">
              <a:xfrm flipV="1">
                <a:off x="2352" y="1056"/>
                <a:ext cx="0" cy="29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97" name="Line 16"/>
              <p:cNvSpPr>
                <a:spLocks noChangeShapeType="1"/>
              </p:cNvSpPr>
              <p:nvPr/>
            </p:nvSpPr>
            <p:spPr bwMode="auto">
              <a:xfrm flipV="1">
                <a:off x="2688" y="1056"/>
                <a:ext cx="0" cy="29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98" name="Line 17"/>
              <p:cNvSpPr>
                <a:spLocks noChangeShapeType="1"/>
              </p:cNvSpPr>
              <p:nvPr/>
            </p:nvSpPr>
            <p:spPr bwMode="auto">
              <a:xfrm flipV="1">
                <a:off x="3024" y="1056"/>
                <a:ext cx="0" cy="29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99" name="Line 18"/>
              <p:cNvSpPr>
                <a:spLocks noChangeShapeType="1"/>
              </p:cNvSpPr>
              <p:nvPr/>
            </p:nvSpPr>
            <p:spPr bwMode="auto">
              <a:xfrm flipV="1">
                <a:off x="3360" y="1056"/>
                <a:ext cx="0" cy="29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00" name="Line 19"/>
              <p:cNvSpPr>
                <a:spLocks noChangeShapeType="1"/>
              </p:cNvSpPr>
              <p:nvPr/>
            </p:nvSpPr>
            <p:spPr bwMode="auto">
              <a:xfrm flipV="1">
                <a:off x="3696" y="1056"/>
                <a:ext cx="0" cy="29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01" name="Line 20"/>
              <p:cNvSpPr>
                <a:spLocks noChangeShapeType="1"/>
              </p:cNvSpPr>
              <p:nvPr/>
            </p:nvSpPr>
            <p:spPr bwMode="auto">
              <a:xfrm flipV="1">
                <a:off x="4032" y="1008"/>
                <a:ext cx="0" cy="29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02" name="Line 21"/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03" name="Line 22"/>
              <p:cNvSpPr>
                <a:spLocks noChangeShapeType="1"/>
              </p:cNvSpPr>
              <p:nvPr/>
            </p:nvSpPr>
            <p:spPr bwMode="auto">
              <a:xfrm>
                <a:off x="1680" y="144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04" name="Line 23"/>
              <p:cNvSpPr>
                <a:spLocks noChangeShapeType="1"/>
              </p:cNvSpPr>
              <p:nvPr/>
            </p:nvSpPr>
            <p:spPr bwMode="auto">
              <a:xfrm>
                <a:off x="2688" y="1152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05" name="Line 24"/>
              <p:cNvSpPr>
                <a:spLocks noChangeShapeType="1"/>
              </p:cNvSpPr>
              <p:nvPr/>
            </p:nvSpPr>
            <p:spPr bwMode="auto">
              <a:xfrm>
                <a:off x="672" y="1968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06" name="Line 25"/>
              <p:cNvSpPr>
                <a:spLocks noChangeShapeType="1"/>
              </p:cNvSpPr>
              <p:nvPr/>
            </p:nvSpPr>
            <p:spPr bwMode="auto">
              <a:xfrm>
                <a:off x="1344" y="168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07" name="Line 26"/>
              <p:cNvSpPr>
                <a:spLocks noChangeShapeType="1"/>
              </p:cNvSpPr>
              <p:nvPr/>
            </p:nvSpPr>
            <p:spPr bwMode="auto">
              <a:xfrm>
                <a:off x="2352" y="1968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08" name="Line 27"/>
              <p:cNvSpPr>
                <a:spLocks noChangeShapeType="1"/>
              </p:cNvSpPr>
              <p:nvPr/>
            </p:nvSpPr>
            <p:spPr bwMode="auto">
              <a:xfrm>
                <a:off x="3360" y="1680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09" name="Line 28"/>
              <p:cNvSpPr>
                <a:spLocks noChangeShapeType="1"/>
              </p:cNvSpPr>
              <p:nvPr/>
            </p:nvSpPr>
            <p:spPr bwMode="auto">
              <a:xfrm>
                <a:off x="672" y="2160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10" name="Line 29"/>
              <p:cNvSpPr>
                <a:spLocks noChangeShapeType="1"/>
              </p:cNvSpPr>
              <p:nvPr/>
            </p:nvSpPr>
            <p:spPr bwMode="auto">
              <a:xfrm>
                <a:off x="1008" y="2448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11" name="Line 30"/>
              <p:cNvSpPr>
                <a:spLocks noChangeShapeType="1"/>
              </p:cNvSpPr>
              <p:nvPr/>
            </p:nvSpPr>
            <p:spPr bwMode="auto">
              <a:xfrm>
                <a:off x="2064" y="2160"/>
                <a:ext cx="96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12" name="Line 31"/>
              <p:cNvSpPr>
                <a:spLocks noChangeShapeType="1"/>
              </p:cNvSpPr>
              <p:nvPr/>
            </p:nvSpPr>
            <p:spPr bwMode="auto">
              <a:xfrm>
                <a:off x="3024" y="2448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13" name="Line 32"/>
              <p:cNvSpPr>
                <a:spLocks noChangeShapeType="1"/>
              </p:cNvSpPr>
              <p:nvPr/>
            </p:nvSpPr>
            <p:spPr bwMode="auto">
              <a:xfrm>
                <a:off x="672" y="2496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14" name="Line 33"/>
              <p:cNvSpPr>
                <a:spLocks noChangeShapeType="1"/>
              </p:cNvSpPr>
              <p:nvPr/>
            </p:nvSpPr>
            <p:spPr bwMode="auto">
              <a:xfrm>
                <a:off x="1344" y="278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15" name="Line 34"/>
              <p:cNvSpPr>
                <a:spLocks noChangeShapeType="1"/>
              </p:cNvSpPr>
              <p:nvPr/>
            </p:nvSpPr>
            <p:spPr bwMode="auto">
              <a:xfrm>
                <a:off x="1680" y="3024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16" name="Line 35"/>
              <p:cNvSpPr>
                <a:spLocks noChangeShapeType="1"/>
              </p:cNvSpPr>
              <p:nvPr/>
            </p:nvSpPr>
            <p:spPr bwMode="auto">
              <a:xfrm>
                <a:off x="2352" y="278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17" name="Line 36"/>
              <p:cNvSpPr>
                <a:spLocks noChangeShapeType="1"/>
              </p:cNvSpPr>
              <p:nvPr/>
            </p:nvSpPr>
            <p:spPr bwMode="auto">
              <a:xfrm>
                <a:off x="2688" y="2496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18" name="Line 37"/>
              <p:cNvSpPr>
                <a:spLocks noChangeShapeType="1"/>
              </p:cNvSpPr>
              <p:nvPr/>
            </p:nvSpPr>
            <p:spPr bwMode="auto">
              <a:xfrm>
                <a:off x="3360" y="278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19" name="Line 38"/>
              <p:cNvSpPr>
                <a:spLocks noChangeShapeType="1"/>
              </p:cNvSpPr>
              <p:nvPr/>
            </p:nvSpPr>
            <p:spPr bwMode="auto">
              <a:xfrm>
                <a:off x="672" y="3120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20" name="Line 3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21" name="Line 40"/>
              <p:cNvSpPr>
                <a:spLocks noChangeShapeType="1"/>
              </p:cNvSpPr>
              <p:nvPr/>
            </p:nvSpPr>
            <p:spPr bwMode="auto">
              <a:xfrm>
                <a:off x="1344" y="3120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22" name="Line 41"/>
              <p:cNvSpPr>
                <a:spLocks noChangeShapeType="1"/>
              </p:cNvSpPr>
              <p:nvPr/>
            </p:nvSpPr>
            <p:spPr bwMode="auto">
              <a:xfrm>
                <a:off x="1680" y="340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23" name="Line 42"/>
              <p:cNvSpPr>
                <a:spLocks noChangeShapeType="1"/>
              </p:cNvSpPr>
              <p:nvPr/>
            </p:nvSpPr>
            <p:spPr bwMode="auto">
              <a:xfrm>
                <a:off x="2016" y="3552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24" name="Line 43"/>
              <p:cNvSpPr>
                <a:spLocks noChangeShapeType="1"/>
              </p:cNvSpPr>
              <p:nvPr/>
            </p:nvSpPr>
            <p:spPr bwMode="auto">
              <a:xfrm>
                <a:off x="2352" y="340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25" name="Line 44"/>
              <p:cNvSpPr>
                <a:spLocks noChangeShapeType="1"/>
              </p:cNvSpPr>
              <p:nvPr/>
            </p:nvSpPr>
            <p:spPr bwMode="auto">
              <a:xfrm>
                <a:off x="2688" y="3120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26" name="Line 45"/>
              <p:cNvSpPr>
                <a:spLocks noChangeShapeType="1"/>
              </p:cNvSpPr>
              <p:nvPr/>
            </p:nvSpPr>
            <p:spPr bwMode="auto">
              <a:xfrm>
                <a:off x="3024" y="2976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27" name="Line 46"/>
              <p:cNvSpPr>
                <a:spLocks noChangeShapeType="1"/>
              </p:cNvSpPr>
              <p:nvPr/>
            </p:nvSpPr>
            <p:spPr bwMode="auto">
              <a:xfrm>
                <a:off x="3360" y="3120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28" name="Line 47"/>
              <p:cNvSpPr>
                <a:spLocks noChangeShapeType="1"/>
              </p:cNvSpPr>
              <p:nvPr/>
            </p:nvSpPr>
            <p:spPr bwMode="auto">
              <a:xfrm>
                <a:off x="672" y="3696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29" name="Line 48"/>
              <p:cNvSpPr>
                <a:spLocks noChangeShapeType="1"/>
              </p:cNvSpPr>
              <p:nvPr/>
            </p:nvSpPr>
            <p:spPr bwMode="auto">
              <a:xfrm>
                <a:off x="1008" y="3792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30" name="Line 49"/>
              <p:cNvSpPr>
                <a:spLocks noChangeShapeType="1"/>
              </p:cNvSpPr>
              <p:nvPr/>
            </p:nvSpPr>
            <p:spPr bwMode="auto">
              <a:xfrm>
                <a:off x="1344" y="3696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31" name="Line 50"/>
              <p:cNvSpPr>
                <a:spLocks noChangeShapeType="1"/>
              </p:cNvSpPr>
              <p:nvPr/>
            </p:nvSpPr>
            <p:spPr bwMode="auto">
              <a:xfrm>
                <a:off x="1680" y="3792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32" name="Line 51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33" name="Line 52"/>
              <p:cNvSpPr>
                <a:spLocks noChangeShapeType="1"/>
              </p:cNvSpPr>
              <p:nvPr/>
            </p:nvSpPr>
            <p:spPr bwMode="auto">
              <a:xfrm>
                <a:off x="2352" y="3792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34" name="Line 53"/>
              <p:cNvSpPr>
                <a:spLocks noChangeShapeType="1"/>
              </p:cNvSpPr>
              <p:nvPr/>
            </p:nvSpPr>
            <p:spPr bwMode="auto">
              <a:xfrm flipV="1">
                <a:off x="2688" y="3696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35" name="Line 54"/>
              <p:cNvSpPr>
                <a:spLocks noChangeShapeType="1"/>
              </p:cNvSpPr>
              <p:nvPr/>
            </p:nvSpPr>
            <p:spPr bwMode="auto">
              <a:xfrm>
                <a:off x="3024" y="3792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36" name="Line 55"/>
              <p:cNvSpPr>
                <a:spLocks noChangeShapeType="1"/>
              </p:cNvSpPr>
              <p:nvPr/>
            </p:nvSpPr>
            <p:spPr bwMode="auto">
              <a:xfrm>
                <a:off x="3360" y="3696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37" name="Line 56"/>
              <p:cNvSpPr>
                <a:spLocks noChangeShapeType="1"/>
              </p:cNvSpPr>
              <p:nvPr/>
            </p:nvSpPr>
            <p:spPr bwMode="auto">
              <a:xfrm>
                <a:off x="3696" y="3792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83975" name="Line 59"/>
            <p:cNvSpPr>
              <a:spLocks noChangeShapeType="1"/>
            </p:cNvSpPr>
            <p:nvPr/>
          </p:nvSpPr>
          <p:spPr bwMode="auto">
            <a:xfrm>
              <a:off x="3696" y="1152"/>
              <a:ext cx="6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976" name="Line 60"/>
            <p:cNvSpPr>
              <a:spLocks noChangeShapeType="1"/>
            </p:cNvSpPr>
            <p:nvPr/>
          </p:nvSpPr>
          <p:spPr bwMode="auto">
            <a:xfrm>
              <a:off x="2688" y="1440"/>
              <a:ext cx="163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977" name="Line 61"/>
            <p:cNvSpPr>
              <a:spLocks noChangeShapeType="1"/>
            </p:cNvSpPr>
            <p:nvPr/>
          </p:nvSpPr>
          <p:spPr bwMode="auto">
            <a:xfrm>
              <a:off x="3360" y="2496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978" name="Line 62"/>
            <p:cNvSpPr>
              <a:spLocks noChangeShapeType="1"/>
            </p:cNvSpPr>
            <p:nvPr/>
          </p:nvSpPr>
          <p:spPr bwMode="auto">
            <a:xfrm>
              <a:off x="2352" y="3024"/>
              <a:ext cx="2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979" name="AutoShape 63"/>
            <p:cNvSpPr>
              <a:spLocks/>
            </p:cNvSpPr>
            <p:nvPr/>
          </p:nvSpPr>
          <p:spPr bwMode="auto">
            <a:xfrm>
              <a:off x="4752" y="2760"/>
              <a:ext cx="576" cy="264"/>
            </a:xfrm>
            <a:prstGeom prst="borderCallout2">
              <a:avLst>
                <a:gd name="adj1" fmla="val 27273"/>
                <a:gd name="adj2" fmla="val -8333"/>
                <a:gd name="adj3" fmla="val 27273"/>
                <a:gd name="adj4" fmla="val -126912"/>
                <a:gd name="adj5" fmla="val 81819"/>
                <a:gd name="adj6" fmla="val -250000"/>
              </a:avLst>
            </a:prstGeom>
            <a:noFill/>
            <a:ln w="19050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fr-FR" baseline="0">
                  <a:solidFill>
                    <a:srgbClr val="0000CC"/>
                  </a:solidFill>
                </a:rPr>
                <a:t>2U</a:t>
              </a:r>
              <a:r>
                <a:rPr lang="fr-FR">
                  <a:solidFill>
                    <a:srgbClr val="0000CC"/>
                  </a:solidFill>
                </a:rPr>
                <a:t>A</a:t>
              </a:r>
              <a:r>
                <a:rPr lang="fr-FR" baseline="0">
                  <a:solidFill>
                    <a:srgbClr val="0000CC"/>
                  </a:solidFill>
                </a:rPr>
                <a:t>/3</a:t>
              </a:r>
            </a:p>
          </p:txBody>
        </p:sp>
        <p:sp>
          <p:nvSpPr>
            <p:cNvPr id="83980" name="AutoShape 65"/>
            <p:cNvSpPr>
              <a:spLocks/>
            </p:cNvSpPr>
            <p:nvPr/>
          </p:nvSpPr>
          <p:spPr bwMode="auto">
            <a:xfrm>
              <a:off x="4848" y="3120"/>
              <a:ext cx="576" cy="240"/>
            </a:xfrm>
            <a:prstGeom prst="borderCallout1">
              <a:avLst>
                <a:gd name="adj1" fmla="val 30000"/>
                <a:gd name="adj2" fmla="val -8333"/>
                <a:gd name="adj3" fmla="val 0"/>
                <a:gd name="adj4" fmla="val -233333"/>
              </a:avLst>
            </a:prstGeom>
            <a:noFill/>
            <a:ln w="19050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fr-FR" baseline="0">
                  <a:solidFill>
                    <a:srgbClr val="0000CC"/>
                  </a:solidFill>
                </a:rPr>
                <a:t>U</a:t>
              </a:r>
              <a:r>
                <a:rPr lang="fr-FR">
                  <a:solidFill>
                    <a:srgbClr val="0000CC"/>
                  </a:solidFill>
                </a:rPr>
                <a:t>A</a:t>
              </a:r>
              <a:r>
                <a:rPr lang="fr-FR" baseline="0">
                  <a:solidFill>
                    <a:srgbClr val="0000CC"/>
                  </a:solidFill>
                </a:rPr>
                <a:t>/3</a:t>
              </a:r>
            </a:p>
          </p:txBody>
        </p:sp>
        <p:sp>
          <p:nvSpPr>
            <p:cNvPr id="83981" name="AutoShape 66"/>
            <p:cNvSpPr>
              <a:spLocks/>
            </p:cNvSpPr>
            <p:nvPr/>
          </p:nvSpPr>
          <p:spPr bwMode="auto">
            <a:xfrm>
              <a:off x="3168" y="3288"/>
              <a:ext cx="576" cy="264"/>
            </a:xfrm>
            <a:prstGeom prst="borderCallout2">
              <a:avLst>
                <a:gd name="adj1" fmla="val 27273"/>
                <a:gd name="adj2" fmla="val -8333"/>
                <a:gd name="adj3" fmla="val 27273"/>
                <a:gd name="adj4" fmla="val -49134"/>
                <a:gd name="adj5" fmla="val 45454"/>
                <a:gd name="adj6" fmla="val -91667"/>
              </a:avLst>
            </a:prstGeom>
            <a:noFill/>
            <a:ln w="19050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fr-FR" baseline="0">
                  <a:solidFill>
                    <a:srgbClr val="0000CC"/>
                  </a:solidFill>
                </a:rPr>
                <a:t>-U</a:t>
              </a:r>
              <a:r>
                <a:rPr lang="fr-FR">
                  <a:solidFill>
                    <a:srgbClr val="0000CC"/>
                  </a:solidFill>
                </a:rPr>
                <a:t>A</a:t>
              </a:r>
              <a:r>
                <a:rPr lang="fr-FR" baseline="0">
                  <a:solidFill>
                    <a:srgbClr val="0000CC"/>
                  </a:solidFill>
                </a:rPr>
                <a:t>/3</a:t>
              </a:r>
            </a:p>
          </p:txBody>
        </p:sp>
        <p:sp>
          <p:nvSpPr>
            <p:cNvPr id="83982" name="Line 67"/>
            <p:cNvSpPr>
              <a:spLocks noChangeShapeType="1"/>
            </p:cNvSpPr>
            <p:nvPr/>
          </p:nvSpPr>
          <p:spPr bwMode="auto">
            <a:xfrm>
              <a:off x="3456" y="3696"/>
              <a:ext cx="96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983" name="AutoShape 68"/>
            <p:cNvSpPr>
              <a:spLocks/>
            </p:cNvSpPr>
            <p:nvPr/>
          </p:nvSpPr>
          <p:spPr bwMode="auto">
            <a:xfrm>
              <a:off x="3072" y="3864"/>
              <a:ext cx="576" cy="216"/>
            </a:xfrm>
            <a:prstGeom prst="borderCallout2">
              <a:avLst>
                <a:gd name="adj1" fmla="val 33333"/>
                <a:gd name="adj2" fmla="val -8333"/>
                <a:gd name="adj3" fmla="val 33333"/>
                <a:gd name="adj4" fmla="val -53301"/>
                <a:gd name="adj5" fmla="val -33333"/>
                <a:gd name="adj6" fmla="val -100000"/>
              </a:avLst>
            </a:prstGeom>
            <a:noFill/>
            <a:ln w="1905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fr-FR" baseline="0"/>
                <a:t>-U</a:t>
              </a:r>
              <a:r>
                <a:rPr lang="fr-FR"/>
                <a:t>A</a:t>
              </a:r>
              <a:r>
                <a:rPr lang="fr-FR" baseline="0"/>
                <a:t>/6</a:t>
              </a:r>
            </a:p>
          </p:txBody>
        </p:sp>
        <p:sp>
          <p:nvSpPr>
            <p:cNvPr id="83984" name="Line 69"/>
            <p:cNvSpPr>
              <a:spLocks noChangeShapeType="1"/>
            </p:cNvSpPr>
            <p:nvPr/>
          </p:nvSpPr>
          <p:spPr bwMode="auto">
            <a:xfrm flipH="1">
              <a:off x="3696" y="3408"/>
              <a:ext cx="33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0"/>
            <a:ext cx="7848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 err="1" smtClean="0">
                <a:solidFill>
                  <a:schemeClr val="tx1"/>
                </a:solidFill>
              </a:rPr>
              <a:t>Three</a:t>
            </a:r>
            <a:r>
              <a:rPr lang="fr-FR" sz="2800" dirty="0" smtClean="0">
                <a:solidFill>
                  <a:schemeClr val="tx1"/>
                </a:solidFill>
              </a:rPr>
              <a:t>-phase DC/AC </a:t>
            </a:r>
            <a:r>
              <a:rPr lang="fr-FR" sz="2800" dirty="0" err="1" smtClean="0">
                <a:solidFill>
                  <a:schemeClr val="tx1"/>
                </a:solidFill>
              </a:rPr>
              <a:t>converters</a:t>
            </a: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err="1" smtClean="0">
                <a:solidFill>
                  <a:schemeClr val="tx1"/>
                </a:solidFill>
              </a:rPr>
              <a:t>Summary</a:t>
            </a:r>
            <a:endParaRPr lang="fr-FR" sz="2800" dirty="0" smtClean="0">
              <a:solidFill>
                <a:schemeClr val="tx1"/>
              </a:solidFill>
            </a:endParaRPr>
          </a:p>
        </p:txBody>
      </p:sp>
      <p:sp>
        <p:nvSpPr>
          <p:cNvPr id="84995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C76C68C1-51C7-4807-B687-4EDC2BF558B1}" type="slidenum">
              <a:rPr lang="fr-FR"/>
              <a:pPr eaLnBrk="1" hangingPunct="1"/>
              <a:t>38</a:t>
            </a:fld>
            <a:endParaRPr lang="fr-FR"/>
          </a:p>
        </p:txBody>
      </p:sp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2057400" y="990600"/>
            <a:ext cx="7848600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aseline="0" dirty="0"/>
              <a:t>Voltages expressed from the midpoint M of the supply are shifted </a:t>
            </a:r>
            <a:r>
              <a:rPr lang="en-US" sz="2000" baseline="0" dirty="0" smtClean="0"/>
              <a:t>one-third of a period </a:t>
            </a:r>
            <a:r>
              <a:rPr lang="en-US" sz="2000" baseline="0" dirty="0"/>
              <a:t>in a </a:t>
            </a:r>
            <a:r>
              <a:rPr lang="en-US" sz="2000" baseline="0" dirty="0" smtClean="0"/>
              <a:t>full-wave command strategy. The compound voltage </a:t>
            </a:r>
            <a:r>
              <a:rPr lang="fr-FR" sz="2000" baseline="0" dirty="0" smtClean="0"/>
              <a:t>U</a:t>
            </a:r>
            <a:r>
              <a:rPr lang="fr-FR" sz="2000" dirty="0" smtClean="0"/>
              <a:t>AB</a:t>
            </a:r>
            <a:r>
              <a:rPr lang="fr-FR" sz="2000" baseline="0" dirty="0" smtClean="0"/>
              <a:t> has a 3-level </a:t>
            </a:r>
            <a:r>
              <a:rPr lang="fr-FR" sz="2000" baseline="0" dirty="0" err="1" smtClean="0"/>
              <a:t>shape</a:t>
            </a:r>
            <a:r>
              <a:rPr lang="fr-FR" sz="2000" baseline="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aseline="0" dirty="0" smtClean="0"/>
              <a:t>The simple voltage V</a:t>
            </a:r>
            <a:r>
              <a:rPr lang="en-US" sz="2000" dirty="0" smtClean="0"/>
              <a:t>AN</a:t>
            </a:r>
            <a:r>
              <a:rPr lang="en-US" sz="2000" baseline="0" dirty="0" smtClean="0"/>
              <a:t> </a:t>
            </a:r>
            <a:r>
              <a:rPr lang="en-US" sz="2000" baseline="0" dirty="0"/>
              <a:t>has 4 levels and </a:t>
            </a:r>
            <a:r>
              <a:rPr lang="en-US" sz="2000" baseline="0" dirty="0" smtClean="0"/>
              <a:t>looks more like a sinusoid smoothed </a:t>
            </a:r>
            <a:r>
              <a:rPr lang="en-US" sz="2000" baseline="0" dirty="0"/>
              <a:t>by the inductive nature of the windings.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 baseline="0" dirty="0"/>
              <a:t>V</a:t>
            </a:r>
            <a:r>
              <a:rPr lang="fr-FR" sz="2000" dirty="0"/>
              <a:t>NM</a:t>
            </a:r>
            <a:r>
              <a:rPr lang="fr-FR" sz="2000" baseline="0" dirty="0"/>
              <a:t> </a:t>
            </a:r>
            <a:r>
              <a:rPr lang="fr-FR" sz="2000" baseline="0" dirty="0" smtClean="0"/>
              <a:t>commutes </a:t>
            </a:r>
            <a:r>
              <a:rPr lang="fr-FR" sz="2000" baseline="0" dirty="0" err="1"/>
              <a:t>from</a:t>
            </a:r>
            <a:r>
              <a:rPr lang="fr-FR" sz="2000" baseline="0" dirty="0"/>
              <a:t> U</a:t>
            </a:r>
            <a:r>
              <a:rPr lang="fr-FR" sz="2000" dirty="0"/>
              <a:t>A</a:t>
            </a:r>
            <a:r>
              <a:rPr lang="fr-FR" sz="2000" baseline="0" dirty="0"/>
              <a:t>/6 to - U</a:t>
            </a:r>
            <a:r>
              <a:rPr lang="fr-FR" sz="2000" dirty="0"/>
              <a:t>A</a:t>
            </a:r>
            <a:r>
              <a:rPr lang="fr-FR" sz="2000" baseline="0" dirty="0"/>
              <a:t>/6 </a:t>
            </a:r>
            <a:r>
              <a:rPr lang="fr-FR" sz="2000" baseline="0" dirty="0" err="1"/>
              <a:t>with</a:t>
            </a:r>
            <a:r>
              <a:rPr lang="fr-FR" sz="2000" baseline="0" dirty="0"/>
              <a:t> a </a:t>
            </a:r>
            <a:r>
              <a:rPr lang="fr-FR" sz="2000" baseline="0" dirty="0" err="1"/>
              <a:t>frequency</a:t>
            </a:r>
            <a:r>
              <a:rPr lang="fr-FR" sz="2000" baseline="0" dirty="0"/>
              <a:t> 6F </a:t>
            </a:r>
            <a:r>
              <a:rPr lang="fr-FR" sz="2000" baseline="0" dirty="0" err="1"/>
              <a:t>with</a:t>
            </a:r>
            <a:r>
              <a:rPr lang="fr-FR" sz="2000" baseline="0" dirty="0"/>
              <a:t> EMI </a:t>
            </a:r>
            <a:r>
              <a:rPr lang="fr-FR" sz="2000" baseline="0" dirty="0" err="1"/>
              <a:t>effects</a:t>
            </a:r>
            <a:r>
              <a:rPr lang="fr-FR" sz="2000" baseline="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aseline="0" dirty="0"/>
              <a:t>We can superimpose these measured PWM </a:t>
            </a:r>
            <a:r>
              <a:rPr lang="en-US" sz="2000" baseline="0" dirty="0" smtClean="0"/>
              <a:t>controls </a:t>
            </a:r>
            <a:r>
              <a:rPr lang="en-US" sz="2000" baseline="0" dirty="0"/>
              <a:t>to improve the sinusoidal </a:t>
            </a:r>
            <a:r>
              <a:rPr lang="en-US" sz="2000" baseline="0" dirty="0" smtClean="0"/>
              <a:t>current pattern,  which ensures a </a:t>
            </a:r>
            <a:r>
              <a:rPr lang="en-US" sz="2000" baseline="0" dirty="0"/>
              <a:t>better transfer of </a:t>
            </a:r>
            <a:r>
              <a:rPr lang="en-US" sz="2000" baseline="0" dirty="0" smtClean="0"/>
              <a:t>power.</a:t>
            </a:r>
            <a:endParaRPr lang="en-US" sz="2000" baseline="0" dirty="0"/>
          </a:p>
          <a:p>
            <a:pPr eaLnBrk="1" hangingPunct="1">
              <a:spcBef>
                <a:spcPct val="50000"/>
              </a:spcBef>
            </a:pPr>
            <a:r>
              <a:rPr lang="en-US" sz="2000" baseline="0" dirty="0"/>
              <a:t>If the current is </a:t>
            </a:r>
            <a:r>
              <a:rPr lang="en-US" sz="2000" baseline="0" dirty="0" smtClean="0"/>
              <a:t>sinusoidal, the RMS </a:t>
            </a:r>
            <a:r>
              <a:rPr lang="en-US" sz="2000" baseline="0" dirty="0"/>
              <a:t>value </a:t>
            </a:r>
            <a:r>
              <a:rPr lang="en-US" sz="2000" baseline="0" dirty="0" smtClean="0"/>
              <a:t>participates </a:t>
            </a:r>
            <a:r>
              <a:rPr lang="en-US" sz="2000" baseline="0" dirty="0"/>
              <a:t>fully in the transfer of power:			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2000" b="1" baseline="0" dirty="0"/>
              <a:t>P= 3V</a:t>
            </a:r>
            <a:r>
              <a:rPr lang="fr-FR" sz="2000" b="1" dirty="0"/>
              <a:t>C1</a:t>
            </a:r>
            <a:r>
              <a:rPr lang="fr-FR" sz="2000" b="1" baseline="0" dirty="0"/>
              <a:t>Icos</a:t>
            </a:r>
            <a:r>
              <a:rPr lang="el-GR" sz="2000" b="1" baseline="0" dirty="0"/>
              <a:t>φ</a:t>
            </a:r>
            <a:r>
              <a:rPr lang="fr-FR" sz="2000" b="1" dirty="0"/>
              <a:t>1</a:t>
            </a:r>
            <a:endParaRPr lang="fr-FR" sz="2000" b="1" baseline="0" dirty="0"/>
          </a:p>
          <a:p>
            <a:pPr eaLnBrk="1" hangingPunct="1">
              <a:spcBef>
                <a:spcPct val="50000"/>
              </a:spcBef>
            </a:pPr>
            <a:endParaRPr lang="fr-FR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 smtClean="0">
                <a:solidFill>
                  <a:schemeClr val="tx1"/>
                </a:solidFill>
              </a:rPr>
              <a:t>Power </a:t>
            </a:r>
            <a:r>
              <a:rPr lang="fr-FR" sz="2800" dirty="0" err="1" smtClean="0">
                <a:solidFill>
                  <a:schemeClr val="tx1"/>
                </a:solidFill>
              </a:rPr>
              <a:t>electronics</a:t>
            </a:r>
            <a:r>
              <a:rPr lang="fr-FR" sz="2800" dirty="0" smtClean="0">
                <a:solidFill>
                  <a:schemeClr val="tx1"/>
                </a:solidFill>
              </a:rPr>
              <a:t> and </a:t>
            </a:r>
            <a:r>
              <a:rPr lang="fr-FR" sz="2800" dirty="0" err="1" smtClean="0">
                <a:solidFill>
                  <a:schemeClr val="tx1"/>
                </a:solidFill>
              </a:rPr>
              <a:t>automotive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vehicles</a:t>
            </a: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err="1" smtClean="0">
                <a:solidFill>
                  <a:schemeClr val="tx1"/>
                </a:solidFill>
              </a:rPr>
              <a:t>current</a:t>
            </a:r>
            <a:r>
              <a:rPr lang="fr-FR" sz="2800" dirty="0" smtClean="0">
                <a:solidFill>
                  <a:schemeClr val="tx1"/>
                </a:solidFill>
              </a:rPr>
              <a:t> setting by Pulse </a:t>
            </a:r>
            <a:r>
              <a:rPr lang="fr-FR" sz="2800" dirty="0" err="1" smtClean="0">
                <a:solidFill>
                  <a:schemeClr val="tx1"/>
                </a:solidFill>
              </a:rPr>
              <a:t>Width</a:t>
            </a:r>
            <a:r>
              <a:rPr lang="fr-FR" sz="2800" dirty="0" smtClean="0">
                <a:solidFill>
                  <a:schemeClr val="tx1"/>
                </a:solidFill>
              </a:rPr>
              <a:t> Modulation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524000"/>
            <a:ext cx="8915400" cy="5105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fr-FR" sz="1800" dirty="0" smtClean="0"/>
              <a:t>                  i                  </a:t>
            </a:r>
            <a:r>
              <a:rPr lang="fr-FR" sz="1800" dirty="0" err="1" smtClean="0"/>
              <a:t>u</a:t>
            </a:r>
            <a:r>
              <a:rPr lang="fr-FR" sz="1800" baseline="-25000" dirty="0" err="1" smtClean="0"/>
              <a:t>L</a:t>
            </a:r>
            <a:r>
              <a:rPr lang="fr-FR" sz="1800" baseline="-25000" dirty="0" smtClean="0"/>
              <a:t>			        </a:t>
            </a:r>
            <a:r>
              <a:rPr lang="fr-FR" sz="1800" dirty="0" smtClean="0"/>
              <a:t>u</a:t>
            </a:r>
          </a:p>
          <a:p>
            <a:pPr eaLnBrk="1" hangingPunct="1">
              <a:buFontTx/>
              <a:buNone/>
            </a:pPr>
            <a:r>
              <a:rPr lang="fr-FR" sz="1800" dirty="0" smtClean="0"/>
              <a:t>						 U</a:t>
            </a:r>
            <a:r>
              <a:rPr lang="fr-FR" sz="1800" baseline="-25000" dirty="0" smtClean="0"/>
              <a:t>A</a:t>
            </a:r>
            <a:endParaRPr lang="fr-FR" sz="1800" dirty="0" smtClean="0"/>
          </a:p>
          <a:p>
            <a:pPr eaLnBrk="1" hangingPunct="1">
              <a:buFontTx/>
              <a:buNone/>
            </a:pPr>
            <a:r>
              <a:rPr lang="fr-FR" sz="1800" dirty="0" smtClean="0"/>
              <a:t>						</a:t>
            </a:r>
          </a:p>
          <a:p>
            <a:pPr eaLnBrk="1" hangingPunct="1">
              <a:buFontTx/>
              <a:buNone/>
            </a:pPr>
            <a:endParaRPr lang="fr-FR" sz="1800" dirty="0" smtClean="0"/>
          </a:p>
          <a:p>
            <a:pPr eaLnBrk="1" hangingPunct="1">
              <a:buFontTx/>
              <a:buNone/>
            </a:pPr>
            <a:r>
              <a:rPr lang="fr-FR" sz="1800" dirty="0" smtClean="0"/>
              <a:t>U						       0            </a:t>
            </a:r>
            <a:r>
              <a:rPr lang="el-GR" sz="1800" dirty="0" smtClean="0"/>
              <a:t>η</a:t>
            </a:r>
            <a:r>
              <a:rPr lang="fr-FR" sz="1800" dirty="0" smtClean="0"/>
              <a:t>T               </a:t>
            </a:r>
            <a:r>
              <a:rPr lang="fr-FR" sz="1800" dirty="0" err="1" smtClean="0"/>
              <a:t>T</a:t>
            </a:r>
            <a:r>
              <a:rPr lang="fr-FR" sz="1800" dirty="0" smtClean="0"/>
              <a:t>	        t				</a:t>
            </a:r>
          </a:p>
          <a:p>
            <a:pPr eaLnBrk="1" hangingPunct="1">
              <a:buFontTx/>
              <a:buNone/>
            </a:pPr>
            <a:endParaRPr lang="fr-FR" sz="1800" dirty="0" smtClean="0"/>
          </a:p>
          <a:p>
            <a:pPr eaLnBrk="1" hangingPunct="1">
              <a:buFontTx/>
              <a:buNone/>
            </a:pPr>
            <a:r>
              <a:rPr lang="fr-FR" sz="1800" dirty="0" smtClean="0"/>
              <a:t>	</a:t>
            </a:r>
          </a:p>
          <a:p>
            <a:pPr eaLnBrk="1" hangingPunct="1">
              <a:buFontTx/>
              <a:buNone/>
            </a:pPr>
            <a:r>
              <a:rPr lang="fr-FR" sz="1800" dirty="0" smtClean="0"/>
              <a:t>						</a:t>
            </a:r>
          </a:p>
          <a:p>
            <a:pPr eaLnBrk="1" hangingPunct="1">
              <a:buFontTx/>
              <a:buNone/>
            </a:pPr>
            <a:endParaRPr lang="fr-FR" sz="1800" dirty="0" smtClean="0"/>
          </a:p>
          <a:p>
            <a:pPr eaLnBrk="1" hangingPunct="1">
              <a:buFontTx/>
              <a:buNone/>
            </a:pPr>
            <a:endParaRPr lang="fr-FR" sz="1800" dirty="0" smtClean="0"/>
          </a:p>
          <a:p>
            <a:pPr eaLnBrk="1" hangingPunct="1">
              <a:buFontTx/>
              <a:buNone/>
            </a:pPr>
            <a:endParaRPr lang="fr-FR" sz="1800" dirty="0" smtClean="0"/>
          </a:p>
          <a:p>
            <a:pPr eaLnBrk="1" hangingPunct="1">
              <a:buFontTx/>
              <a:buNone/>
            </a:pPr>
            <a:r>
              <a:rPr lang="fr-FR" sz="1800" dirty="0" smtClean="0"/>
              <a:t>                   </a:t>
            </a:r>
            <a:r>
              <a:rPr lang="en-US" sz="1800" dirty="0" smtClean="0"/>
              <a:t>Thus average current is dependent on the mean voltage value and    	     		don’t forget that the average current gives the torque</a:t>
            </a:r>
            <a:endParaRPr lang="fr-FR" sz="1800" dirty="0" smtClean="0"/>
          </a:p>
          <a:p>
            <a:pPr eaLnBrk="1" hangingPunct="1">
              <a:buFontTx/>
              <a:buNone/>
            </a:pPr>
            <a:endParaRPr lang="fr-FR" sz="1800" dirty="0" smtClean="0"/>
          </a:p>
          <a:p>
            <a:pPr eaLnBrk="1" hangingPunct="1">
              <a:buFontTx/>
              <a:buNone/>
            </a:pPr>
            <a:endParaRPr lang="fr-FR" sz="1800" dirty="0" smtClean="0"/>
          </a:p>
          <a:p>
            <a:pPr eaLnBrk="1" hangingPunct="1">
              <a:buFontTx/>
              <a:buNone/>
            </a:pPr>
            <a:endParaRPr lang="fr-FR" sz="1800" dirty="0" smtClean="0"/>
          </a:p>
          <a:p>
            <a:pPr eaLnBrk="1" hangingPunct="1">
              <a:buFontTx/>
              <a:buNone/>
            </a:pPr>
            <a:endParaRPr lang="el-GR" sz="2000" dirty="0" smtClean="0"/>
          </a:p>
        </p:txBody>
      </p:sp>
      <p:sp>
        <p:nvSpPr>
          <p:cNvPr id="1031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8F127967-4972-46C1-AF4D-D31BD0038202}" type="slidenum">
              <a:rPr lang="fr-FR"/>
              <a:pPr eaLnBrk="1" hangingPunct="1"/>
              <a:t>4</a:t>
            </a:fld>
            <a:endParaRPr lang="fr-FR"/>
          </a:p>
        </p:txBody>
      </p:sp>
      <p:grpSp>
        <p:nvGrpSpPr>
          <p:cNvPr id="1032" name="Group 23"/>
          <p:cNvGrpSpPr>
            <a:grpSpLocks/>
          </p:cNvGrpSpPr>
          <p:nvPr/>
        </p:nvGrpSpPr>
        <p:grpSpPr bwMode="auto">
          <a:xfrm>
            <a:off x="1066800" y="1905000"/>
            <a:ext cx="3581400" cy="1524000"/>
            <a:chOff x="1344" y="1104"/>
            <a:chExt cx="2256" cy="960"/>
          </a:xfrm>
        </p:grpSpPr>
        <p:grpSp>
          <p:nvGrpSpPr>
            <p:cNvPr id="1041" name="Group 15"/>
            <p:cNvGrpSpPr>
              <a:grpSpLocks/>
            </p:cNvGrpSpPr>
            <p:nvPr/>
          </p:nvGrpSpPr>
          <p:grpSpPr bwMode="auto">
            <a:xfrm>
              <a:off x="1344" y="1248"/>
              <a:ext cx="481" cy="816"/>
              <a:chOff x="1344" y="1200"/>
              <a:chExt cx="481" cy="816"/>
            </a:xfrm>
          </p:grpSpPr>
          <p:sp>
            <p:nvSpPr>
              <p:cNvPr id="1055" name="Oval 4"/>
              <p:cNvSpPr>
                <a:spLocks noChangeArrowheads="1"/>
              </p:cNvSpPr>
              <p:nvPr/>
            </p:nvSpPr>
            <p:spPr bwMode="auto">
              <a:xfrm>
                <a:off x="1344" y="1391"/>
                <a:ext cx="481" cy="43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6" name="Line 5"/>
              <p:cNvSpPr>
                <a:spLocks noChangeShapeType="1"/>
              </p:cNvSpPr>
              <p:nvPr/>
            </p:nvSpPr>
            <p:spPr bwMode="auto">
              <a:xfrm flipV="1">
                <a:off x="1584" y="120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" name="Line 6"/>
              <p:cNvSpPr>
                <a:spLocks noChangeShapeType="1"/>
              </p:cNvSpPr>
              <p:nvPr/>
            </p:nvSpPr>
            <p:spPr bwMode="auto">
              <a:xfrm flipV="1">
                <a:off x="1584" y="182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" name="Line 7"/>
              <p:cNvSpPr>
                <a:spLocks noChangeShapeType="1"/>
              </p:cNvSpPr>
              <p:nvPr/>
            </p:nvSpPr>
            <p:spPr bwMode="auto">
              <a:xfrm flipV="1">
                <a:off x="1584" y="144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42" name="Oval 8"/>
            <p:cNvSpPr>
              <a:spLocks noChangeArrowheads="1"/>
            </p:cNvSpPr>
            <p:nvPr/>
          </p:nvSpPr>
          <p:spPr bwMode="auto">
            <a:xfrm>
              <a:off x="2304" y="1104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3" name="Oval 9"/>
            <p:cNvSpPr>
              <a:spLocks noChangeArrowheads="1"/>
            </p:cNvSpPr>
            <p:nvPr/>
          </p:nvSpPr>
          <p:spPr bwMode="auto">
            <a:xfrm>
              <a:off x="2544" y="1104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4" name="Oval 10"/>
            <p:cNvSpPr>
              <a:spLocks noChangeArrowheads="1"/>
            </p:cNvSpPr>
            <p:nvPr/>
          </p:nvSpPr>
          <p:spPr bwMode="auto">
            <a:xfrm>
              <a:off x="2784" y="1104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5" name="Text Box 12"/>
            <p:cNvSpPr txBox="1">
              <a:spLocks noChangeArrowheads="1"/>
            </p:cNvSpPr>
            <p:nvPr/>
          </p:nvSpPr>
          <p:spPr bwMode="auto">
            <a:xfrm>
              <a:off x="2256" y="1248"/>
              <a:ext cx="8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baseline="0"/>
                <a:t>  </a:t>
              </a:r>
            </a:p>
          </p:txBody>
        </p:sp>
        <p:sp>
          <p:nvSpPr>
            <p:cNvPr id="1046" name="Rectangle 13"/>
            <p:cNvSpPr>
              <a:spLocks noChangeArrowheads="1"/>
            </p:cNvSpPr>
            <p:nvPr/>
          </p:nvSpPr>
          <p:spPr bwMode="auto">
            <a:xfrm>
              <a:off x="2256" y="1248"/>
              <a:ext cx="81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7" name="Line 14"/>
            <p:cNvSpPr>
              <a:spLocks noChangeShapeType="1"/>
            </p:cNvSpPr>
            <p:nvPr/>
          </p:nvSpPr>
          <p:spPr bwMode="auto">
            <a:xfrm flipH="1">
              <a:off x="1584" y="1248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8" name="Line 16"/>
            <p:cNvSpPr>
              <a:spLocks noChangeShapeType="1"/>
            </p:cNvSpPr>
            <p:nvPr/>
          </p:nvSpPr>
          <p:spPr bwMode="auto">
            <a:xfrm>
              <a:off x="3024" y="124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9" name="Rectangle 17"/>
            <p:cNvSpPr>
              <a:spLocks noChangeArrowheads="1"/>
            </p:cNvSpPr>
            <p:nvPr/>
          </p:nvSpPr>
          <p:spPr bwMode="auto">
            <a:xfrm>
              <a:off x="3408" y="1488"/>
              <a:ext cx="192" cy="3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0" name="Line 18"/>
            <p:cNvSpPr>
              <a:spLocks noChangeShapeType="1"/>
            </p:cNvSpPr>
            <p:nvPr/>
          </p:nvSpPr>
          <p:spPr bwMode="auto">
            <a:xfrm>
              <a:off x="3504" y="12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1" name="Line 19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2" name="Line 20"/>
            <p:cNvSpPr>
              <a:spLocks noChangeShapeType="1"/>
            </p:cNvSpPr>
            <p:nvPr/>
          </p:nvSpPr>
          <p:spPr bwMode="auto">
            <a:xfrm flipH="1">
              <a:off x="1584" y="2064"/>
              <a:ext cx="19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3" name="Line 21"/>
            <p:cNvSpPr>
              <a:spLocks noChangeShapeType="1"/>
            </p:cNvSpPr>
            <p:nvPr/>
          </p:nvSpPr>
          <p:spPr bwMode="auto">
            <a:xfrm>
              <a:off x="1776" y="124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4" name="Line 22"/>
            <p:cNvSpPr>
              <a:spLocks noChangeShapeType="1"/>
            </p:cNvSpPr>
            <p:nvPr/>
          </p:nvSpPr>
          <p:spPr bwMode="auto">
            <a:xfrm flipH="1">
              <a:off x="2304" y="1392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33" name="Group 30"/>
          <p:cNvGrpSpPr>
            <a:grpSpLocks/>
          </p:cNvGrpSpPr>
          <p:nvPr/>
        </p:nvGrpSpPr>
        <p:grpSpPr bwMode="auto">
          <a:xfrm>
            <a:off x="5715000" y="1676400"/>
            <a:ext cx="2895600" cy="1447800"/>
            <a:chOff x="3456" y="1008"/>
            <a:chExt cx="1824" cy="912"/>
          </a:xfrm>
        </p:grpSpPr>
        <p:grpSp>
          <p:nvGrpSpPr>
            <p:cNvPr id="1035" name="Group 24"/>
            <p:cNvGrpSpPr>
              <a:grpSpLocks/>
            </p:cNvGrpSpPr>
            <p:nvPr/>
          </p:nvGrpSpPr>
          <p:grpSpPr bwMode="auto">
            <a:xfrm>
              <a:off x="3456" y="1392"/>
              <a:ext cx="1824" cy="384"/>
              <a:chOff x="624" y="3600"/>
              <a:chExt cx="1824" cy="288"/>
            </a:xfrm>
          </p:grpSpPr>
          <p:sp>
            <p:nvSpPr>
              <p:cNvPr id="1037" name="Line 25"/>
              <p:cNvSpPr>
                <a:spLocks noChangeShapeType="1"/>
              </p:cNvSpPr>
              <p:nvPr/>
            </p:nvSpPr>
            <p:spPr bwMode="auto">
              <a:xfrm>
                <a:off x="624" y="388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" name="Line 26"/>
              <p:cNvSpPr>
                <a:spLocks noChangeShapeType="1"/>
              </p:cNvSpPr>
              <p:nvPr/>
            </p:nvSpPr>
            <p:spPr bwMode="auto">
              <a:xfrm>
                <a:off x="768" y="3600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" name="Line 27"/>
              <p:cNvSpPr>
                <a:spLocks noChangeShapeType="1"/>
              </p:cNvSpPr>
              <p:nvPr/>
            </p:nvSpPr>
            <p:spPr bwMode="auto">
              <a:xfrm>
                <a:off x="1200" y="3888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0" name="Line 28"/>
              <p:cNvSpPr>
                <a:spLocks noChangeShapeType="1"/>
              </p:cNvSpPr>
              <p:nvPr/>
            </p:nvSpPr>
            <p:spPr bwMode="auto">
              <a:xfrm>
                <a:off x="1968" y="3600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36" name="Line 29"/>
            <p:cNvSpPr>
              <a:spLocks noChangeShapeType="1"/>
            </p:cNvSpPr>
            <p:nvPr/>
          </p:nvSpPr>
          <p:spPr bwMode="auto">
            <a:xfrm flipV="1">
              <a:off x="3600" y="1008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1026" name="Object 31"/>
          <p:cNvGraphicFramePr>
            <a:graphicFrameLocks noChangeAspect="1"/>
          </p:cNvGraphicFramePr>
          <p:nvPr/>
        </p:nvGraphicFramePr>
        <p:xfrm>
          <a:off x="2362200" y="2590800"/>
          <a:ext cx="1320800" cy="609600"/>
        </p:xfrm>
        <a:graphic>
          <a:graphicData uri="http://schemas.openxmlformats.org/presentationml/2006/ole">
            <p:oleObj spid="_x0000_s1101" name="Equation" r:id="rId3" imgW="1320227" imgH="609336" progId="Equation.3">
              <p:embed/>
            </p:oleObj>
          </a:graphicData>
        </a:graphic>
      </p:graphicFrame>
      <p:graphicFrame>
        <p:nvGraphicFramePr>
          <p:cNvPr id="1027" name="Object 33"/>
          <p:cNvGraphicFramePr>
            <a:graphicFrameLocks noChangeAspect="1"/>
          </p:cNvGraphicFramePr>
          <p:nvPr/>
        </p:nvGraphicFramePr>
        <p:xfrm>
          <a:off x="2638425" y="3792538"/>
          <a:ext cx="4779963" cy="492125"/>
        </p:xfrm>
        <a:graphic>
          <a:graphicData uri="http://schemas.openxmlformats.org/presentationml/2006/ole">
            <p:oleObj spid="_x0000_s1102" name="Équation" r:id="rId4" imgW="4343400" imgH="393480" progId="Equation.3">
              <p:embed/>
            </p:oleObj>
          </a:graphicData>
        </a:graphic>
      </p:graphicFrame>
      <p:graphicFrame>
        <p:nvGraphicFramePr>
          <p:cNvPr id="102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3381436"/>
              </p:ext>
            </p:extLst>
          </p:nvPr>
        </p:nvGraphicFramePr>
        <p:xfrm>
          <a:off x="2894013" y="4508500"/>
          <a:ext cx="5226050" cy="612775"/>
        </p:xfrm>
        <a:graphic>
          <a:graphicData uri="http://schemas.openxmlformats.org/presentationml/2006/ole">
            <p:oleObj spid="_x0000_s1103" name="Équation" r:id="rId5" imgW="3327120" imgH="482400" progId="Equation.3">
              <p:embed/>
            </p:oleObj>
          </a:graphicData>
        </a:graphic>
      </p:graphicFrame>
      <p:sp>
        <p:nvSpPr>
          <p:cNvPr id="1034" name="Line 37"/>
          <p:cNvSpPr>
            <a:spLocks noChangeShapeType="1"/>
          </p:cNvSpPr>
          <p:nvPr/>
        </p:nvSpPr>
        <p:spPr bwMode="auto">
          <a:xfrm flipV="1">
            <a:off x="4114800" y="24384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BFD1D51E-A41C-46EA-B774-31A2CD7B3C3A}" type="slidenum">
              <a:rPr lang="fr-FR"/>
              <a:pPr eaLnBrk="1" hangingPunct="1"/>
              <a:t>5</a:t>
            </a:fld>
            <a:endParaRPr lang="fr-FR"/>
          </a:p>
        </p:txBody>
      </p:sp>
      <p:grpSp>
        <p:nvGrpSpPr>
          <p:cNvPr id="63491" name="Group 2"/>
          <p:cNvGrpSpPr>
            <a:grpSpLocks/>
          </p:cNvGrpSpPr>
          <p:nvPr/>
        </p:nvGrpSpPr>
        <p:grpSpPr bwMode="auto">
          <a:xfrm>
            <a:off x="1066800" y="304800"/>
            <a:ext cx="8153400" cy="1079623"/>
            <a:chOff x="1296" y="192"/>
            <a:chExt cx="2976" cy="996"/>
          </a:xfrm>
        </p:grpSpPr>
        <p:sp>
          <p:nvSpPr>
            <p:cNvPr id="63508" name="Text Box 3"/>
            <p:cNvSpPr txBox="1">
              <a:spLocks noChangeArrowheads="1"/>
            </p:cNvSpPr>
            <p:nvPr/>
          </p:nvSpPr>
          <p:spPr bwMode="auto">
            <a:xfrm>
              <a:off x="1296" y="192"/>
              <a:ext cx="2976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800" b="1" baseline="0" dirty="0"/>
                <a:t>Power </a:t>
              </a:r>
              <a:r>
                <a:rPr lang="fr-FR" sz="2800" b="1" baseline="0" dirty="0" err="1"/>
                <a:t>electronics</a:t>
              </a:r>
              <a:r>
                <a:rPr lang="fr-FR" sz="2800" b="1" baseline="0" dirty="0"/>
                <a:t> and </a:t>
              </a:r>
              <a:r>
                <a:rPr lang="fr-FR" sz="2800" b="1" baseline="0" dirty="0" err="1" smtClean="0"/>
                <a:t>automotive</a:t>
              </a:r>
              <a:r>
                <a:rPr lang="fr-FR" sz="2800" b="1" baseline="0" dirty="0" smtClean="0"/>
                <a:t> </a:t>
              </a:r>
              <a:r>
                <a:rPr lang="fr-FR" sz="2800" b="1" baseline="0" dirty="0" err="1" smtClean="0"/>
                <a:t>vehicles</a:t>
              </a:r>
              <a:endParaRPr lang="fr-FR" sz="2800" b="1" baseline="0" dirty="0" smtClean="0"/>
            </a:p>
            <a:p>
              <a:pPr eaLnBrk="1" hangingPunct="1">
                <a:spcBef>
                  <a:spcPct val="50000"/>
                </a:spcBef>
              </a:pPr>
              <a:r>
                <a:rPr lang="fr-FR" sz="2400" b="1" baseline="0" dirty="0" err="1" smtClean="0"/>
                <a:t>Summary</a:t>
              </a:r>
              <a:r>
                <a:rPr lang="fr-FR" sz="2400" b="1" baseline="0" dirty="0" smtClean="0"/>
                <a:t> of </a:t>
              </a:r>
              <a:r>
                <a:rPr lang="fr-FR" sz="2400" b="1" baseline="0" dirty="0" err="1" smtClean="0"/>
                <a:t>switching</a:t>
              </a:r>
              <a:r>
                <a:rPr lang="fr-FR" sz="2400" b="1" baseline="0" dirty="0" smtClean="0"/>
                <a:t> </a:t>
              </a:r>
              <a:r>
                <a:rPr lang="fr-FR" sz="2400" b="1" baseline="0" dirty="0"/>
                <a:t>components</a:t>
              </a:r>
            </a:p>
          </p:txBody>
        </p:sp>
        <p:sp>
          <p:nvSpPr>
            <p:cNvPr id="63509" name="AutoShape 4"/>
            <p:cNvSpPr>
              <a:spLocks noChangeArrowheads="1"/>
            </p:cNvSpPr>
            <p:nvPr/>
          </p:nvSpPr>
          <p:spPr bwMode="auto">
            <a:xfrm>
              <a:off x="1296" y="371"/>
              <a:ext cx="73" cy="27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63492" name="Group 5"/>
          <p:cNvGrpSpPr>
            <a:grpSpLocks/>
          </p:cNvGrpSpPr>
          <p:nvPr/>
        </p:nvGrpSpPr>
        <p:grpSpPr bwMode="auto">
          <a:xfrm>
            <a:off x="1898650" y="1524000"/>
            <a:ext cx="6438900" cy="838200"/>
            <a:chOff x="1104" y="960"/>
            <a:chExt cx="3744" cy="528"/>
          </a:xfrm>
        </p:grpSpPr>
        <p:grpSp>
          <p:nvGrpSpPr>
            <p:cNvPr id="63500" name="Group 6"/>
            <p:cNvGrpSpPr>
              <a:grpSpLocks/>
            </p:cNvGrpSpPr>
            <p:nvPr/>
          </p:nvGrpSpPr>
          <p:grpSpPr bwMode="auto">
            <a:xfrm>
              <a:off x="2688" y="960"/>
              <a:ext cx="2160" cy="528"/>
              <a:chOff x="1104" y="960"/>
              <a:chExt cx="2160" cy="528"/>
            </a:xfrm>
          </p:grpSpPr>
          <p:sp>
            <p:nvSpPr>
              <p:cNvPr id="63502" name="Line 7"/>
              <p:cNvSpPr>
                <a:spLocks noChangeShapeType="1"/>
              </p:cNvSpPr>
              <p:nvPr/>
            </p:nvSpPr>
            <p:spPr bwMode="auto">
              <a:xfrm>
                <a:off x="1104" y="1200"/>
                <a:ext cx="912" cy="0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3503" name="Line 8"/>
              <p:cNvSpPr>
                <a:spLocks noChangeShapeType="1"/>
              </p:cNvSpPr>
              <p:nvPr/>
            </p:nvSpPr>
            <p:spPr bwMode="auto">
              <a:xfrm flipV="1">
                <a:off x="2112" y="1200"/>
                <a:ext cx="432" cy="288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3504" name="Line 9"/>
              <p:cNvSpPr>
                <a:spLocks noChangeShapeType="1"/>
              </p:cNvSpPr>
              <p:nvPr/>
            </p:nvSpPr>
            <p:spPr bwMode="auto">
              <a:xfrm>
                <a:off x="2544" y="1200"/>
                <a:ext cx="720" cy="0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3505" name="Line 10"/>
              <p:cNvSpPr>
                <a:spLocks noChangeShapeType="1"/>
              </p:cNvSpPr>
              <p:nvPr/>
            </p:nvSpPr>
            <p:spPr bwMode="auto">
              <a:xfrm>
                <a:off x="1488" y="12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3506" name="Line 11"/>
              <p:cNvSpPr>
                <a:spLocks noChangeShapeType="1"/>
              </p:cNvSpPr>
              <p:nvPr/>
            </p:nvSpPr>
            <p:spPr bwMode="auto">
              <a:xfrm flipH="1">
                <a:off x="1728" y="960"/>
                <a:ext cx="9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3507" name="Text Box 12"/>
              <p:cNvSpPr txBox="1">
                <a:spLocks noChangeArrowheads="1"/>
              </p:cNvSpPr>
              <p:nvPr/>
            </p:nvSpPr>
            <p:spPr bwMode="auto">
              <a:xfrm>
                <a:off x="1296" y="960"/>
                <a:ext cx="1632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baseline="0"/>
                  <a:t>                     V</a:t>
                </a:r>
                <a:r>
                  <a:rPr lang="fr-FR"/>
                  <a:t>K</a:t>
                </a:r>
                <a:endParaRPr lang="fr-FR" baseline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baseline="0"/>
                  <a:t>     i</a:t>
                </a:r>
                <a:r>
                  <a:rPr lang="fr-FR"/>
                  <a:t>K</a:t>
                </a:r>
              </a:p>
            </p:txBody>
          </p:sp>
        </p:grpSp>
        <p:sp>
          <p:nvSpPr>
            <p:cNvPr id="63501" name="Text Box 13"/>
            <p:cNvSpPr txBox="1">
              <a:spLocks noChangeArrowheads="1"/>
            </p:cNvSpPr>
            <p:nvPr/>
          </p:nvSpPr>
          <p:spPr bwMode="auto">
            <a:xfrm>
              <a:off x="1104" y="960"/>
              <a:ext cx="139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baseline="0">
                  <a:latin typeface="Arial" charset="0"/>
                </a:rPr>
                <a:t>The switch</a:t>
              </a:r>
            </a:p>
          </p:txBody>
        </p:sp>
      </p:grpSp>
      <p:sp>
        <p:nvSpPr>
          <p:cNvPr id="63493" name="Text Box 14"/>
          <p:cNvSpPr txBox="1">
            <a:spLocks noChangeArrowheads="1"/>
          </p:cNvSpPr>
          <p:nvPr/>
        </p:nvSpPr>
        <p:spPr bwMode="auto">
          <a:xfrm>
            <a:off x="1143000" y="2667000"/>
            <a:ext cx="8515350" cy="2892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aseline="0">
                <a:latin typeface="Arial" charset="0"/>
              </a:rPr>
              <a:t>i</a:t>
            </a:r>
            <a:r>
              <a:rPr lang="fr-FR">
                <a:latin typeface="Arial" charset="0"/>
              </a:rPr>
              <a:t>K                                                                     </a:t>
            </a:r>
            <a:r>
              <a:rPr lang="fr-FR" baseline="0">
                <a:latin typeface="Arial" charset="0"/>
              </a:rPr>
              <a:t>i</a:t>
            </a:r>
            <a:r>
              <a:rPr lang="fr-FR">
                <a:latin typeface="Arial" charset="0"/>
              </a:rPr>
              <a:t>K</a:t>
            </a:r>
            <a:r>
              <a:rPr lang="fr-FR" baseline="0">
                <a:latin typeface="Arial" charset="0"/>
              </a:rPr>
              <a:t>                                           i</a:t>
            </a:r>
            <a:r>
              <a:rPr lang="fr-FR">
                <a:latin typeface="Arial" charset="0"/>
              </a:rPr>
              <a:t>K</a:t>
            </a:r>
            <a:endParaRPr lang="fr-FR" baseline="0">
              <a:latin typeface="Arial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fr-FR" baseline="0">
              <a:latin typeface="Arial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fr-FR" baseline="0">
              <a:latin typeface="Arial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baseline="0">
                <a:latin typeface="Arial" charset="0"/>
              </a:rPr>
              <a:t>2            1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baseline="0">
                <a:latin typeface="Arial" charset="0"/>
              </a:rPr>
              <a:t>		V</a:t>
            </a:r>
            <a:r>
              <a:rPr lang="fr-FR">
                <a:latin typeface="Arial" charset="0"/>
              </a:rPr>
              <a:t>K			</a:t>
            </a:r>
            <a:r>
              <a:rPr lang="fr-FR" baseline="0">
                <a:latin typeface="Arial" charset="0"/>
              </a:rPr>
              <a:t>V</a:t>
            </a:r>
            <a:r>
              <a:rPr lang="fr-FR">
                <a:latin typeface="Arial" charset="0"/>
              </a:rPr>
              <a:t>K </a:t>
            </a:r>
            <a:r>
              <a:rPr lang="fr-FR" baseline="0">
                <a:latin typeface="Arial" charset="0"/>
              </a:rPr>
              <a:t>		              V</a:t>
            </a:r>
            <a:r>
              <a:rPr lang="fr-FR">
                <a:latin typeface="Arial" charset="0"/>
              </a:rPr>
              <a:t>K</a:t>
            </a:r>
            <a:r>
              <a:rPr lang="fr-FR" baseline="0">
                <a:latin typeface="Arial" charset="0"/>
              </a:rPr>
              <a:t> 			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fr-FR" baseline="0">
              <a:latin typeface="Arial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baseline="0">
                <a:latin typeface="Arial" charset="0"/>
              </a:rPr>
              <a:t>3             4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2400" baseline="0">
                <a:latin typeface="Arial" charset="0"/>
              </a:rPr>
              <a:t>            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fr-FR" sz="2400" baseline="0">
              <a:latin typeface="Arial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65100" y="2819401"/>
            <a:ext cx="9740900" cy="2455863"/>
            <a:chOff x="96" y="1776"/>
            <a:chExt cx="5664" cy="1547"/>
          </a:xfrm>
          <a:solidFill>
            <a:schemeClr val="bg1"/>
          </a:solidFill>
        </p:grpSpPr>
        <p:sp>
          <p:nvSpPr>
            <p:cNvPr id="214032" name="Line 16"/>
            <p:cNvSpPr>
              <a:spLocks noChangeShapeType="1"/>
            </p:cNvSpPr>
            <p:nvPr/>
          </p:nvSpPr>
          <p:spPr bwMode="auto">
            <a:xfrm flipV="1">
              <a:off x="1008" y="1776"/>
              <a:ext cx="0" cy="12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4033" name="Line 17"/>
            <p:cNvSpPr>
              <a:spLocks noChangeShapeType="1"/>
            </p:cNvSpPr>
            <p:nvPr/>
          </p:nvSpPr>
          <p:spPr bwMode="auto">
            <a:xfrm>
              <a:off x="96" y="2688"/>
              <a:ext cx="19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4034" name="Line 18"/>
            <p:cNvSpPr>
              <a:spLocks noChangeShapeType="1"/>
            </p:cNvSpPr>
            <p:nvPr/>
          </p:nvSpPr>
          <p:spPr bwMode="auto">
            <a:xfrm flipV="1">
              <a:off x="2928" y="1776"/>
              <a:ext cx="0" cy="12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4035" name="Line 19"/>
            <p:cNvSpPr>
              <a:spLocks noChangeShapeType="1"/>
            </p:cNvSpPr>
            <p:nvPr/>
          </p:nvSpPr>
          <p:spPr bwMode="auto">
            <a:xfrm>
              <a:off x="2016" y="2688"/>
              <a:ext cx="19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4036" name="Line 20"/>
            <p:cNvSpPr>
              <a:spLocks noChangeShapeType="1"/>
            </p:cNvSpPr>
            <p:nvPr/>
          </p:nvSpPr>
          <p:spPr bwMode="auto">
            <a:xfrm flipH="1" flipV="1">
              <a:off x="4752" y="1776"/>
              <a:ext cx="0" cy="12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4037" name="Line 21"/>
            <p:cNvSpPr>
              <a:spLocks noChangeShapeType="1"/>
            </p:cNvSpPr>
            <p:nvPr/>
          </p:nvSpPr>
          <p:spPr bwMode="auto">
            <a:xfrm>
              <a:off x="3840" y="2688"/>
              <a:ext cx="19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4038" name="Line 22"/>
            <p:cNvSpPr>
              <a:spLocks noChangeShapeType="1"/>
            </p:cNvSpPr>
            <p:nvPr/>
          </p:nvSpPr>
          <p:spPr bwMode="auto">
            <a:xfrm>
              <a:off x="96" y="2688"/>
              <a:ext cx="912" cy="0"/>
            </a:xfrm>
            <a:prstGeom prst="line">
              <a:avLst/>
            </a:prstGeom>
            <a:grpFill/>
            <a:ln w="254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4039" name="Line 23"/>
            <p:cNvSpPr>
              <a:spLocks noChangeShapeType="1"/>
            </p:cNvSpPr>
            <p:nvPr/>
          </p:nvSpPr>
          <p:spPr bwMode="auto">
            <a:xfrm flipV="1">
              <a:off x="1008" y="1776"/>
              <a:ext cx="96" cy="912"/>
            </a:xfrm>
            <a:prstGeom prst="line">
              <a:avLst/>
            </a:prstGeom>
            <a:grpFill/>
            <a:ln w="254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4040" name="Line 24"/>
            <p:cNvSpPr>
              <a:spLocks noChangeShapeType="1"/>
            </p:cNvSpPr>
            <p:nvPr/>
          </p:nvSpPr>
          <p:spPr bwMode="auto">
            <a:xfrm flipV="1">
              <a:off x="2208" y="2592"/>
              <a:ext cx="1536" cy="192"/>
            </a:xfrm>
            <a:prstGeom prst="line">
              <a:avLst/>
            </a:prstGeom>
            <a:grpFill/>
            <a:ln w="254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4041" name="Line 25"/>
            <p:cNvSpPr>
              <a:spLocks noChangeShapeType="1"/>
            </p:cNvSpPr>
            <p:nvPr/>
          </p:nvSpPr>
          <p:spPr bwMode="auto">
            <a:xfrm flipV="1">
              <a:off x="2928" y="1776"/>
              <a:ext cx="48" cy="912"/>
            </a:xfrm>
            <a:prstGeom prst="line">
              <a:avLst/>
            </a:prstGeom>
            <a:grpFill/>
            <a:ln w="254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4042" name="Freeform 26"/>
            <p:cNvSpPr>
              <a:spLocks/>
            </p:cNvSpPr>
            <p:nvPr/>
          </p:nvSpPr>
          <p:spPr bwMode="auto">
            <a:xfrm>
              <a:off x="3120" y="2312"/>
              <a:ext cx="106" cy="176"/>
            </a:xfrm>
            <a:custGeom>
              <a:avLst/>
              <a:gdLst/>
              <a:ahLst/>
              <a:cxnLst>
                <a:cxn ang="0">
                  <a:pos x="288" y="384"/>
                </a:cxn>
                <a:cxn ang="0">
                  <a:pos x="240" y="144"/>
                </a:cxn>
                <a:cxn ang="0">
                  <a:pos x="0" y="0"/>
                </a:cxn>
              </a:cxnLst>
              <a:rect l="0" t="0" r="r" b="b"/>
              <a:pathLst>
                <a:path w="288" h="384">
                  <a:moveTo>
                    <a:pt x="288" y="384"/>
                  </a:moveTo>
                  <a:cubicBezTo>
                    <a:pt x="288" y="296"/>
                    <a:pt x="288" y="208"/>
                    <a:pt x="240" y="144"/>
                  </a:cubicBezTo>
                  <a:cubicBezTo>
                    <a:pt x="192" y="80"/>
                    <a:pt x="96" y="40"/>
                    <a:pt x="0" y="0"/>
                  </a:cubicBezTo>
                </a:path>
              </a:pathLst>
            </a:custGeom>
            <a:grp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4043" name="Line 27"/>
            <p:cNvSpPr>
              <a:spLocks noChangeShapeType="1"/>
            </p:cNvSpPr>
            <p:nvPr/>
          </p:nvSpPr>
          <p:spPr bwMode="auto">
            <a:xfrm flipV="1">
              <a:off x="4752" y="2592"/>
              <a:ext cx="672" cy="96"/>
            </a:xfrm>
            <a:prstGeom prst="line">
              <a:avLst/>
            </a:prstGeom>
            <a:grpFill/>
            <a:ln w="254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4044" name="Freeform 28"/>
            <p:cNvSpPr>
              <a:spLocks/>
            </p:cNvSpPr>
            <p:nvPr/>
          </p:nvSpPr>
          <p:spPr bwMode="auto">
            <a:xfrm>
              <a:off x="4896" y="2264"/>
              <a:ext cx="106" cy="176"/>
            </a:xfrm>
            <a:custGeom>
              <a:avLst/>
              <a:gdLst/>
              <a:ahLst/>
              <a:cxnLst>
                <a:cxn ang="0">
                  <a:pos x="288" y="384"/>
                </a:cxn>
                <a:cxn ang="0">
                  <a:pos x="240" y="144"/>
                </a:cxn>
                <a:cxn ang="0">
                  <a:pos x="0" y="0"/>
                </a:cxn>
              </a:cxnLst>
              <a:rect l="0" t="0" r="r" b="b"/>
              <a:pathLst>
                <a:path w="288" h="384">
                  <a:moveTo>
                    <a:pt x="288" y="384"/>
                  </a:moveTo>
                  <a:cubicBezTo>
                    <a:pt x="288" y="296"/>
                    <a:pt x="288" y="208"/>
                    <a:pt x="240" y="144"/>
                  </a:cubicBezTo>
                  <a:cubicBezTo>
                    <a:pt x="192" y="80"/>
                    <a:pt x="96" y="40"/>
                    <a:pt x="0" y="0"/>
                  </a:cubicBezTo>
                </a:path>
              </a:pathLst>
            </a:custGeom>
            <a:grpFill/>
            <a:ln w="25400" cap="flat" cmpd="sng">
              <a:solidFill>
                <a:srgbClr val="FF33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4045" name="Line 29"/>
            <p:cNvSpPr>
              <a:spLocks noChangeShapeType="1"/>
            </p:cNvSpPr>
            <p:nvPr/>
          </p:nvSpPr>
          <p:spPr bwMode="auto">
            <a:xfrm flipV="1">
              <a:off x="4752" y="1776"/>
              <a:ext cx="48" cy="912"/>
            </a:xfrm>
            <a:prstGeom prst="line">
              <a:avLst/>
            </a:prstGeom>
            <a:grpFill/>
            <a:ln w="254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4046" name="Rectangle 30"/>
            <p:cNvSpPr>
              <a:spLocks noChangeArrowheads="1"/>
            </p:cNvSpPr>
            <p:nvPr/>
          </p:nvSpPr>
          <p:spPr bwMode="auto">
            <a:xfrm>
              <a:off x="480" y="3147"/>
              <a:ext cx="805" cy="176"/>
            </a:xfrm>
            <a:prstGeom prst="rect">
              <a:avLst/>
            </a:prstGeom>
            <a:grp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4047" name="Rectangle 31"/>
            <p:cNvSpPr>
              <a:spLocks noChangeArrowheads="1"/>
            </p:cNvSpPr>
            <p:nvPr/>
          </p:nvSpPr>
          <p:spPr bwMode="auto">
            <a:xfrm>
              <a:off x="4176" y="3085"/>
              <a:ext cx="1185" cy="176"/>
            </a:xfrm>
            <a:prstGeom prst="rect">
              <a:avLst/>
            </a:prstGeom>
            <a:grp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14049" name="Text Box 33"/>
          <p:cNvSpPr txBox="1">
            <a:spLocks noChangeArrowheads="1"/>
          </p:cNvSpPr>
          <p:nvPr/>
        </p:nvSpPr>
        <p:spPr bwMode="auto">
          <a:xfrm>
            <a:off x="990600" y="4876800"/>
            <a:ext cx="2393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aseline="0">
                <a:latin typeface="Arial" charset="0"/>
              </a:rPr>
              <a:t> diode</a:t>
            </a:r>
            <a:endParaRPr lang="fr-FR" sz="2000" baseline="0">
              <a:latin typeface="Arial" charset="0"/>
            </a:endParaRPr>
          </a:p>
        </p:txBody>
      </p:sp>
      <p:sp>
        <p:nvSpPr>
          <p:cNvPr id="214050" name="Text Box 34"/>
          <p:cNvSpPr txBox="1">
            <a:spLocks noChangeArrowheads="1"/>
          </p:cNvSpPr>
          <p:nvPr/>
        </p:nvSpPr>
        <p:spPr bwMode="auto">
          <a:xfrm>
            <a:off x="4044950" y="4876800"/>
            <a:ext cx="2393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aseline="0" dirty="0" smtClean="0">
                <a:latin typeface="Arial" charset="0"/>
              </a:rPr>
              <a:t>rectifier</a:t>
            </a:r>
            <a:endParaRPr lang="fr-FR" sz="2400" baseline="0" dirty="0">
              <a:latin typeface="Arial" charset="0"/>
            </a:endParaRPr>
          </a:p>
        </p:txBody>
      </p:sp>
      <p:sp>
        <p:nvSpPr>
          <p:cNvPr id="214051" name="Text Box 35"/>
          <p:cNvSpPr txBox="1">
            <a:spLocks noChangeArrowheads="1"/>
          </p:cNvSpPr>
          <p:nvPr/>
        </p:nvSpPr>
        <p:spPr bwMode="auto">
          <a:xfrm>
            <a:off x="7512050" y="4800600"/>
            <a:ext cx="2393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aseline="0">
                <a:latin typeface="Arial" charset="0"/>
              </a:rPr>
              <a:t>transistor</a:t>
            </a:r>
          </a:p>
        </p:txBody>
      </p:sp>
      <p:sp>
        <p:nvSpPr>
          <p:cNvPr id="214052" name="Text Box 36"/>
          <p:cNvSpPr txBox="1">
            <a:spLocks noChangeArrowheads="1"/>
          </p:cNvSpPr>
          <p:nvPr/>
        </p:nvSpPr>
        <p:spPr bwMode="auto">
          <a:xfrm>
            <a:off x="825500" y="5486400"/>
            <a:ext cx="9080500" cy="40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b="1" baseline="0" dirty="0">
                <a:latin typeface="Arial" charset="0"/>
              </a:rPr>
              <a:t>Main </a:t>
            </a:r>
            <a:r>
              <a:rPr lang="fr-FR" sz="2000" b="1" baseline="0" dirty="0" err="1">
                <a:latin typeface="Arial" charset="0"/>
              </a:rPr>
              <a:t>rule</a:t>
            </a:r>
            <a:r>
              <a:rPr lang="fr-FR" baseline="0" dirty="0">
                <a:latin typeface="Arial" charset="0"/>
              </a:rPr>
              <a:t>: </a:t>
            </a:r>
            <a:r>
              <a:rPr lang="fr-FR" baseline="0" dirty="0" err="1">
                <a:latin typeface="Arial" charset="0"/>
              </a:rPr>
              <a:t>V</a:t>
            </a:r>
            <a:r>
              <a:rPr lang="fr-FR" dirty="0" err="1">
                <a:latin typeface="Arial" charset="0"/>
              </a:rPr>
              <a:t>K</a:t>
            </a:r>
            <a:r>
              <a:rPr lang="fr-FR" baseline="0" dirty="0" err="1">
                <a:latin typeface="Arial" charset="0"/>
              </a:rPr>
              <a:t>.i</a:t>
            </a:r>
            <a:r>
              <a:rPr lang="fr-FR" dirty="0" err="1">
                <a:latin typeface="Arial" charset="0"/>
              </a:rPr>
              <a:t>K</a:t>
            </a:r>
            <a:r>
              <a:rPr lang="fr-FR" dirty="0">
                <a:latin typeface="Arial" charset="0"/>
              </a:rPr>
              <a:t> </a:t>
            </a:r>
            <a:r>
              <a:rPr lang="en-US" baseline="0" dirty="0">
                <a:latin typeface="Arial" charset="0"/>
              </a:rPr>
              <a:t>can only be positive so the only possible quadrants are odd</a:t>
            </a:r>
            <a:r>
              <a:rPr lang="fr-FR" baseline="0" dirty="0">
                <a:solidFill>
                  <a:srgbClr val="FF9933"/>
                </a:solidFill>
                <a:latin typeface="Arial" charset="0"/>
              </a:rPr>
              <a:t>: 1 </a:t>
            </a:r>
            <a:r>
              <a:rPr lang="fr-FR" baseline="0" dirty="0" smtClean="0">
                <a:solidFill>
                  <a:srgbClr val="6600CC"/>
                </a:solidFill>
                <a:latin typeface="Arial" charset="0"/>
              </a:rPr>
              <a:t>and</a:t>
            </a:r>
            <a:r>
              <a:rPr lang="fr-FR" baseline="0" dirty="0" smtClean="0">
                <a:solidFill>
                  <a:srgbClr val="FF9933"/>
                </a:solidFill>
                <a:latin typeface="Arial" charset="0"/>
              </a:rPr>
              <a:t> 3</a:t>
            </a:r>
            <a:endParaRPr lang="fr-FR" baseline="0" dirty="0">
              <a:latin typeface="Arial" charset="0"/>
            </a:endParaRPr>
          </a:p>
        </p:txBody>
      </p:sp>
      <p:sp>
        <p:nvSpPr>
          <p:cNvPr id="63499" name="Rectangle 30"/>
          <p:cNvSpPr>
            <a:spLocks noChangeArrowheads="1"/>
          </p:cNvSpPr>
          <p:nvPr/>
        </p:nvSpPr>
        <p:spPr bwMode="auto">
          <a:xfrm>
            <a:off x="3962400" y="5029200"/>
            <a:ext cx="1384300" cy="2794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49" grpId="0" autoUpdateAnimBg="0"/>
      <p:bldP spid="214050" grpId="0" autoUpdateAnimBg="0"/>
      <p:bldP spid="214051" grpId="0" autoUpdateAnimBg="0"/>
      <p:bldP spid="21405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25E1993D-EEDF-465E-86A8-0D39EF7503C7}" type="slidenum">
              <a:rPr lang="fr-FR"/>
              <a:pPr eaLnBrk="1" hangingPunct="1"/>
              <a:t>6</a:t>
            </a:fld>
            <a:endParaRPr lang="fr-FR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2133600"/>
            <a:ext cx="3524352" cy="3392487"/>
            <a:chOff x="605" y="1319"/>
            <a:chExt cx="1811" cy="1777"/>
          </a:xfrm>
          <a:solidFill>
            <a:schemeClr val="bg1"/>
          </a:solidFill>
        </p:grpSpPr>
        <p:sp>
          <p:nvSpPr>
            <p:cNvPr id="215043" name="Line 3"/>
            <p:cNvSpPr>
              <a:spLocks noChangeShapeType="1"/>
            </p:cNvSpPr>
            <p:nvPr/>
          </p:nvSpPr>
          <p:spPr bwMode="auto">
            <a:xfrm>
              <a:off x="841" y="1320"/>
              <a:ext cx="647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044" name="Line 4"/>
            <p:cNvSpPr>
              <a:spLocks noChangeShapeType="1"/>
            </p:cNvSpPr>
            <p:nvPr/>
          </p:nvSpPr>
          <p:spPr bwMode="auto">
            <a:xfrm>
              <a:off x="839" y="1319"/>
              <a:ext cx="0" cy="781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045" name="Line 5"/>
            <p:cNvSpPr>
              <a:spLocks noChangeShapeType="1"/>
            </p:cNvSpPr>
            <p:nvPr/>
          </p:nvSpPr>
          <p:spPr bwMode="auto">
            <a:xfrm>
              <a:off x="664" y="2102"/>
              <a:ext cx="353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046" name="Line 6"/>
            <p:cNvSpPr>
              <a:spLocks noChangeShapeType="1"/>
            </p:cNvSpPr>
            <p:nvPr/>
          </p:nvSpPr>
          <p:spPr bwMode="auto">
            <a:xfrm>
              <a:off x="782" y="2173"/>
              <a:ext cx="176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047" name="Line 7"/>
            <p:cNvSpPr>
              <a:spLocks noChangeShapeType="1"/>
            </p:cNvSpPr>
            <p:nvPr/>
          </p:nvSpPr>
          <p:spPr bwMode="auto">
            <a:xfrm>
              <a:off x="841" y="2173"/>
              <a:ext cx="0" cy="923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048" name="Line 8"/>
            <p:cNvSpPr>
              <a:spLocks noChangeShapeType="1"/>
            </p:cNvSpPr>
            <p:nvPr/>
          </p:nvSpPr>
          <p:spPr bwMode="auto">
            <a:xfrm flipV="1">
              <a:off x="841" y="3096"/>
              <a:ext cx="1493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311" y="1320"/>
              <a:ext cx="177" cy="853"/>
              <a:chOff x="1584" y="672"/>
              <a:chExt cx="144" cy="576"/>
            </a:xfrm>
            <a:grpFill/>
          </p:grpSpPr>
          <p:sp>
            <p:nvSpPr>
              <p:cNvPr id="215050" name="Line 10"/>
              <p:cNvSpPr>
                <a:spLocks noChangeShapeType="1"/>
              </p:cNvSpPr>
              <p:nvPr/>
            </p:nvSpPr>
            <p:spPr bwMode="auto">
              <a:xfrm>
                <a:off x="1728" y="672"/>
                <a:ext cx="0" cy="19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5051" name="Line 11"/>
              <p:cNvSpPr>
                <a:spLocks noChangeShapeType="1"/>
              </p:cNvSpPr>
              <p:nvPr/>
            </p:nvSpPr>
            <p:spPr bwMode="auto">
              <a:xfrm>
                <a:off x="1584" y="912"/>
                <a:ext cx="144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5052" name="Line 12"/>
              <p:cNvSpPr>
                <a:spLocks noChangeShapeType="1"/>
              </p:cNvSpPr>
              <p:nvPr/>
            </p:nvSpPr>
            <p:spPr bwMode="auto">
              <a:xfrm>
                <a:off x="1728" y="1056"/>
                <a:ext cx="0" cy="19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311" y="2173"/>
              <a:ext cx="177" cy="923"/>
              <a:chOff x="1584" y="672"/>
              <a:chExt cx="144" cy="576"/>
            </a:xfrm>
            <a:grpFill/>
          </p:grpSpPr>
          <p:sp>
            <p:nvSpPr>
              <p:cNvPr id="215054" name="Line 14"/>
              <p:cNvSpPr>
                <a:spLocks noChangeShapeType="1"/>
              </p:cNvSpPr>
              <p:nvPr/>
            </p:nvSpPr>
            <p:spPr bwMode="auto">
              <a:xfrm>
                <a:off x="1728" y="672"/>
                <a:ext cx="0" cy="19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5055" name="Line 15"/>
              <p:cNvSpPr>
                <a:spLocks noChangeShapeType="1"/>
              </p:cNvSpPr>
              <p:nvPr/>
            </p:nvSpPr>
            <p:spPr bwMode="auto">
              <a:xfrm>
                <a:off x="1584" y="912"/>
                <a:ext cx="144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5056" name="Line 16"/>
              <p:cNvSpPr>
                <a:spLocks noChangeShapeType="1"/>
              </p:cNvSpPr>
              <p:nvPr/>
            </p:nvSpPr>
            <p:spPr bwMode="auto">
              <a:xfrm>
                <a:off x="1728" y="1056"/>
                <a:ext cx="0" cy="19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215057" name="Line 17"/>
            <p:cNvSpPr>
              <a:spLocks noChangeShapeType="1"/>
            </p:cNvSpPr>
            <p:nvPr/>
          </p:nvSpPr>
          <p:spPr bwMode="auto">
            <a:xfrm>
              <a:off x="1488" y="2173"/>
              <a:ext cx="823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058" name="Oval 18"/>
            <p:cNvSpPr>
              <a:spLocks noChangeArrowheads="1"/>
            </p:cNvSpPr>
            <p:nvPr/>
          </p:nvSpPr>
          <p:spPr bwMode="auto">
            <a:xfrm>
              <a:off x="2217" y="2457"/>
              <a:ext cx="199" cy="20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059" name="Oval 19"/>
            <p:cNvSpPr>
              <a:spLocks noChangeArrowheads="1"/>
            </p:cNvSpPr>
            <p:nvPr/>
          </p:nvSpPr>
          <p:spPr bwMode="auto">
            <a:xfrm>
              <a:off x="2217" y="2617"/>
              <a:ext cx="199" cy="20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060" name="Line 20"/>
            <p:cNvSpPr>
              <a:spLocks noChangeShapeType="1"/>
            </p:cNvSpPr>
            <p:nvPr/>
          </p:nvSpPr>
          <p:spPr bwMode="auto">
            <a:xfrm flipH="1" flipV="1">
              <a:off x="2334" y="2817"/>
              <a:ext cx="0" cy="279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061" name="Line 21"/>
            <p:cNvSpPr>
              <a:spLocks noChangeShapeType="1"/>
            </p:cNvSpPr>
            <p:nvPr/>
          </p:nvSpPr>
          <p:spPr bwMode="auto">
            <a:xfrm>
              <a:off x="2311" y="2173"/>
              <a:ext cx="0" cy="284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062" name="Line 22"/>
            <p:cNvSpPr>
              <a:spLocks noChangeShapeType="1"/>
            </p:cNvSpPr>
            <p:nvPr/>
          </p:nvSpPr>
          <p:spPr bwMode="auto">
            <a:xfrm flipV="1">
              <a:off x="605" y="1534"/>
              <a:ext cx="0" cy="134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063" name="Line 23"/>
            <p:cNvSpPr>
              <a:spLocks noChangeShapeType="1"/>
            </p:cNvSpPr>
            <p:nvPr/>
          </p:nvSpPr>
          <p:spPr bwMode="auto">
            <a:xfrm flipV="1">
              <a:off x="1152" y="1440"/>
              <a:ext cx="0" cy="64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064" name="Line 24"/>
            <p:cNvSpPr>
              <a:spLocks noChangeShapeType="1"/>
            </p:cNvSpPr>
            <p:nvPr/>
          </p:nvSpPr>
          <p:spPr bwMode="auto">
            <a:xfrm flipV="1">
              <a:off x="1152" y="2256"/>
              <a:ext cx="0" cy="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065" name="Line 25"/>
            <p:cNvSpPr>
              <a:spLocks noChangeShapeType="1"/>
            </p:cNvSpPr>
            <p:nvPr/>
          </p:nvSpPr>
          <p:spPr bwMode="auto">
            <a:xfrm>
              <a:off x="1488" y="1344"/>
              <a:ext cx="0" cy="142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066" name="Line 26"/>
            <p:cNvSpPr>
              <a:spLocks noChangeShapeType="1"/>
            </p:cNvSpPr>
            <p:nvPr/>
          </p:nvSpPr>
          <p:spPr bwMode="auto">
            <a:xfrm>
              <a:off x="1488" y="2160"/>
              <a:ext cx="0" cy="142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067" name="Line 27"/>
            <p:cNvSpPr>
              <a:spLocks noChangeShapeType="1"/>
            </p:cNvSpPr>
            <p:nvPr/>
          </p:nvSpPr>
          <p:spPr bwMode="auto">
            <a:xfrm>
              <a:off x="1782" y="2173"/>
              <a:ext cx="235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2053" name="Group 28"/>
          <p:cNvGrpSpPr>
            <a:grpSpLocks/>
          </p:cNvGrpSpPr>
          <p:nvPr/>
        </p:nvGrpSpPr>
        <p:grpSpPr bwMode="auto">
          <a:xfrm>
            <a:off x="1341212" y="304800"/>
            <a:ext cx="8564788" cy="525463"/>
            <a:chOff x="1344" y="192"/>
            <a:chExt cx="2208" cy="331"/>
          </a:xfrm>
        </p:grpSpPr>
        <p:sp>
          <p:nvSpPr>
            <p:cNvPr id="2058" name="Text Box 29"/>
            <p:cNvSpPr txBox="1">
              <a:spLocks noChangeArrowheads="1"/>
            </p:cNvSpPr>
            <p:nvPr/>
          </p:nvSpPr>
          <p:spPr bwMode="auto">
            <a:xfrm>
              <a:off x="1392" y="192"/>
              <a:ext cx="2160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800" b="1" baseline="0" dirty="0" smtClean="0"/>
                <a:t>The basic chopper </a:t>
              </a:r>
              <a:r>
                <a:rPr lang="fr-FR" sz="2800" b="1" baseline="0" dirty="0" err="1" smtClean="0"/>
                <a:t>cell</a:t>
              </a:r>
              <a:r>
                <a:rPr lang="fr-FR" sz="2800" b="1" baseline="0" dirty="0" smtClean="0"/>
                <a:t> Switch </a:t>
              </a:r>
              <a:r>
                <a:rPr lang="fr-FR" sz="2800" b="1" baseline="0" dirty="0"/>
                <a:t>Control </a:t>
              </a:r>
              <a:r>
                <a:rPr lang="fr-FR" sz="2800" b="1" baseline="0" dirty="0" err="1"/>
                <a:t>law</a:t>
              </a:r>
              <a:endParaRPr lang="fr-FR" sz="2800" b="1" baseline="0" dirty="0"/>
            </a:p>
          </p:txBody>
        </p:sp>
        <p:sp>
          <p:nvSpPr>
            <p:cNvPr id="2059" name="AutoShape 30"/>
            <p:cNvSpPr>
              <a:spLocks noChangeArrowheads="1"/>
            </p:cNvSpPr>
            <p:nvPr/>
          </p:nvSpPr>
          <p:spPr bwMode="auto">
            <a:xfrm>
              <a:off x="1344" y="239"/>
              <a:ext cx="2208" cy="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2054" name="Text Box 31"/>
          <p:cNvSpPr txBox="1">
            <a:spLocks noChangeArrowheads="1"/>
          </p:cNvSpPr>
          <p:nvPr/>
        </p:nvSpPr>
        <p:spPr bwMode="auto">
          <a:xfrm>
            <a:off x="1219200" y="1219200"/>
            <a:ext cx="46228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 baseline="0" dirty="0" err="1" smtClean="0">
                <a:latin typeface="Arial" charset="0"/>
              </a:rPr>
              <a:t>Hypothesis</a:t>
            </a:r>
            <a:r>
              <a:rPr lang="fr-FR" b="1" baseline="0" dirty="0" smtClean="0">
                <a:latin typeface="Arial" charset="0"/>
              </a:rPr>
              <a:t> </a:t>
            </a:r>
            <a:r>
              <a:rPr lang="fr-FR" b="1" baseline="0" dirty="0">
                <a:latin typeface="Arial" charset="0"/>
              </a:rPr>
              <a:t>:</a:t>
            </a:r>
            <a:r>
              <a:rPr lang="fr-FR" baseline="0" dirty="0">
                <a:latin typeface="Arial" charset="0"/>
              </a:rPr>
              <a:t> U</a:t>
            </a:r>
            <a:r>
              <a:rPr lang="fr-FR" dirty="0">
                <a:latin typeface="Arial" charset="0"/>
              </a:rPr>
              <a:t>A </a:t>
            </a:r>
            <a:r>
              <a:rPr lang="fr-FR" baseline="0" dirty="0">
                <a:latin typeface="Arial" charset="0"/>
              </a:rPr>
              <a:t>&gt; 0 ; I</a:t>
            </a:r>
            <a:r>
              <a:rPr lang="fr-FR" dirty="0">
                <a:latin typeface="Arial" charset="0"/>
              </a:rPr>
              <a:t>0</a:t>
            </a:r>
            <a:r>
              <a:rPr lang="fr-FR" baseline="0" dirty="0">
                <a:latin typeface="Arial" charset="0"/>
              </a:rPr>
              <a:t> &gt; 0</a:t>
            </a:r>
          </a:p>
        </p:txBody>
      </p:sp>
      <p:sp>
        <p:nvSpPr>
          <p:cNvPr id="2055" name="Text Box 32"/>
          <p:cNvSpPr txBox="1">
            <a:spLocks noChangeArrowheads="1"/>
          </p:cNvSpPr>
          <p:nvPr/>
        </p:nvSpPr>
        <p:spPr bwMode="auto">
          <a:xfrm>
            <a:off x="622299" y="2097084"/>
            <a:ext cx="38481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aseline="0" dirty="0"/>
              <a:t>                </a:t>
            </a:r>
            <a:r>
              <a:rPr lang="fr-FR" sz="2400" baseline="0" dirty="0">
                <a:latin typeface="Arial" charset="0"/>
              </a:rPr>
              <a:t>I</a:t>
            </a:r>
            <a:r>
              <a:rPr lang="fr-FR" sz="2400" dirty="0">
                <a:latin typeface="Arial" charset="0"/>
              </a:rPr>
              <a:t>K1</a:t>
            </a:r>
            <a:endParaRPr lang="fr-FR" sz="2400" baseline="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2400" baseline="0" dirty="0">
                <a:latin typeface="Arial" charset="0"/>
              </a:rPr>
              <a:t>         V</a:t>
            </a:r>
            <a:r>
              <a:rPr lang="fr-FR" sz="2400" dirty="0">
                <a:latin typeface="Arial" charset="0"/>
              </a:rPr>
              <a:t>K1</a:t>
            </a:r>
          </a:p>
          <a:p>
            <a:pPr eaLnBrk="1" hangingPunct="1">
              <a:spcBef>
                <a:spcPct val="50000"/>
              </a:spcBef>
            </a:pPr>
            <a:r>
              <a:rPr lang="fr-FR" sz="2400" dirty="0">
                <a:latin typeface="Arial" charset="0"/>
              </a:rPr>
              <a:t>                                             </a:t>
            </a:r>
            <a:r>
              <a:rPr lang="fr-FR" sz="2400" baseline="0" dirty="0">
                <a:latin typeface="Arial" charset="0"/>
              </a:rPr>
              <a:t>I</a:t>
            </a:r>
            <a:r>
              <a:rPr lang="fr-FR" sz="2400" dirty="0">
                <a:latin typeface="Arial" charset="0"/>
              </a:rPr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fr-FR" sz="2400" baseline="0" dirty="0">
                <a:latin typeface="Arial" charset="0"/>
              </a:rPr>
              <a:t>U</a:t>
            </a:r>
            <a:r>
              <a:rPr lang="fr-FR" sz="2400" dirty="0">
                <a:latin typeface="Arial" charset="0"/>
              </a:rPr>
              <a:t> A                 </a:t>
            </a:r>
            <a:r>
              <a:rPr lang="fr-FR" sz="2400" baseline="0" dirty="0">
                <a:latin typeface="Arial" charset="0"/>
              </a:rPr>
              <a:t>I</a:t>
            </a:r>
            <a:r>
              <a:rPr lang="fr-FR" sz="2400" dirty="0">
                <a:latin typeface="Arial" charset="0"/>
              </a:rPr>
              <a:t>K2</a:t>
            </a:r>
            <a:endParaRPr lang="fr-FR" sz="2400" baseline="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2400" dirty="0">
                <a:latin typeface="Arial" charset="0"/>
              </a:rPr>
              <a:t>            </a:t>
            </a:r>
            <a:r>
              <a:rPr lang="fr-FR" sz="2400" baseline="0" dirty="0">
                <a:latin typeface="Arial" charset="0"/>
              </a:rPr>
              <a:t>V</a:t>
            </a:r>
            <a:r>
              <a:rPr lang="fr-FR" sz="2400" dirty="0">
                <a:latin typeface="Arial" charset="0"/>
              </a:rPr>
              <a:t>K2</a:t>
            </a:r>
            <a:endParaRPr lang="fr-FR" sz="2400" baseline="0" dirty="0">
              <a:latin typeface="Arial" charset="0"/>
            </a:endParaRPr>
          </a:p>
        </p:txBody>
      </p:sp>
      <p:sp>
        <p:nvSpPr>
          <p:cNvPr id="215075" name="Text Box 35"/>
          <p:cNvSpPr txBox="1">
            <a:spLocks noChangeArrowheads="1"/>
          </p:cNvSpPr>
          <p:nvPr/>
        </p:nvSpPr>
        <p:spPr bwMode="auto">
          <a:xfrm>
            <a:off x="3404937" y="-2590800"/>
            <a:ext cx="3368842" cy="4635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b="1" baseline="0" dirty="0">
                <a:solidFill>
                  <a:srgbClr val="FF0000"/>
                </a:solidFill>
                <a:latin typeface="Arial" charset="0"/>
              </a:rPr>
              <a:t>K</a:t>
            </a:r>
            <a:r>
              <a:rPr lang="fr-FR" sz="2400" b="1" dirty="0">
                <a:solidFill>
                  <a:srgbClr val="FF0000"/>
                </a:solidFill>
                <a:latin typeface="Arial" charset="0"/>
              </a:rPr>
              <a:t>1 </a:t>
            </a:r>
            <a:r>
              <a:rPr lang="fr-FR" sz="2400" b="1" baseline="0" dirty="0">
                <a:solidFill>
                  <a:srgbClr val="FF0000"/>
                </a:solidFill>
                <a:latin typeface="Arial" charset="0"/>
              </a:rPr>
              <a:t>= 1          K</a:t>
            </a:r>
            <a:r>
              <a:rPr lang="fr-FR" sz="2400" b="1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fr-FR" sz="2400" b="1" baseline="0" dirty="0">
                <a:solidFill>
                  <a:srgbClr val="FF0000"/>
                </a:solidFill>
                <a:latin typeface="Arial" charset="0"/>
              </a:rPr>
              <a:t> = 1</a:t>
            </a:r>
          </a:p>
        </p:txBody>
      </p:sp>
      <p:sp>
        <p:nvSpPr>
          <p:cNvPr id="215089" name="Text Box 49"/>
          <p:cNvSpPr txBox="1">
            <a:spLocks noChangeArrowheads="1"/>
          </p:cNvSpPr>
          <p:nvPr/>
        </p:nvSpPr>
        <p:spPr bwMode="auto">
          <a:xfrm>
            <a:off x="5867400" y="2819400"/>
            <a:ext cx="3384550" cy="23105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="1" baseline="0" dirty="0">
                <a:latin typeface="Arial" charset="0"/>
              </a:rPr>
              <a:t>K</a:t>
            </a:r>
            <a:r>
              <a:rPr lang="fr-FR" sz="2400" b="1" dirty="0">
                <a:latin typeface="Arial" charset="0"/>
              </a:rPr>
              <a:t>1</a:t>
            </a:r>
            <a:r>
              <a:rPr lang="fr-FR" sz="2400" b="1" baseline="0" dirty="0">
                <a:latin typeface="Arial" charset="0"/>
              </a:rPr>
              <a:t> = 0          K</a:t>
            </a:r>
            <a:r>
              <a:rPr lang="fr-FR" sz="2400" b="1" dirty="0">
                <a:latin typeface="Arial" charset="0"/>
              </a:rPr>
              <a:t>2 </a:t>
            </a:r>
            <a:r>
              <a:rPr lang="fr-FR" sz="2400" b="1" baseline="0" dirty="0">
                <a:latin typeface="Arial" charset="0"/>
              </a:rPr>
              <a:t>= 0</a:t>
            </a:r>
          </a:p>
          <a:p>
            <a:pPr eaLnBrk="1" hangingPunct="1">
              <a:spcBef>
                <a:spcPct val="50000"/>
              </a:spcBef>
            </a:pPr>
            <a:r>
              <a:rPr lang="fr-FR" sz="2400" baseline="0" dirty="0" smtClean="0">
                <a:latin typeface="Arial" charset="0"/>
              </a:rPr>
              <a:t>This situation </a:t>
            </a:r>
            <a:r>
              <a:rPr lang="fr-FR" sz="2400" baseline="0" dirty="0" err="1" smtClean="0">
                <a:latin typeface="Arial" charset="0"/>
              </a:rPr>
              <a:t>is</a:t>
            </a:r>
            <a:r>
              <a:rPr lang="fr-FR" sz="2400" baseline="0" dirty="0" smtClean="0">
                <a:latin typeface="Arial" charset="0"/>
              </a:rPr>
              <a:t> </a:t>
            </a:r>
            <a:r>
              <a:rPr lang="fr-FR" sz="2400" baseline="0" dirty="0" err="1" smtClean="0">
                <a:latin typeface="Arial" charset="0"/>
              </a:rPr>
              <a:t>also</a:t>
            </a:r>
            <a:r>
              <a:rPr lang="fr-FR" sz="2400" baseline="0" dirty="0" smtClean="0">
                <a:latin typeface="Arial" charset="0"/>
              </a:rPr>
              <a:t> </a:t>
            </a:r>
            <a:r>
              <a:rPr lang="fr-FR" sz="2400" baseline="0" dirty="0" err="1" smtClean="0">
                <a:latin typeface="Arial" charset="0"/>
              </a:rPr>
              <a:t>unacceptable</a:t>
            </a:r>
            <a:r>
              <a:rPr lang="fr-FR" sz="2400" baseline="0" dirty="0" smtClean="0">
                <a:latin typeface="Arial" charset="0"/>
              </a:rPr>
              <a:t> for the </a:t>
            </a:r>
            <a:r>
              <a:rPr lang="fr-FR" sz="2400" baseline="0" dirty="0" err="1" smtClean="0">
                <a:latin typeface="Arial" charset="0"/>
              </a:rPr>
              <a:t>current</a:t>
            </a:r>
            <a:r>
              <a:rPr lang="fr-FR" sz="2400" baseline="0" dirty="0" smtClean="0">
                <a:latin typeface="Arial" charset="0"/>
              </a:rPr>
              <a:t> source</a:t>
            </a:r>
            <a:endParaRPr lang="fr-FR" sz="2400" baseline="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2400" baseline="0" dirty="0" smtClean="0">
                <a:latin typeface="Arial" charset="0"/>
              </a:rPr>
              <a:t>In conclusion</a:t>
            </a:r>
            <a:endParaRPr lang="fr-FR" sz="2400" baseline="0" dirty="0"/>
          </a:p>
        </p:txBody>
      </p:sp>
      <p:graphicFrame>
        <p:nvGraphicFramePr>
          <p:cNvPr id="215090" name="Object 50"/>
          <p:cNvGraphicFramePr>
            <a:graphicFrameLocks noChangeAspect="1"/>
          </p:cNvGraphicFramePr>
          <p:nvPr/>
        </p:nvGraphicFramePr>
        <p:xfrm>
          <a:off x="4953000" y="5410200"/>
          <a:ext cx="3632200" cy="1085850"/>
        </p:xfrm>
        <a:graphic>
          <a:graphicData uri="http://schemas.openxmlformats.org/presentationml/2006/ole">
            <p:oleObj spid="_x0000_s2074" name="Équation" r:id="rId3" imgW="799753" imgH="241195" progId="Equation.3">
              <p:embed/>
            </p:oleObj>
          </a:graphicData>
        </a:graphic>
      </p:graphicFrame>
      <p:grpSp>
        <p:nvGrpSpPr>
          <p:cNvPr id="72" name="Groupe 71"/>
          <p:cNvGrpSpPr/>
          <p:nvPr/>
        </p:nvGrpSpPr>
        <p:grpSpPr>
          <a:xfrm>
            <a:off x="1981200" y="2057401"/>
            <a:ext cx="2971800" cy="3276600"/>
            <a:chOff x="10210800" y="1226671"/>
            <a:chExt cx="2971800" cy="3497729"/>
          </a:xfrm>
        </p:grpSpPr>
        <p:sp>
          <p:nvSpPr>
            <p:cNvPr id="215088" name="Text Box 48"/>
            <p:cNvSpPr txBox="1">
              <a:spLocks noChangeArrowheads="1"/>
            </p:cNvSpPr>
            <p:nvPr/>
          </p:nvSpPr>
          <p:spPr bwMode="auto">
            <a:xfrm>
              <a:off x="11201400" y="1226671"/>
              <a:ext cx="1981200" cy="200646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8000" baseline="0" dirty="0">
                  <a:solidFill>
                    <a:srgbClr val="FF3300"/>
                  </a:solidFill>
                  <a:sym typeface="Webdings" pitchFamily="18" charset="2"/>
                </a:rPr>
                <a:t>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2400" baseline="0" dirty="0" smtClean="0">
                  <a:solidFill>
                    <a:srgbClr val="FF3300"/>
                  </a:solidFill>
                  <a:sym typeface="Webdings" pitchFamily="18" charset="2"/>
                </a:rPr>
                <a:t>Short circuit</a:t>
              </a:r>
              <a:endParaRPr lang="fr-FR" sz="2400" baseline="0" dirty="0"/>
            </a:p>
          </p:txBody>
        </p:sp>
        <p:grpSp>
          <p:nvGrpSpPr>
            <p:cNvPr id="63" name="Groupe 62"/>
            <p:cNvGrpSpPr/>
            <p:nvPr/>
          </p:nvGrpSpPr>
          <p:grpSpPr>
            <a:xfrm>
              <a:off x="10210800" y="1447800"/>
              <a:ext cx="609600" cy="1447800"/>
              <a:chOff x="990600" y="-1524000"/>
              <a:chExt cx="762000" cy="1295400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990600" y="-1524000"/>
                <a:ext cx="762000" cy="1295400"/>
              </a:xfrm>
              <a:prstGeom prst="rect">
                <a:avLst/>
              </a:prstGeom>
              <a:solidFill>
                <a:schemeClr val="bg1"/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60" name="Groupe 59"/>
              <p:cNvGrpSpPr/>
              <p:nvPr/>
            </p:nvGrpSpPr>
            <p:grpSpPr>
              <a:xfrm>
                <a:off x="1066800" y="-1524000"/>
                <a:ext cx="609600" cy="1295400"/>
                <a:chOff x="457200" y="381000"/>
                <a:chExt cx="304800" cy="990600"/>
              </a:xfrm>
            </p:grpSpPr>
            <p:cxnSp>
              <p:nvCxnSpPr>
                <p:cNvPr id="53" name="Connecteur droit 52"/>
                <p:cNvCxnSpPr/>
                <p:nvPr/>
              </p:nvCxnSpPr>
              <p:spPr bwMode="auto">
                <a:xfrm>
                  <a:off x="457200" y="60960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" name="Connecteur droit 54"/>
                <p:cNvCxnSpPr/>
                <p:nvPr/>
              </p:nvCxnSpPr>
              <p:spPr bwMode="auto">
                <a:xfrm flipV="1">
                  <a:off x="762000" y="381000"/>
                  <a:ext cx="0" cy="2286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" name="Connecteur droit 56"/>
                <p:cNvCxnSpPr/>
                <p:nvPr/>
              </p:nvCxnSpPr>
              <p:spPr bwMode="auto">
                <a:xfrm>
                  <a:off x="533400" y="533400"/>
                  <a:ext cx="228600" cy="5334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Connecteur droit 58"/>
                <p:cNvCxnSpPr/>
                <p:nvPr/>
              </p:nvCxnSpPr>
              <p:spPr bwMode="auto">
                <a:xfrm>
                  <a:off x="762000" y="1066800"/>
                  <a:ext cx="0" cy="3048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64" name="Groupe 63"/>
            <p:cNvGrpSpPr/>
            <p:nvPr/>
          </p:nvGrpSpPr>
          <p:grpSpPr>
            <a:xfrm>
              <a:off x="10210800" y="3048000"/>
              <a:ext cx="609600" cy="1676400"/>
              <a:chOff x="990600" y="-1524000"/>
              <a:chExt cx="762000" cy="129540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990600" y="-1524000"/>
                <a:ext cx="762000" cy="1295400"/>
              </a:xfrm>
              <a:prstGeom prst="rect">
                <a:avLst/>
              </a:prstGeom>
              <a:solidFill>
                <a:schemeClr val="bg1"/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66" name="Groupe 59"/>
              <p:cNvGrpSpPr/>
              <p:nvPr/>
            </p:nvGrpSpPr>
            <p:grpSpPr>
              <a:xfrm>
                <a:off x="1066800" y="-1524000"/>
                <a:ext cx="609600" cy="1295400"/>
                <a:chOff x="457200" y="381000"/>
                <a:chExt cx="304800" cy="990600"/>
              </a:xfrm>
            </p:grpSpPr>
            <p:cxnSp>
              <p:nvCxnSpPr>
                <p:cNvPr id="67" name="Connecteur droit 66"/>
                <p:cNvCxnSpPr/>
                <p:nvPr/>
              </p:nvCxnSpPr>
              <p:spPr bwMode="auto">
                <a:xfrm>
                  <a:off x="457200" y="609600"/>
                  <a:ext cx="304800" cy="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" name="Connecteur droit 67"/>
                <p:cNvCxnSpPr/>
                <p:nvPr/>
              </p:nvCxnSpPr>
              <p:spPr bwMode="auto">
                <a:xfrm flipV="1">
                  <a:off x="762000" y="381000"/>
                  <a:ext cx="0" cy="2286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" name="Connecteur droit 68"/>
                <p:cNvCxnSpPr/>
                <p:nvPr/>
              </p:nvCxnSpPr>
              <p:spPr bwMode="auto">
                <a:xfrm>
                  <a:off x="533400" y="533400"/>
                  <a:ext cx="228600" cy="5334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" name="Connecteur droit 69"/>
                <p:cNvCxnSpPr/>
                <p:nvPr/>
              </p:nvCxnSpPr>
              <p:spPr bwMode="auto">
                <a:xfrm>
                  <a:off x="762000" y="1066800"/>
                  <a:ext cx="0" cy="3048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ADF5AE07-8E37-4669-850F-1D1C39D0D51E}" type="slidenum">
              <a:rPr lang="fr-FR"/>
              <a:pPr eaLnBrk="1" hangingPunct="1"/>
              <a:t>7</a:t>
            </a:fld>
            <a:endParaRPr lang="fr-FR"/>
          </a:p>
        </p:txBody>
      </p:sp>
      <p:grpSp>
        <p:nvGrpSpPr>
          <p:cNvPr id="64515" name="Group 2"/>
          <p:cNvGrpSpPr>
            <a:grpSpLocks/>
          </p:cNvGrpSpPr>
          <p:nvPr/>
        </p:nvGrpSpPr>
        <p:grpSpPr bwMode="auto">
          <a:xfrm>
            <a:off x="1260292" y="196235"/>
            <a:ext cx="8623351" cy="1171971"/>
            <a:chOff x="1344" y="192"/>
            <a:chExt cx="2208" cy="863"/>
          </a:xfrm>
        </p:grpSpPr>
        <p:sp>
          <p:nvSpPr>
            <p:cNvPr id="64572" name="Text Box 3"/>
            <p:cNvSpPr txBox="1">
              <a:spLocks noChangeArrowheads="1"/>
            </p:cNvSpPr>
            <p:nvPr/>
          </p:nvSpPr>
          <p:spPr bwMode="auto">
            <a:xfrm>
              <a:off x="1392" y="192"/>
              <a:ext cx="2160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800" b="1" baseline="0" dirty="0"/>
                <a:t>The basic </a:t>
              </a:r>
              <a:r>
                <a:rPr lang="fr-FR" sz="2800" b="1" baseline="0" dirty="0" smtClean="0"/>
                <a:t>chopper </a:t>
              </a:r>
              <a:r>
                <a:rPr lang="fr-FR" sz="2800" b="1" baseline="0" dirty="0" err="1"/>
                <a:t>cell</a:t>
              </a:r>
              <a:r>
                <a:rPr lang="fr-FR" sz="2800" b="1" baseline="0" dirty="0"/>
                <a:t> </a:t>
              </a:r>
              <a:endParaRPr lang="fr-FR" sz="2800" b="1" baseline="0" dirty="0" smtClean="0"/>
            </a:p>
            <a:p>
              <a:pPr eaLnBrk="1" hangingPunct="1">
                <a:spcBef>
                  <a:spcPct val="50000"/>
                </a:spcBef>
              </a:pPr>
              <a:r>
                <a:rPr lang="fr-FR" sz="2800" b="1" baseline="0" dirty="0" smtClean="0"/>
                <a:t>Nature of the </a:t>
              </a:r>
              <a:r>
                <a:rPr lang="fr-FR" sz="2800" b="1" baseline="0" dirty="0" err="1" smtClean="0"/>
                <a:t>switches</a:t>
              </a:r>
              <a:endParaRPr lang="fr-FR" sz="2800" b="1" baseline="0" dirty="0"/>
            </a:p>
          </p:txBody>
        </p:sp>
        <p:sp>
          <p:nvSpPr>
            <p:cNvPr id="64573" name="AutoShape 4"/>
            <p:cNvSpPr>
              <a:spLocks noChangeArrowheads="1"/>
            </p:cNvSpPr>
            <p:nvPr/>
          </p:nvSpPr>
          <p:spPr bwMode="auto">
            <a:xfrm>
              <a:off x="1344" y="239"/>
              <a:ext cx="2208" cy="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1295400" y="1600200"/>
            <a:ext cx="45402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 baseline="0">
                <a:latin typeface="Arial" charset="0"/>
              </a:rPr>
              <a:t>Hypothesis :</a:t>
            </a:r>
            <a:r>
              <a:rPr lang="fr-FR" baseline="0">
                <a:latin typeface="Arial" charset="0"/>
              </a:rPr>
              <a:t> U</a:t>
            </a:r>
            <a:r>
              <a:rPr lang="fr-FR">
                <a:latin typeface="Arial" charset="0"/>
              </a:rPr>
              <a:t>A </a:t>
            </a:r>
            <a:r>
              <a:rPr lang="fr-FR" baseline="0">
                <a:latin typeface="Arial" charset="0"/>
              </a:rPr>
              <a:t>&gt; 0 ; I</a:t>
            </a:r>
            <a:r>
              <a:rPr lang="fr-FR">
                <a:latin typeface="Arial" charset="0"/>
              </a:rPr>
              <a:t>0</a:t>
            </a:r>
            <a:r>
              <a:rPr lang="fr-FR" baseline="0">
                <a:latin typeface="Arial" charset="0"/>
              </a:rPr>
              <a:t> &gt; 0</a:t>
            </a:r>
          </a:p>
        </p:txBody>
      </p:sp>
      <p:grpSp>
        <p:nvGrpSpPr>
          <p:cNvPr id="64517" name="Group 6"/>
          <p:cNvGrpSpPr>
            <a:grpSpLocks/>
          </p:cNvGrpSpPr>
          <p:nvPr/>
        </p:nvGrpSpPr>
        <p:grpSpPr bwMode="auto">
          <a:xfrm>
            <a:off x="685800" y="2057400"/>
            <a:ext cx="8064500" cy="3581400"/>
            <a:chOff x="399" y="1296"/>
            <a:chExt cx="4689" cy="2256"/>
          </a:xfrm>
        </p:grpSpPr>
        <p:grpSp>
          <p:nvGrpSpPr>
            <p:cNvPr id="64530" name="Group 7"/>
            <p:cNvGrpSpPr>
              <a:grpSpLocks/>
            </p:cNvGrpSpPr>
            <p:nvPr/>
          </p:nvGrpSpPr>
          <p:grpSpPr bwMode="auto">
            <a:xfrm>
              <a:off x="399" y="1296"/>
              <a:ext cx="2304" cy="2160"/>
              <a:chOff x="399" y="1319"/>
              <a:chExt cx="2304" cy="2160"/>
            </a:xfrm>
          </p:grpSpPr>
          <p:grpSp>
            <p:nvGrpSpPr>
              <p:cNvPr id="64545" name="Group 8"/>
              <p:cNvGrpSpPr>
                <a:grpSpLocks/>
              </p:cNvGrpSpPr>
              <p:nvPr/>
            </p:nvGrpSpPr>
            <p:grpSpPr bwMode="auto">
              <a:xfrm>
                <a:off x="480" y="1319"/>
                <a:ext cx="2050" cy="2160"/>
                <a:chOff x="605" y="1319"/>
                <a:chExt cx="1812" cy="1796"/>
              </a:xfrm>
            </p:grpSpPr>
            <p:sp>
              <p:nvSpPr>
                <p:cNvPr id="64547" name="Line 9"/>
                <p:cNvSpPr>
                  <a:spLocks noChangeShapeType="1"/>
                </p:cNvSpPr>
                <p:nvPr/>
              </p:nvSpPr>
              <p:spPr bwMode="auto">
                <a:xfrm>
                  <a:off x="841" y="1320"/>
                  <a:ext cx="64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48" name="Line 10"/>
                <p:cNvSpPr>
                  <a:spLocks noChangeShapeType="1"/>
                </p:cNvSpPr>
                <p:nvPr/>
              </p:nvSpPr>
              <p:spPr bwMode="auto">
                <a:xfrm>
                  <a:off x="839" y="1319"/>
                  <a:ext cx="0" cy="78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49" name="Line 11"/>
                <p:cNvSpPr>
                  <a:spLocks noChangeShapeType="1"/>
                </p:cNvSpPr>
                <p:nvPr/>
              </p:nvSpPr>
              <p:spPr bwMode="auto">
                <a:xfrm>
                  <a:off x="664" y="2102"/>
                  <a:ext cx="35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50" name="Line 12"/>
                <p:cNvSpPr>
                  <a:spLocks noChangeShapeType="1"/>
                </p:cNvSpPr>
                <p:nvPr/>
              </p:nvSpPr>
              <p:spPr bwMode="auto">
                <a:xfrm>
                  <a:off x="782" y="2173"/>
                  <a:ext cx="17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51" name="Line 13"/>
                <p:cNvSpPr>
                  <a:spLocks noChangeShapeType="1"/>
                </p:cNvSpPr>
                <p:nvPr/>
              </p:nvSpPr>
              <p:spPr bwMode="auto">
                <a:xfrm>
                  <a:off x="841" y="2173"/>
                  <a:ext cx="0" cy="92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52" name="Line 14"/>
                <p:cNvSpPr>
                  <a:spLocks noChangeShapeType="1"/>
                </p:cNvSpPr>
                <p:nvPr/>
              </p:nvSpPr>
              <p:spPr bwMode="auto">
                <a:xfrm>
                  <a:off x="841" y="3096"/>
                  <a:ext cx="1494" cy="1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64553" name="Group 15"/>
                <p:cNvGrpSpPr>
                  <a:grpSpLocks/>
                </p:cNvGrpSpPr>
                <p:nvPr/>
              </p:nvGrpSpPr>
              <p:grpSpPr bwMode="auto">
                <a:xfrm>
                  <a:off x="1311" y="1320"/>
                  <a:ext cx="177" cy="853"/>
                  <a:chOff x="1584" y="672"/>
                  <a:chExt cx="144" cy="576"/>
                </a:xfrm>
              </p:grpSpPr>
              <p:sp>
                <p:nvSpPr>
                  <p:cNvPr id="64569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67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457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912"/>
                    <a:ext cx="144" cy="14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4571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1056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4554" name="Group 19"/>
                <p:cNvGrpSpPr>
                  <a:grpSpLocks/>
                </p:cNvGrpSpPr>
                <p:nvPr/>
              </p:nvGrpSpPr>
              <p:grpSpPr bwMode="auto">
                <a:xfrm>
                  <a:off x="1311" y="2173"/>
                  <a:ext cx="177" cy="923"/>
                  <a:chOff x="1584" y="672"/>
                  <a:chExt cx="144" cy="576"/>
                </a:xfrm>
              </p:grpSpPr>
              <p:sp>
                <p:nvSpPr>
                  <p:cNvPr id="6456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67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456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912"/>
                    <a:ext cx="144" cy="14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456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1056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6455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488" y="2157"/>
                  <a:ext cx="847" cy="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56" name="Oval 24"/>
                <p:cNvSpPr>
                  <a:spLocks noChangeArrowheads="1"/>
                </p:cNvSpPr>
                <p:nvPr/>
              </p:nvSpPr>
              <p:spPr bwMode="auto">
                <a:xfrm>
                  <a:off x="2217" y="2477"/>
                  <a:ext cx="200" cy="20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57" name="Oval 25"/>
                <p:cNvSpPr>
                  <a:spLocks noChangeArrowheads="1"/>
                </p:cNvSpPr>
                <p:nvPr/>
              </p:nvSpPr>
              <p:spPr bwMode="auto">
                <a:xfrm>
                  <a:off x="2217" y="2636"/>
                  <a:ext cx="200" cy="20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5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335" y="2836"/>
                  <a:ext cx="0" cy="27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59" name="Line 27"/>
                <p:cNvSpPr>
                  <a:spLocks noChangeShapeType="1"/>
                </p:cNvSpPr>
                <p:nvPr/>
              </p:nvSpPr>
              <p:spPr bwMode="auto">
                <a:xfrm>
                  <a:off x="2335" y="2157"/>
                  <a:ext cx="0" cy="31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6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605" y="1534"/>
                  <a:ext cx="0" cy="13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61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152" y="1440"/>
                  <a:ext cx="0" cy="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6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152" y="2256"/>
                  <a:ext cx="0" cy="71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63" name="Line 31"/>
                <p:cNvSpPr>
                  <a:spLocks noChangeShapeType="1"/>
                </p:cNvSpPr>
                <p:nvPr/>
              </p:nvSpPr>
              <p:spPr bwMode="auto">
                <a:xfrm>
                  <a:off x="1488" y="1344"/>
                  <a:ext cx="0" cy="1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64" name="Line 32"/>
                <p:cNvSpPr>
                  <a:spLocks noChangeShapeType="1"/>
                </p:cNvSpPr>
                <p:nvPr/>
              </p:nvSpPr>
              <p:spPr bwMode="auto">
                <a:xfrm>
                  <a:off x="1488" y="2160"/>
                  <a:ext cx="0" cy="1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65" name="Line 33"/>
                <p:cNvSpPr>
                  <a:spLocks noChangeShapeType="1"/>
                </p:cNvSpPr>
                <p:nvPr/>
              </p:nvSpPr>
              <p:spPr bwMode="auto">
                <a:xfrm>
                  <a:off x="1782" y="2173"/>
                  <a:ext cx="23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64546" name="Text Box 34"/>
              <p:cNvSpPr txBox="1">
                <a:spLocks noChangeArrowheads="1"/>
              </p:cNvSpPr>
              <p:nvPr/>
            </p:nvSpPr>
            <p:spPr bwMode="auto">
              <a:xfrm>
                <a:off x="399" y="1367"/>
                <a:ext cx="2304" cy="1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2400" baseline="0"/>
                  <a:t>                I</a:t>
                </a:r>
                <a:r>
                  <a:rPr lang="fr-FR" sz="2400"/>
                  <a:t>K1</a:t>
                </a:r>
                <a:endParaRPr lang="fr-FR" sz="2400" baseline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sz="2400" baseline="0"/>
                  <a:t>         V</a:t>
                </a:r>
                <a:r>
                  <a:rPr lang="fr-FR" sz="2400"/>
                  <a:t>K1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sz="2400"/>
                  <a:t>                                             </a:t>
                </a:r>
                <a:r>
                  <a:rPr lang="fr-FR" sz="2400" baseline="0"/>
                  <a:t>I</a:t>
                </a:r>
                <a:r>
                  <a:rPr lang="fr-FR" sz="2400"/>
                  <a:t>0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sz="2400" baseline="0"/>
                  <a:t>U</a:t>
                </a:r>
                <a:r>
                  <a:rPr lang="fr-FR" sz="2400"/>
                  <a:t> A                 </a:t>
                </a:r>
                <a:r>
                  <a:rPr lang="fr-FR" sz="2400" baseline="0"/>
                  <a:t>I</a:t>
                </a:r>
                <a:r>
                  <a:rPr lang="fr-FR" sz="2400"/>
                  <a:t>K2</a:t>
                </a:r>
                <a:endParaRPr lang="fr-FR" sz="2400" baseline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sz="2400"/>
                  <a:t>            </a:t>
                </a:r>
                <a:r>
                  <a:rPr lang="fr-FR" sz="2400" baseline="0"/>
                  <a:t>V</a:t>
                </a:r>
                <a:r>
                  <a:rPr lang="fr-FR" sz="2400"/>
                  <a:t>K2</a:t>
                </a:r>
                <a:endParaRPr lang="fr-FR" sz="2400" baseline="0"/>
              </a:p>
            </p:txBody>
          </p:sp>
        </p:grpSp>
        <p:grpSp>
          <p:nvGrpSpPr>
            <p:cNvPr id="64531" name="Group 35"/>
            <p:cNvGrpSpPr>
              <a:grpSpLocks/>
            </p:cNvGrpSpPr>
            <p:nvPr/>
          </p:nvGrpSpPr>
          <p:grpSpPr bwMode="auto">
            <a:xfrm>
              <a:off x="2976" y="1536"/>
              <a:ext cx="2112" cy="2016"/>
              <a:chOff x="2976" y="1200"/>
              <a:chExt cx="2112" cy="2016"/>
            </a:xfrm>
          </p:grpSpPr>
          <p:grpSp>
            <p:nvGrpSpPr>
              <p:cNvPr id="64532" name="Group 36"/>
              <p:cNvGrpSpPr>
                <a:grpSpLocks/>
              </p:cNvGrpSpPr>
              <p:nvPr/>
            </p:nvGrpSpPr>
            <p:grpSpPr bwMode="auto">
              <a:xfrm>
                <a:off x="2976" y="1200"/>
                <a:ext cx="2112" cy="2016"/>
                <a:chOff x="2976" y="1200"/>
                <a:chExt cx="2112" cy="2016"/>
              </a:xfrm>
            </p:grpSpPr>
            <p:sp>
              <p:nvSpPr>
                <p:cNvPr id="64534" name="Rectangle 37"/>
                <p:cNvSpPr>
                  <a:spLocks noChangeArrowheads="1"/>
                </p:cNvSpPr>
                <p:nvPr/>
              </p:nvSpPr>
              <p:spPr bwMode="auto">
                <a:xfrm>
                  <a:off x="2976" y="2120"/>
                  <a:ext cx="106" cy="17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35" name="Line 38"/>
                <p:cNvSpPr>
                  <a:spLocks noChangeShapeType="1"/>
                </p:cNvSpPr>
                <p:nvPr/>
              </p:nvSpPr>
              <p:spPr bwMode="auto">
                <a:xfrm>
                  <a:off x="2976" y="1680"/>
                  <a:ext cx="211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36" name="Line 39"/>
                <p:cNvSpPr>
                  <a:spLocks noChangeShapeType="1"/>
                </p:cNvSpPr>
                <p:nvPr/>
              </p:nvSpPr>
              <p:spPr bwMode="auto">
                <a:xfrm>
                  <a:off x="2976" y="2448"/>
                  <a:ext cx="211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37" name="Line 40"/>
                <p:cNvSpPr>
                  <a:spLocks noChangeShapeType="1"/>
                </p:cNvSpPr>
                <p:nvPr/>
              </p:nvSpPr>
              <p:spPr bwMode="auto">
                <a:xfrm>
                  <a:off x="2976" y="2064"/>
                  <a:ext cx="211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38" name="Line 41"/>
                <p:cNvSpPr>
                  <a:spLocks noChangeShapeType="1"/>
                </p:cNvSpPr>
                <p:nvPr/>
              </p:nvSpPr>
              <p:spPr bwMode="auto">
                <a:xfrm>
                  <a:off x="2976" y="2832"/>
                  <a:ext cx="211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39" name="Line 42"/>
                <p:cNvSpPr>
                  <a:spLocks noChangeShapeType="1"/>
                </p:cNvSpPr>
                <p:nvPr/>
              </p:nvSpPr>
              <p:spPr bwMode="auto">
                <a:xfrm>
                  <a:off x="3504" y="1200"/>
                  <a:ext cx="0" cy="20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40" name="Line 43"/>
                <p:cNvSpPr>
                  <a:spLocks noChangeShapeType="1"/>
                </p:cNvSpPr>
                <p:nvPr/>
              </p:nvSpPr>
              <p:spPr bwMode="auto">
                <a:xfrm>
                  <a:off x="4272" y="1200"/>
                  <a:ext cx="0" cy="20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54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76" y="1680"/>
                  <a:ext cx="528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1pPr>
                  <a:lvl2pPr marL="742950" indent="-28575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2pPr>
                  <a:lvl3pPr marL="11430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3pPr>
                  <a:lvl4pPr marL="16002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4pPr>
                  <a:lvl5pPr marL="20574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2400" baseline="0"/>
                    <a:t>I</a:t>
                  </a:r>
                  <a:r>
                    <a:rPr lang="fr-FR" sz="2400"/>
                    <a:t>K1</a:t>
                  </a:r>
                  <a:endParaRPr lang="fr-FR" sz="2400" baseline="0"/>
                </a:p>
              </p:txBody>
            </p:sp>
            <p:sp>
              <p:nvSpPr>
                <p:cNvPr id="64542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976" y="2064"/>
                  <a:ext cx="528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1pPr>
                  <a:lvl2pPr marL="742950" indent="-28575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2pPr>
                  <a:lvl3pPr marL="11430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3pPr>
                  <a:lvl4pPr marL="16002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4pPr>
                  <a:lvl5pPr marL="20574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2400" baseline="0" dirty="0"/>
                    <a:t>I</a:t>
                  </a:r>
                  <a:r>
                    <a:rPr lang="fr-FR" sz="2400" dirty="0"/>
                    <a:t>K2</a:t>
                  </a:r>
                  <a:endParaRPr lang="fr-FR" sz="2400" baseline="0" dirty="0"/>
                </a:p>
              </p:txBody>
            </p:sp>
            <p:sp>
              <p:nvSpPr>
                <p:cNvPr id="64543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976" y="2448"/>
                  <a:ext cx="528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1pPr>
                  <a:lvl2pPr marL="742950" indent="-28575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2pPr>
                  <a:lvl3pPr marL="11430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3pPr>
                  <a:lvl4pPr marL="16002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4pPr>
                  <a:lvl5pPr marL="20574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2400" baseline="0"/>
                    <a:t>V</a:t>
                  </a:r>
                  <a:r>
                    <a:rPr lang="fr-FR" sz="2400"/>
                    <a:t>K1</a:t>
                  </a:r>
                  <a:endParaRPr lang="fr-FR" sz="2400" baseline="0"/>
                </a:p>
              </p:txBody>
            </p:sp>
            <p:sp>
              <p:nvSpPr>
                <p:cNvPr id="64544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976" y="2832"/>
                  <a:ext cx="528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1pPr>
                  <a:lvl2pPr marL="742950" indent="-28575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2pPr>
                  <a:lvl3pPr marL="11430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3pPr>
                  <a:lvl4pPr marL="16002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4pPr>
                  <a:lvl5pPr marL="20574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2400" baseline="0"/>
                    <a:t>V</a:t>
                  </a:r>
                  <a:r>
                    <a:rPr lang="fr-FR" sz="2400"/>
                    <a:t>K2</a:t>
                  </a:r>
                  <a:endParaRPr lang="fr-FR" sz="2400" baseline="0"/>
                </a:p>
              </p:txBody>
            </p:sp>
          </p:grpSp>
          <p:sp>
            <p:nvSpPr>
              <p:cNvPr id="64533" name="Text Box 48"/>
              <p:cNvSpPr txBox="1">
                <a:spLocks noChangeArrowheads="1"/>
              </p:cNvSpPr>
              <p:nvPr/>
            </p:nvSpPr>
            <p:spPr bwMode="auto">
              <a:xfrm>
                <a:off x="3072" y="1296"/>
                <a:ext cx="384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2400" baseline="0"/>
                  <a:t>K</a:t>
                </a:r>
              </a:p>
            </p:txBody>
          </p:sp>
        </p:grp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979613" y="2514600"/>
            <a:ext cx="4954587" cy="762000"/>
            <a:chOff x="1151" y="1584"/>
            <a:chExt cx="2881" cy="480"/>
          </a:xfrm>
        </p:grpSpPr>
        <p:grpSp>
          <p:nvGrpSpPr>
            <p:cNvPr id="64523" name="Group 50"/>
            <p:cNvGrpSpPr>
              <a:grpSpLocks/>
            </p:cNvGrpSpPr>
            <p:nvPr/>
          </p:nvGrpSpPr>
          <p:grpSpPr bwMode="auto">
            <a:xfrm>
              <a:off x="1151" y="1584"/>
              <a:ext cx="310" cy="480"/>
              <a:chOff x="1200" y="1632"/>
              <a:chExt cx="288" cy="480"/>
            </a:xfrm>
          </p:grpSpPr>
          <p:sp>
            <p:nvSpPr>
              <p:cNvPr id="64525" name="Rectangle 51"/>
              <p:cNvSpPr>
                <a:spLocks noChangeArrowheads="1"/>
              </p:cNvSpPr>
              <p:nvPr/>
            </p:nvSpPr>
            <p:spPr bwMode="auto">
              <a:xfrm>
                <a:off x="1200" y="1784"/>
                <a:ext cx="98" cy="1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4526" name="Line 52"/>
              <p:cNvSpPr>
                <a:spLocks noChangeShapeType="1"/>
              </p:cNvSpPr>
              <p:nvPr/>
            </p:nvSpPr>
            <p:spPr bwMode="auto">
              <a:xfrm>
                <a:off x="1488" y="1632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4527" name="Line 53"/>
              <p:cNvSpPr>
                <a:spLocks noChangeShapeType="1"/>
              </p:cNvSpPr>
              <p:nvPr/>
            </p:nvSpPr>
            <p:spPr bwMode="auto">
              <a:xfrm>
                <a:off x="1344" y="1728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4528" name="Line 54"/>
              <p:cNvSpPr>
                <a:spLocks noChangeShapeType="1"/>
              </p:cNvSpPr>
              <p:nvPr/>
            </p:nvSpPr>
            <p:spPr bwMode="auto">
              <a:xfrm flipV="1">
                <a:off x="1488" y="1968"/>
                <a:ext cx="0" cy="144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4529" name="Line 55"/>
              <p:cNvSpPr>
                <a:spLocks noChangeShapeType="1"/>
              </p:cNvSpPr>
              <p:nvPr/>
            </p:nvSpPr>
            <p:spPr bwMode="auto">
              <a:xfrm>
                <a:off x="1392" y="1680"/>
                <a:ext cx="96" cy="288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64524" name="Text Box 56"/>
            <p:cNvSpPr txBox="1">
              <a:spLocks noChangeArrowheads="1"/>
            </p:cNvSpPr>
            <p:nvPr/>
          </p:nvSpPr>
          <p:spPr bwMode="auto">
            <a:xfrm>
              <a:off x="3696" y="1632"/>
              <a:ext cx="33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 baseline="0"/>
                <a:t>1</a:t>
              </a:r>
            </a:p>
          </p:txBody>
        </p:sp>
      </p:grpSp>
      <p:sp>
        <p:nvSpPr>
          <p:cNvPr id="216121" name="Text Box 57"/>
          <p:cNvSpPr txBox="1">
            <a:spLocks noChangeArrowheads="1"/>
          </p:cNvSpPr>
          <p:nvPr/>
        </p:nvSpPr>
        <p:spPr bwMode="auto">
          <a:xfrm>
            <a:off x="6108700" y="3276600"/>
            <a:ext cx="10731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aseline="0">
                <a:solidFill>
                  <a:srgbClr val="FF3300"/>
                </a:solidFill>
              </a:rPr>
              <a:t>I</a:t>
            </a:r>
            <a:r>
              <a:rPr lang="fr-FR" sz="2400">
                <a:solidFill>
                  <a:srgbClr val="FF3300"/>
                </a:solidFill>
              </a:rPr>
              <a:t>0 </a:t>
            </a:r>
            <a:r>
              <a:rPr lang="fr-FR" sz="2400" baseline="0">
                <a:solidFill>
                  <a:srgbClr val="FF3300"/>
                </a:solidFill>
              </a:rPr>
              <a:t>&gt; 0</a:t>
            </a:r>
            <a:endParaRPr lang="fr-FR" sz="2400" baseline="0"/>
          </a:p>
        </p:txBody>
      </p:sp>
      <p:sp>
        <p:nvSpPr>
          <p:cNvPr id="216122" name="Text Box 58"/>
          <p:cNvSpPr txBox="1">
            <a:spLocks noChangeArrowheads="1"/>
          </p:cNvSpPr>
          <p:nvPr/>
        </p:nvSpPr>
        <p:spPr bwMode="auto">
          <a:xfrm>
            <a:off x="6108700" y="3886200"/>
            <a:ext cx="10731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baseline="0">
                <a:solidFill>
                  <a:srgbClr val="FF3300"/>
                </a:solidFill>
              </a:rPr>
              <a:t>0</a:t>
            </a:r>
            <a:endParaRPr lang="fr-FR" sz="2400" baseline="0"/>
          </a:p>
        </p:txBody>
      </p:sp>
      <p:sp>
        <p:nvSpPr>
          <p:cNvPr id="216123" name="Text Box 59"/>
          <p:cNvSpPr txBox="1">
            <a:spLocks noChangeArrowheads="1"/>
          </p:cNvSpPr>
          <p:nvPr/>
        </p:nvSpPr>
        <p:spPr bwMode="auto">
          <a:xfrm>
            <a:off x="6108700" y="4495800"/>
            <a:ext cx="11557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baseline="0">
                <a:solidFill>
                  <a:srgbClr val="FF3300"/>
                </a:solidFill>
              </a:rPr>
              <a:t>0</a:t>
            </a:r>
            <a:endParaRPr lang="fr-FR" sz="2400" baseline="0"/>
          </a:p>
        </p:txBody>
      </p:sp>
      <p:sp>
        <p:nvSpPr>
          <p:cNvPr id="216124" name="Text Box 60"/>
          <p:cNvSpPr txBox="1">
            <a:spLocks noChangeArrowheads="1"/>
          </p:cNvSpPr>
          <p:nvPr/>
        </p:nvSpPr>
        <p:spPr bwMode="auto">
          <a:xfrm>
            <a:off x="6191250" y="5105400"/>
            <a:ext cx="990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aseline="0">
                <a:solidFill>
                  <a:srgbClr val="FF3300"/>
                </a:solidFill>
              </a:rPr>
              <a:t>U</a:t>
            </a:r>
            <a:r>
              <a:rPr lang="fr-FR" sz="2400">
                <a:solidFill>
                  <a:srgbClr val="FF3300"/>
                </a:solidFill>
              </a:rPr>
              <a:t>A</a:t>
            </a:r>
            <a:r>
              <a:rPr lang="fr-FR" sz="2400" baseline="0">
                <a:solidFill>
                  <a:srgbClr val="FF3300"/>
                </a:solidFill>
              </a:rPr>
              <a:t>&gt;0</a:t>
            </a:r>
            <a:endParaRPr lang="fr-FR" sz="2400" baseline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6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6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6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6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6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6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21" grpId="0" autoUpdateAnimBg="0"/>
      <p:bldP spid="216122" grpId="0" autoUpdateAnimBg="0"/>
      <p:bldP spid="216123" grpId="0" autoUpdateAnimBg="0"/>
      <p:bldP spid="21612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47468A5F-74D7-4CEE-A6E7-815045940494}" type="slidenum">
              <a:rPr lang="fr-FR"/>
              <a:pPr eaLnBrk="1" hangingPunct="1"/>
              <a:t>8</a:t>
            </a:fld>
            <a:endParaRPr lang="fr-FR"/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1295400" y="1600200"/>
            <a:ext cx="4622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 baseline="0">
                <a:latin typeface="Arial" charset="0"/>
              </a:rPr>
              <a:t>Hypothesis :</a:t>
            </a:r>
            <a:r>
              <a:rPr lang="fr-FR" baseline="0">
                <a:latin typeface="Arial" charset="0"/>
              </a:rPr>
              <a:t> U</a:t>
            </a:r>
            <a:r>
              <a:rPr lang="fr-FR">
                <a:latin typeface="Arial" charset="0"/>
              </a:rPr>
              <a:t>A </a:t>
            </a:r>
            <a:r>
              <a:rPr lang="fr-FR" baseline="0">
                <a:latin typeface="Arial" charset="0"/>
              </a:rPr>
              <a:t>&gt; 0 ; I</a:t>
            </a:r>
            <a:r>
              <a:rPr lang="fr-FR">
                <a:latin typeface="Arial" charset="0"/>
              </a:rPr>
              <a:t>0</a:t>
            </a:r>
            <a:r>
              <a:rPr lang="fr-FR" baseline="0">
                <a:latin typeface="Arial" charset="0"/>
              </a:rPr>
              <a:t> &gt; 0</a:t>
            </a:r>
          </a:p>
        </p:txBody>
      </p:sp>
      <p:grpSp>
        <p:nvGrpSpPr>
          <p:cNvPr id="65540" name="Group 6"/>
          <p:cNvGrpSpPr>
            <a:grpSpLocks/>
          </p:cNvGrpSpPr>
          <p:nvPr/>
        </p:nvGrpSpPr>
        <p:grpSpPr bwMode="auto">
          <a:xfrm>
            <a:off x="533400" y="2057400"/>
            <a:ext cx="8255000" cy="3581400"/>
            <a:chOff x="288" y="1296"/>
            <a:chExt cx="4800" cy="2256"/>
          </a:xfrm>
        </p:grpSpPr>
        <p:grpSp>
          <p:nvGrpSpPr>
            <p:cNvPr id="65556" name="Group 7"/>
            <p:cNvGrpSpPr>
              <a:grpSpLocks/>
            </p:cNvGrpSpPr>
            <p:nvPr/>
          </p:nvGrpSpPr>
          <p:grpSpPr bwMode="auto">
            <a:xfrm>
              <a:off x="480" y="1296"/>
              <a:ext cx="1930" cy="2137"/>
              <a:chOff x="605" y="1319"/>
              <a:chExt cx="1706" cy="1777"/>
            </a:xfrm>
          </p:grpSpPr>
          <p:sp>
            <p:nvSpPr>
              <p:cNvPr id="65612" name="Line 8"/>
              <p:cNvSpPr>
                <a:spLocks noChangeShapeType="1"/>
              </p:cNvSpPr>
              <p:nvPr/>
            </p:nvSpPr>
            <p:spPr bwMode="auto">
              <a:xfrm>
                <a:off x="841" y="1320"/>
                <a:ext cx="64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613" name="Line 9"/>
              <p:cNvSpPr>
                <a:spLocks noChangeShapeType="1"/>
              </p:cNvSpPr>
              <p:nvPr/>
            </p:nvSpPr>
            <p:spPr bwMode="auto">
              <a:xfrm>
                <a:off x="839" y="1319"/>
                <a:ext cx="0" cy="7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614" name="Line 10"/>
              <p:cNvSpPr>
                <a:spLocks noChangeShapeType="1"/>
              </p:cNvSpPr>
              <p:nvPr/>
            </p:nvSpPr>
            <p:spPr bwMode="auto">
              <a:xfrm>
                <a:off x="664" y="2102"/>
                <a:ext cx="3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615" name="Line 11"/>
              <p:cNvSpPr>
                <a:spLocks noChangeShapeType="1"/>
              </p:cNvSpPr>
              <p:nvPr/>
            </p:nvSpPr>
            <p:spPr bwMode="auto">
              <a:xfrm>
                <a:off x="782" y="2173"/>
                <a:ext cx="1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616" name="Line 12"/>
              <p:cNvSpPr>
                <a:spLocks noChangeShapeType="1"/>
              </p:cNvSpPr>
              <p:nvPr/>
            </p:nvSpPr>
            <p:spPr bwMode="auto">
              <a:xfrm>
                <a:off x="841" y="2173"/>
                <a:ext cx="0" cy="92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617" name="Line 13"/>
              <p:cNvSpPr>
                <a:spLocks noChangeShapeType="1"/>
              </p:cNvSpPr>
              <p:nvPr/>
            </p:nvSpPr>
            <p:spPr bwMode="auto">
              <a:xfrm>
                <a:off x="841" y="3096"/>
                <a:ext cx="147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65618" name="Group 14"/>
              <p:cNvGrpSpPr>
                <a:grpSpLocks/>
              </p:cNvGrpSpPr>
              <p:nvPr/>
            </p:nvGrpSpPr>
            <p:grpSpPr bwMode="auto">
              <a:xfrm>
                <a:off x="1311" y="1320"/>
                <a:ext cx="177" cy="853"/>
                <a:chOff x="1584" y="672"/>
                <a:chExt cx="144" cy="576"/>
              </a:xfrm>
            </p:grpSpPr>
            <p:sp>
              <p:nvSpPr>
                <p:cNvPr id="65631" name="Line 15"/>
                <p:cNvSpPr>
                  <a:spLocks noChangeShapeType="1"/>
                </p:cNvSpPr>
                <p:nvPr/>
              </p:nvSpPr>
              <p:spPr bwMode="auto">
                <a:xfrm>
                  <a:off x="1728" y="672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632" name="Line 16"/>
                <p:cNvSpPr>
                  <a:spLocks noChangeShapeType="1"/>
                </p:cNvSpPr>
                <p:nvPr/>
              </p:nvSpPr>
              <p:spPr bwMode="auto">
                <a:xfrm>
                  <a:off x="1584" y="912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633" name="Line 17"/>
                <p:cNvSpPr>
                  <a:spLocks noChangeShapeType="1"/>
                </p:cNvSpPr>
                <p:nvPr/>
              </p:nvSpPr>
              <p:spPr bwMode="auto">
                <a:xfrm>
                  <a:off x="1728" y="105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65619" name="Group 18"/>
              <p:cNvGrpSpPr>
                <a:grpSpLocks/>
              </p:cNvGrpSpPr>
              <p:nvPr/>
            </p:nvGrpSpPr>
            <p:grpSpPr bwMode="auto">
              <a:xfrm>
                <a:off x="1311" y="2173"/>
                <a:ext cx="177" cy="923"/>
                <a:chOff x="1584" y="672"/>
                <a:chExt cx="144" cy="576"/>
              </a:xfrm>
            </p:grpSpPr>
            <p:sp>
              <p:nvSpPr>
                <p:cNvPr id="65628" name="Line 19"/>
                <p:cNvSpPr>
                  <a:spLocks noChangeShapeType="1"/>
                </p:cNvSpPr>
                <p:nvPr/>
              </p:nvSpPr>
              <p:spPr bwMode="auto">
                <a:xfrm>
                  <a:off x="1728" y="672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629" name="Line 20"/>
                <p:cNvSpPr>
                  <a:spLocks noChangeShapeType="1"/>
                </p:cNvSpPr>
                <p:nvPr/>
              </p:nvSpPr>
              <p:spPr bwMode="auto">
                <a:xfrm>
                  <a:off x="1584" y="912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630" name="Line 21"/>
                <p:cNvSpPr>
                  <a:spLocks noChangeShapeType="1"/>
                </p:cNvSpPr>
                <p:nvPr/>
              </p:nvSpPr>
              <p:spPr bwMode="auto">
                <a:xfrm>
                  <a:off x="1728" y="105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65620" name="Line 22"/>
              <p:cNvSpPr>
                <a:spLocks noChangeShapeType="1"/>
              </p:cNvSpPr>
              <p:nvPr/>
            </p:nvSpPr>
            <p:spPr bwMode="auto">
              <a:xfrm>
                <a:off x="1488" y="2173"/>
                <a:ext cx="82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621" name="Line 26"/>
              <p:cNvSpPr>
                <a:spLocks noChangeShapeType="1"/>
              </p:cNvSpPr>
              <p:nvPr/>
            </p:nvSpPr>
            <p:spPr bwMode="auto">
              <a:xfrm>
                <a:off x="2311" y="2173"/>
                <a:ext cx="0" cy="2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622" name="Line 27"/>
              <p:cNvSpPr>
                <a:spLocks noChangeShapeType="1"/>
              </p:cNvSpPr>
              <p:nvPr/>
            </p:nvSpPr>
            <p:spPr bwMode="auto">
              <a:xfrm flipV="1">
                <a:off x="605" y="1534"/>
                <a:ext cx="0" cy="13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623" name="Line 28"/>
              <p:cNvSpPr>
                <a:spLocks noChangeShapeType="1"/>
              </p:cNvSpPr>
              <p:nvPr/>
            </p:nvSpPr>
            <p:spPr bwMode="auto">
              <a:xfrm flipV="1">
                <a:off x="1152" y="1440"/>
                <a:ext cx="0" cy="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624" name="Line 29"/>
              <p:cNvSpPr>
                <a:spLocks noChangeShapeType="1"/>
              </p:cNvSpPr>
              <p:nvPr/>
            </p:nvSpPr>
            <p:spPr bwMode="auto">
              <a:xfrm flipV="1">
                <a:off x="1152" y="2256"/>
                <a:ext cx="0" cy="7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625" name="Line 30"/>
              <p:cNvSpPr>
                <a:spLocks noChangeShapeType="1"/>
              </p:cNvSpPr>
              <p:nvPr/>
            </p:nvSpPr>
            <p:spPr bwMode="auto">
              <a:xfrm>
                <a:off x="1488" y="1344"/>
                <a:ext cx="0" cy="1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626" name="Line 31"/>
              <p:cNvSpPr>
                <a:spLocks noChangeShapeType="1"/>
              </p:cNvSpPr>
              <p:nvPr/>
            </p:nvSpPr>
            <p:spPr bwMode="auto">
              <a:xfrm>
                <a:off x="1488" y="2160"/>
                <a:ext cx="0" cy="1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627" name="Line 32"/>
              <p:cNvSpPr>
                <a:spLocks noChangeShapeType="1"/>
              </p:cNvSpPr>
              <p:nvPr/>
            </p:nvSpPr>
            <p:spPr bwMode="auto">
              <a:xfrm>
                <a:off x="1782" y="2173"/>
                <a:ext cx="23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65557" name="Text Box 33"/>
            <p:cNvSpPr txBox="1">
              <a:spLocks noChangeArrowheads="1"/>
            </p:cNvSpPr>
            <p:nvPr/>
          </p:nvSpPr>
          <p:spPr bwMode="auto">
            <a:xfrm>
              <a:off x="288" y="1344"/>
              <a:ext cx="2304" cy="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 baseline="0"/>
                <a:t>                </a:t>
              </a:r>
              <a:r>
                <a:rPr lang="fr-FR" sz="2400" baseline="0">
                  <a:latin typeface="Arial" charset="0"/>
                </a:rPr>
                <a:t>I</a:t>
              </a:r>
              <a:r>
                <a:rPr lang="fr-FR" sz="2400">
                  <a:latin typeface="Arial" charset="0"/>
                </a:rPr>
                <a:t>K1</a:t>
              </a:r>
              <a:endParaRPr lang="fr-FR" sz="2400" baseline="0">
                <a:latin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fr-FR" sz="2400" baseline="0">
                  <a:latin typeface="Arial" charset="0"/>
                </a:rPr>
                <a:t>         V</a:t>
              </a:r>
              <a:r>
                <a:rPr lang="fr-FR" sz="2400">
                  <a:latin typeface="Arial" charset="0"/>
                </a:rPr>
                <a:t>K1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fr-FR" sz="2400">
                  <a:latin typeface="Arial" charset="0"/>
                </a:rPr>
                <a:t>                                             </a:t>
              </a:r>
              <a:r>
                <a:rPr lang="fr-FR" sz="2400" baseline="0">
                  <a:latin typeface="Arial" charset="0"/>
                </a:rPr>
                <a:t>I</a:t>
              </a:r>
              <a:r>
                <a:rPr lang="fr-FR" sz="2400">
                  <a:latin typeface="Arial" charset="0"/>
                </a:rPr>
                <a:t>0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fr-FR" sz="2400" baseline="0">
                  <a:latin typeface="Arial" charset="0"/>
                </a:rPr>
                <a:t>U</a:t>
              </a:r>
              <a:r>
                <a:rPr lang="fr-FR" sz="2400">
                  <a:latin typeface="Arial" charset="0"/>
                </a:rPr>
                <a:t> A                 </a:t>
              </a:r>
              <a:r>
                <a:rPr lang="fr-FR" sz="2400" baseline="0">
                  <a:latin typeface="Arial" charset="0"/>
                </a:rPr>
                <a:t>I</a:t>
              </a:r>
              <a:r>
                <a:rPr lang="fr-FR" sz="2400">
                  <a:latin typeface="Arial" charset="0"/>
                </a:rPr>
                <a:t>K2</a:t>
              </a:r>
              <a:endParaRPr lang="fr-FR" sz="2400" baseline="0">
                <a:latin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fr-FR" sz="2400">
                  <a:latin typeface="Arial" charset="0"/>
                </a:rPr>
                <a:t>            </a:t>
              </a:r>
              <a:r>
                <a:rPr lang="fr-FR" sz="2400" baseline="0">
                  <a:latin typeface="Arial" charset="0"/>
                </a:rPr>
                <a:t>V</a:t>
              </a:r>
              <a:r>
                <a:rPr lang="fr-FR" sz="2400">
                  <a:latin typeface="Arial" charset="0"/>
                </a:rPr>
                <a:t>K2</a:t>
              </a:r>
              <a:endParaRPr lang="fr-FR" sz="2400" baseline="0">
                <a:latin typeface="Arial" charset="0"/>
              </a:endParaRPr>
            </a:p>
          </p:txBody>
        </p:sp>
        <p:grpSp>
          <p:nvGrpSpPr>
            <p:cNvPr id="65558" name="Group 34"/>
            <p:cNvGrpSpPr>
              <a:grpSpLocks/>
            </p:cNvGrpSpPr>
            <p:nvPr/>
          </p:nvGrpSpPr>
          <p:grpSpPr bwMode="auto">
            <a:xfrm>
              <a:off x="2976" y="1536"/>
              <a:ext cx="2112" cy="2016"/>
              <a:chOff x="2976" y="1200"/>
              <a:chExt cx="2112" cy="2016"/>
            </a:xfrm>
          </p:grpSpPr>
          <p:sp>
            <p:nvSpPr>
              <p:cNvPr id="65606" name="Line 36"/>
              <p:cNvSpPr>
                <a:spLocks noChangeShapeType="1"/>
              </p:cNvSpPr>
              <p:nvPr/>
            </p:nvSpPr>
            <p:spPr bwMode="auto">
              <a:xfrm>
                <a:off x="2976" y="1680"/>
                <a:ext cx="2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607" name="Line 37"/>
              <p:cNvSpPr>
                <a:spLocks noChangeShapeType="1"/>
              </p:cNvSpPr>
              <p:nvPr/>
            </p:nvSpPr>
            <p:spPr bwMode="auto">
              <a:xfrm>
                <a:off x="2976" y="2448"/>
                <a:ext cx="2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608" name="Line 38"/>
              <p:cNvSpPr>
                <a:spLocks noChangeShapeType="1"/>
              </p:cNvSpPr>
              <p:nvPr/>
            </p:nvSpPr>
            <p:spPr bwMode="auto">
              <a:xfrm>
                <a:off x="2976" y="2064"/>
                <a:ext cx="2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609" name="Line 39"/>
              <p:cNvSpPr>
                <a:spLocks noChangeShapeType="1"/>
              </p:cNvSpPr>
              <p:nvPr/>
            </p:nvSpPr>
            <p:spPr bwMode="auto">
              <a:xfrm>
                <a:off x="2976" y="2832"/>
                <a:ext cx="2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610" name="Line 40"/>
              <p:cNvSpPr>
                <a:spLocks noChangeShapeType="1"/>
              </p:cNvSpPr>
              <p:nvPr/>
            </p:nvSpPr>
            <p:spPr bwMode="auto">
              <a:xfrm>
                <a:off x="3504" y="1200"/>
                <a:ext cx="0" cy="20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611" name="Line 41"/>
              <p:cNvSpPr>
                <a:spLocks noChangeShapeType="1"/>
              </p:cNvSpPr>
              <p:nvPr/>
            </p:nvSpPr>
            <p:spPr bwMode="auto">
              <a:xfrm>
                <a:off x="4272" y="1200"/>
                <a:ext cx="0" cy="20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5559" name="Group 42"/>
            <p:cNvGrpSpPr>
              <a:grpSpLocks/>
            </p:cNvGrpSpPr>
            <p:nvPr/>
          </p:nvGrpSpPr>
          <p:grpSpPr bwMode="auto">
            <a:xfrm>
              <a:off x="288" y="1296"/>
              <a:ext cx="4800" cy="2256"/>
              <a:chOff x="288" y="1296"/>
              <a:chExt cx="4800" cy="2256"/>
            </a:xfrm>
          </p:grpSpPr>
          <p:grpSp>
            <p:nvGrpSpPr>
              <p:cNvPr id="65566" name="Group 43"/>
              <p:cNvGrpSpPr>
                <a:grpSpLocks/>
              </p:cNvGrpSpPr>
              <p:nvPr/>
            </p:nvGrpSpPr>
            <p:grpSpPr bwMode="auto">
              <a:xfrm>
                <a:off x="288" y="1296"/>
                <a:ext cx="2304" cy="2137"/>
                <a:chOff x="288" y="1319"/>
                <a:chExt cx="2304" cy="2137"/>
              </a:xfrm>
            </p:grpSpPr>
            <p:grpSp>
              <p:nvGrpSpPr>
                <p:cNvPr id="65580" name="Group 44"/>
                <p:cNvGrpSpPr>
                  <a:grpSpLocks/>
                </p:cNvGrpSpPr>
                <p:nvPr/>
              </p:nvGrpSpPr>
              <p:grpSpPr bwMode="auto">
                <a:xfrm>
                  <a:off x="480" y="1319"/>
                  <a:ext cx="2079" cy="2137"/>
                  <a:chOff x="605" y="1319"/>
                  <a:chExt cx="1838" cy="1777"/>
                </a:xfrm>
              </p:grpSpPr>
              <p:sp>
                <p:nvSpPr>
                  <p:cNvPr id="6558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841" y="1320"/>
                    <a:ext cx="64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8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1319"/>
                    <a:ext cx="0" cy="78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8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664" y="2102"/>
                    <a:ext cx="35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8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782" y="2173"/>
                    <a:ext cx="17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86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841" y="2173"/>
                    <a:ext cx="0" cy="923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87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841" y="3096"/>
                    <a:ext cx="147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6558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1311" y="1320"/>
                    <a:ext cx="177" cy="853"/>
                    <a:chOff x="1584" y="672"/>
                    <a:chExt cx="144" cy="576"/>
                  </a:xfrm>
                </p:grpSpPr>
                <p:sp>
                  <p:nvSpPr>
                    <p:cNvPr id="65603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672"/>
                      <a:ext cx="0" cy="19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5604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912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5605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1056"/>
                      <a:ext cx="0" cy="19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6558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1311" y="2173"/>
                    <a:ext cx="177" cy="923"/>
                    <a:chOff x="1584" y="672"/>
                    <a:chExt cx="144" cy="576"/>
                  </a:xfrm>
                </p:grpSpPr>
                <p:sp>
                  <p:nvSpPr>
                    <p:cNvPr id="6560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672"/>
                      <a:ext cx="0" cy="19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560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912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5602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1056"/>
                      <a:ext cx="0" cy="19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6559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173"/>
                    <a:ext cx="82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91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198" y="2437"/>
                    <a:ext cx="245" cy="206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92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198" y="2596"/>
                    <a:ext cx="245" cy="206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93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2311" y="2173"/>
                    <a:ext cx="0" cy="28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94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5" y="1534"/>
                    <a:ext cx="0" cy="134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95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1440"/>
                    <a:ext cx="0" cy="6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96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2256"/>
                    <a:ext cx="0" cy="71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9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1344"/>
                    <a:ext cx="0" cy="14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9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160"/>
                    <a:ext cx="0" cy="14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9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782" y="2173"/>
                    <a:ext cx="23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65581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88" y="1344"/>
                  <a:ext cx="2304" cy="6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1pPr>
                  <a:lvl2pPr marL="742950" indent="-28575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2pPr>
                  <a:lvl3pPr marL="11430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3pPr>
                  <a:lvl4pPr marL="16002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4pPr>
                  <a:lvl5pPr marL="20574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2400" baseline="0"/>
                    <a:t>               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endParaRPr lang="fr-FR" sz="2400" baseline="0"/>
                </a:p>
              </p:txBody>
            </p:sp>
          </p:grpSp>
          <p:grpSp>
            <p:nvGrpSpPr>
              <p:cNvPr id="65567" name="Group 71"/>
              <p:cNvGrpSpPr>
                <a:grpSpLocks/>
              </p:cNvGrpSpPr>
              <p:nvPr/>
            </p:nvGrpSpPr>
            <p:grpSpPr bwMode="auto">
              <a:xfrm>
                <a:off x="2969" y="1536"/>
                <a:ext cx="2119" cy="2016"/>
                <a:chOff x="2969" y="1200"/>
                <a:chExt cx="2119" cy="2016"/>
              </a:xfrm>
            </p:grpSpPr>
            <p:grpSp>
              <p:nvGrpSpPr>
                <p:cNvPr id="65568" name="Group 72"/>
                <p:cNvGrpSpPr>
                  <a:grpSpLocks/>
                </p:cNvGrpSpPr>
                <p:nvPr/>
              </p:nvGrpSpPr>
              <p:grpSpPr bwMode="auto">
                <a:xfrm>
                  <a:off x="2969" y="1200"/>
                  <a:ext cx="2119" cy="2016"/>
                  <a:chOff x="2969" y="1200"/>
                  <a:chExt cx="2119" cy="2016"/>
                </a:xfrm>
              </p:grpSpPr>
              <p:sp>
                <p:nvSpPr>
                  <p:cNvPr id="65570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1680"/>
                    <a:ext cx="211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71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448"/>
                    <a:ext cx="211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7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064"/>
                    <a:ext cx="211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73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832"/>
                    <a:ext cx="211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74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3504" y="1200"/>
                    <a:ext cx="0" cy="201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7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1200"/>
                    <a:ext cx="0" cy="201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76" name="Text 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680"/>
                    <a:ext cx="528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1pPr>
                    <a:lvl2pPr marL="742950" indent="-285750"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2pPr>
                    <a:lvl3pPr marL="1143000" indent="-228600"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3pPr>
                    <a:lvl4pPr marL="1600200" indent="-228600"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4pPr>
                    <a:lvl5pPr marL="2057400" indent="-228600"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fr-FR" sz="2400" baseline="0"/>
                      <a:t>I</a:t>
                    </a:r>
                    <a:r>
                      <a:rPr lang="fr-FR" sz="2400"/>
                      <a:t>K1</a:t>
                    </a:r>
                    <a:endParaRPr lang="fr-FR" sz="2400" baseline="0"/>
                  </a:p>
                </p:txBody>
              </p:sp>
              <p:sp>
                <p:nvSpPr>
                  <p:cNvPr id="65577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9" y="2112"/>
                    <a:ext cx="528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1pPr>
                    <a:lvl2pPr marL="742950" indent="-285750"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2pPr>
                    <a:lvl3pPr marL="1143000" indent="-228600"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3pPr>
                    <a:lvl4pPr marL="1600200" indent="-228600"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4pPr>
                    <a:lvl5pPr marL="2057400" indent="-228600"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fr-FR" sz="2400" baseline="0"/>
                      <a:t>I</a:t>
                    </a:r>
                    <a:r>
                      <a:rPr lang="fr-FR" sz="2400"/>
                      <a:t>K2</a:t>
                    </a:r>
                    <a:endParaRPr lang="fr-FR" sz="2400" baseline="0"/>
                  </a:p>
                </p:txBody>
              </p:sp>
              <p:sp>
                <p:nvSpPr>
                  <p:cNvPr id="65578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2448"/>
                    <a:ext cx="528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1pPr>
                    <a:lvl2pPr marL="742950" indent="-285750"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2pPr>
                    <a:lvl3pPr marL="1143000" indent="-228600"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3pPr>
                    <a:lvl4pPr marL="1600200" indent="-228600"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4pPr>
                    <a:lvl5pPr marL="2057400" indent="-228600"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fr-FR" sz="2400" baseline="0"/>
                      <a:t>V</a:t>
                    </a:r>
                    <a:r>
                      <a:rPr lang="fr-FR" sz="2400"/>
                      <a:t>K1</a:t>
                    </a:r>
                    <a:endParaRPr lang="fr-FR" sz="2400" baseline="0"/>
                  </a:p>
                </p:txBody>
              </p:sp>
              <p:sp>
                <p:nvSpPr>
                  <p:cNvPr id="65579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2832"/>
                    <a:ext cx="528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1pPr>
                    <a:lvl2pPr marL="742950" indent="-285750"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2pPr>
                    <a:lvl3pPr marL="1143000" indent="-228600"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3pPr>
                    <a:lvl4pPr marL="1600200" indent="-228600"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4pPr>
                    <a:lvl5pPr marL="2057400" indent="-228600" eaLnBrk="0" hangingPunct="0"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-25000">
                        <a:solidFill>
                          <a:schemeClr val="tx1"/>
                        </a:solidFill>
                        <a:latin typeface="Century Gothic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fr-FR" sz="2400" baseline="0"/>
                      <a:t>V</a:t>
                    </a:r>
                    <a:r>
                      <a:rPr lang="fr-FR" sz="2400"/>
                      <a:t>K2</a:t>
                    </a:r>
                    <a:endParaRPr lang="fr-FR" sz="2400" baseline="0"/>
                  </a:p>
                </p:txBody>
              </p:sp>
            </p:grpSp>
            <p:sp>
              <p:nvSpPr>
                <p:cNvPr id="65569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072" y="1296"/>
                  <a:ext cx="384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1pPr>
                  <a:lvl2pPr marL="742950" indent="-28575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2pPr>
                  <a:lvl3pPr marL="11430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3pPr>
                  <a:lvl4pPr marL="16002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4pPr>
                  <a:lvl5pPr marL="20574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2400" baseline="0"/>
                    <a:t>K</a:t>
                  </a:r>
                </a:p>
              </p:txBody>
            </p:sp>
          </p:grpSp>
        </p:grpSp>
        <p:grpSp>
          <p:nvGrpSpPr>
            <p:cNvPr id="65560" name="Group 85"/>
            <p:cNvGrpSpPr>
              <a:grpSpLocks/>
            </p:cNvGrpSpPr>
            <p:nvPr/>
          </p:nvGrpSpPr>
          <p:grpSpPr bwMode="auto">
            <a:xfrm>
              <a:off x="3552" y="2064"/>
              <a:ext cx="672" cy="1444"/>
              <a:chOff x="3552" y="2064"/>
              <a:chExt cx="672" cy="1444"/>
            </a:xfrm>
          </p:grpSpPr>
          <p:sp>
            <p:nvSpPr>
              <p:cNvPr id="65562" name="Text Box 86"/>
              <p:cNvSpPr txBox="1">
                <a:spLocks noChangeArrowheads="1"/>
              </p:cNvSpPr>
              <p:nvPr/>
            </p:nvSpPr>
            <p:spPr bwMode="auto">
              <a:xfrm>
                <a:off x="3552" y="2064"/>
                <a:ext cx="624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2400" baseline="0"/>
                  <a:t>I</a:t>
                </a:r>
                <a:r>
                  <a:rPr lang="fr-FR" sz="2400"/>
                  <a:t>0 </a:t>
                </a:r>
                <a:r>
                  <a:rPr lang="fr-FR" sz="2400" baseline="0"/>
                  <a:t>&gt; 0</a:t>
                </a:r>
              </a:p>
            </p:txBody>
          </p:sp>
          <p:sp>
            <p:nvSpPr>
              <p:cNvPr id="65563" name="Text Box 87"/>
              <p:cNvSpPr txBox="1">
                <a:spLocks noChangeArrowheads="1"/>
              </p:cNvSpPr>
              <p:nvPr/>
            </p:nvSpPr>
            <p:spPr bwMode="auto">
              <a:xfrm>
                <a:off x="3552" y="2448"/>
                <a:ext cx="624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sz="2400" baseline="0"/>
                  <a:t>0</a:t>
                </a:r>
              </a:p>
            </p:txBody>
          </p:sp>
          <p:sp>
            <p:nvSpPr>
              <p:cNvPr id="65564" name="Text Box 88"/>
              <p:cNvSpPr txBox="1">
                <a:spLocks noChangeArrowheads="1"/>
              </p:cNvSpPr>
              <p:nvPr/>
            </p:nvSpPr>
            <p:spPr bwMode="auto">
              <a:xfrm>
                <a:off x="3552" y="2832"/>
                <a:ext cx="67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sz="2400" baseline="0"/>
                  <a:t>0</a:t>
                </a:r>
              </a:p>
            </p:txBody>
          </p:sp>
          <p:sp>
            <p:nvSpPr>
              <p:cNvPr id="65565" name="Text Box 89"/>
              <p:cNvSpPr txBox="1">
                <a:spLocks noChangeArrowheads="1"/>
              </p:cNvSpPr>
              <p:nvPr/>
            </p:nvSpPr>
            <p:spPr bwMode="auto">
              <a:xfrm>
                <a:off x="3600" y="3216"/>
                <a:ext cx="576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2400" baseline="0"/>
                  <a:t>U</a:t>
                </a:r>
                <a:r>
                  <a:rPr lang="fr-FR" sz="2400"/>
                  <a:t>A</a:t>
                </a:r>
                <a:r>
                  <a:rPr lang="fr-FR" sz="2400" baseline="0"/>
                  <a:t>&gt;0</a:t>
                </a:r>
              </a:p>
            </p:txBody>
          </p:sp>
        </p:grpSp>
        <p:sp>
          <p:nvSpPr>
            <p:cNvPr id="65561" name="Text Box 90"/>
            <p:cNvSpPr txBox="1">
              <a:spLocks noChangeArrowheads="1"/>
            </p:cNvSpPr>
            <p:nvPr/>
          </p:nvSpPr>
          <p:spPr bwMode="auto">
            <a:xfrm>
              <a:off x="3504" y="1632"/>
              <a:ext cx="67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2400" baseline="0"/>
                <a:t>1</a:t>
              </a:r>
            </a:p>
          </p:txBody>
        </p:sp>
      </p:grp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2063750" y="2590800"/>
            <a:ext cx="6604000" cy="2514600"/>
            <a:chOff x="1200" y="1632"/>
            <a:chExt cx="3840" cy="1584"/>
          </a:xfrm>
        </p:grpSpPr>
        <p:sp>
          <p:nvSpPr>
            <p:cNvPr id="65550" name="Text Box 92"/>
            <p:cNvSpPr txBox="1">
              <a:spLocks noChangeArrowheads="1"/>
            </p:cNvSpPr>
            <p:nvPr/>
          </p:nvSpPr>
          <p:spPr bwMode="auto">
            <a:xfrm>
              <a:off x="4320" y="1632"/>
              <a:ext cx="720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2400" baseline="0"/>
                <a:t>0</a:t>
              </a:r>
            </a:p>
          </p:txBody>
        </p:sp>
        <p:sp>
          <p:nvSpPr>
            <p:cNvPr id="65551" name="Rectangle 93"/>
            <p:cNvSpPr>
              <a:spLocks noChangeArrowheads="1"/>
            </p:cNvSpPr>
            <p:nvPr/>
          </p:nvSpPr>
          <p:spPr bwMode="auto">
            <a:xfrm>
              <a:off x="1200" y="2840"/>
              <a:ext cx="106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552" name="Line 94"/>
            <p:cNvSpPr>
              <a:spLocks noChangeShapeType="1"/>
            </p:cNvSpPr>
            <p:nvPr/>
          </p:nvSpPr>
          <p:spPr bwMode="auto">
            <a:xfrm flipH="1">
              <a:off x="1488" y="2640"/>
              <a:ext cx="0" cy="144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553" name="Line 95"/>
            <p:cNvSpPr>
              <a:spLocks noChangeShapeType="1"/>
            </p:cNvSpPr>
            <p:nvPr/>
          </p:nvSpPr>
          <p:spPr bwMode="auto">
            <a:xfrm flipH="1">
              <a:off x="1344" y="2784"/>
              <a:ext cx="144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554" name="Line 96"/>
            <p:cNvSpPr>
              <a:spLocks noChangeShapeType="1"/>
            </p:cNvSpPr>
            <p:nvPr/>
          </p:nvSpPr>
          <p:spPr bwMode="auto">
            <a:xfrm flipH="1" flipV="1">
              <a:off x="1344" y="2736"/>
              <a:ext cx="144" cy="33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555" name="Line 97"/>
            <p:cNvSpPr>
              <a:spLocks noChangeShapeType="1"/>
            </p:cNvSpPr>
            <p:nvPr/>
          </p:nvSpPr>
          <p:spPr bwMode="auto">
            <a:xfrm>
              <a:off x="1488" y="3072"/>
              <a:ext cx="0" cy="144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217186" name="Text Box 98"/>
          <p:cNvSpPr txBox="1">
            <a:spLocks noChangeArrowheads="1"/>
          </p:cNvSpPr>
          <p:nvPr/>
        </p:nvSpPr>
        <p:spPr bwMode="auto">
          <a:xfrm>
            <a:off x="7512050" y="3276600"/>
            <a:ext cx="10731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baseline="0">
                <a:solidFill>
                  <a:srgbClr val="FF3300"/>
                </a:solidFill>
              </a:rPr>
              <a:t>0</a:t>
            </a:r>
            <a:endParaRPr lang="fr-FR" sz="2400" baseline="0"/>
          </a:p>
        </p:txBody>
      </p:sp>
      <p:sp>
        <p:nvSpPr>
          <p:cNvPr id="217187" name="Text Box 99"/>
          <p:cNvSpPr txBox="1">
            <a:spLocks noChangeArrowheads="1"/>
          </p:cNvSpPr>
          <p:nvPr/>
        </p:nvSpPr>
        <p:spPr bwMode="auto">
          <a:xfrm>
            <a:off x="7512050" y="3886200"/>
            <a:ext cx="10731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baseline="0">
                <a:solidFill>
                  <a:srgbClr val="FF3300"/>
                </a:solidFill>
              </a:rPr>
              <a:t>-I</a:t>
            </a:r>
            <a:r>
              <a:rPr lang="fr-FR" sz="2400">
                <a:solidFill>
                  <a:srgbClr val="FF3300"/>
                </a:solidFill>
              </a:rPr>
              <a:t>0</a:t>
            </a:r>
            <a:r>
              <a:rPr lang="fr-FR" sz="2400" baseline="0">
                <a:solidFill>
                  <a:srgbClr val="FF3300"/>
                </a:solidFill>
              </a:rPr>
              <a:t>&lt;0</a:t>
            </a:r>
            <a:endParaRPr lang="fr-FR" sz="2400" baseline="0"/>
          </a:p>
        </p:txBody>
      </p:sp>
      <p:sp>
        <p:nvSpPr>
          <p:cNvPr id="217188" name="Text Box 100"/>
          <p:cNvSpPr txBox="1">
            <a:spLocks noChangeArrowheads="1"/>
          </p:cNvSpPr>
          <p:nvPr/>
        </p:nvSpPr>
        <p:spPr bwMode="auto">
          <a:xfrm>
            <a:off x="7512050" y="4495800"/>
            <a:ext cx="10731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aseline="0">
                <a:solidFill>
                  <a:srgbClr val="FF3300"/>
                </a:solidFill>
              </a:rPr>
              <a:t>U</a:t>
            </a:r>
            <a:r>
              <a:rPr lang="fr-FR" sz="2400">
                <a:solidFill>
                  <a:srgbClr val="FF3300"/>
                </a:solidFill>
              </a:rPr>
              <a:t>A</a:t>
            </a:r>
            <a:r>
              <a:rPr lang="fr-FR" sz="2400" baseline="0">
                <a:solidFill>
                  <a:srgbClr val="FF3300"/>
                </a:solidFill>
              </a:rPr>
              <a:t>&gt;0</a:t>
            </a:r>
            <a:endParaRPr lang="fr-FR" sz="2400" baseline="0"/>
          </a:p>
        </p:txBody>
      </p:sp>
      <p:sp>
        <p:nvSpPr>
          <p:cNvPr id="217189" name="Text Box 101"/>
          <p:cNvSpPr txBox="1">
            <a:spLocks noChangeArrowheads="1"/>
          </p:cNvSpPr>
          <p:nvPr/>
        </p:nvSpPr>
        <p:spPr bwMode="auto">
          <a:xfrm>
            <a:off x="7512050" y="5105400"/>
            <a:ext cx="990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baseline="0">
                <a:solidFill>
                  <a:srgbClr val="FF3300"/>
                </a:solidFill>
              </a:rPr>
              <a:t>0</a:t>
            </a:r>
            <a:endParaRPr lang="fr-FR" sz="2400" baseline="0"/>
          </a:p>
        </p:txBody>
      </p:sp>
      <p:grpSp>
        <p:nvGrpSpPr>
          <p:cNvPr id="65546" name="Group 102"/>
          <p:cNvGrpSpPr>
            <a:grpSpLocks/>
          </p:cNvGrpSpPr>
          <p:nvPr/>
        </p:nvGrpSpPr>
        <p:grpSpPr bwMode="auto">
          <a:xfrm>
            <a:off x="1379185" y="228600"/>
            <a:ext cx="8526815" cy="1171971"/>
            <a:chOff x="1344" y="192"/>
            <a:chExt cx="2208" cy="863"/>
          </a:xfrm>
        </p:grpSpPr>
        <p:sp>
          <p:nvSpPr>
            <p:cNvPr id="65548" name="Text Box 103"/>
            <p:cNvSpPr txBox="1">
              <a:spLocks noChangeArrowheads="1"/>
            </p:cNvSpPr>
            <p:nvPr/>
          </p:nvSpPr>
          <p:spPr bwMode="auto">
            <a:xfrm>
              <a:off x="1392" y="192"/>
              <a:ext cx="2160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800" b="1" baseline="0" dirty="0"/>
                <a:t>The basic </a:t>
              </a:r>
              <a:r>
                <a:rPr lang="fr-FR" sz="2800" b="1" baseline="0" dirty="0" smtClean="0"/>
                <a:t>chopper </a:t>
              </a:r>
              <a:r>
                <a:rPr lang="fr-FR" sz="2800" b="1" baseline="0" dirty="0" err="1"/>
                <a:t>cell</a:t>
              </a:r>
              <a:r>
                <a:rPr lang="fr-FR" sz="2800" b="1" baseline="0" dirty="0"/>
                <a:t> </a:t>
              </a:r>
              <a:endParaRPr lang="fr-FR" sz="2800" b="1" baseline="0" dirty="0" smtClean="0"/>
            </a:p>
            <a:p>
              <a:pPr eaLnBrk="1" hangingPunct="1">
                <a:spcBef>
                  <a:spcPct val="50000"/>
                </a:spcBef>
              </a:pPr>
              <a:r>
                <a:rPr lang="fr-FR" sz="2800" b="1" baseline="0" dirty="0" err="1" smtClean="0"/>
                <a:t>Switches</a:t>
              </a:r>
              <a:endParaRPr lang="fr-FR" sz="2800" b="1" baseline="0" dirty="0"/>
            </a:p>
          </p:txBody>
        </p:sp>
        <p:sp>
          <p:nvSpPr>
            <p:cNvPr id="65549" name="AutoShape 104"/>
            <p:cNvSpPr>
              <a:spLocks noChangeArrowheads="1"/>
            </p:cNvSpPr>
            <p:nvPr/>
          </p:nvSpPr>
          <p:spPr bwMode="auto">
            <a:xfrm>
              <a:off x="1344" y="239"/>
              <a:ext cx="2208" cy="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65547" name="Line 63"/>
          <p:cNvSpPr>
            <a:spLocks noChangeShapeType="1"/>
          </p:cNvSpPr>
          <p:nvPr/>
        </p:nvSpPr>
        <p:spPr bwMode="auto">
          <a:xfrm>
            <a:off x="4191000" y="48768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86" grpId="0" autoUpdateAnimBg="0"/>
      <p:bldP spid="217187" grpId="0" autoUpdateAnimBg="0"/>
      <p:bldP spid="217188" grpId="0" autoUpdateAnimBg="0"/>
      <p:bldP spid="21718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04363" y="6619875"/>
            <a:ext cx="401637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30BEA98A-4E26-435D-B1A1-46401DE1546D}" type="slidenum">
              <a:rPr lang="fr-FR"/>
              <a:pPr eaLnBrk="1" hangingPunct="1"/>
              <a:t>9</a:t>
            </a:fld>
            <a:endParaRPr lang="fr-FR"/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4622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 baseline="0">
                <a:latin typeface="Arial" charset="0"/>
              </a:rPr>
              <a:t>Hypothesis </a:t>
            </a:r>
            <a:r>
              <a:rPr lang="fr-FR" baseline="0">
                <a:latin typeface="Arial" charset="0"/>
              </a:rPr>
              <a:t>: U</a:t>
            </a:r>
            <a:r>
              <a:rPr lang="fr-FR">
                <a:latin typeface="Arial" charset="0"/>
              </a:rPr>
              <a:t>A </a:t>
            </a:r>
            <a:r>
              <a:rPr lang="fr-FR" baseline="0">
                <a:latin typeface="Arial" charset="0"/>
              </a:rPr>
              <a:t>&gt; 0 ; I</a:t>
            </a:r>
            <a:r>
              <a:rPr lang="fr-FR">
                <a:latin typeface="Arial" charset="0"/>
              </a:rPr>
              <a:t>0</a:t>
            </a:r>
            <a:r>
              <a:rPr lang="fr-FR" baseline="0">
                <a:latin typeface="Arial" charset="0"/>
              </a:rPr>
              <a:t> &gt; 0</a:t>
            </a:r>
          </a:p>
        </p:txBody>
      </p:sp>
      <p:grpSp>
        <p:nvGrpSpPr>
          <p:cNvPr id="66564" name="Group 6"/>
          <p:cNvGrpSpPr>
            <a:grpSpLocks/>
          </p:cNvGrpSpPr>
          <p:nvPr/>
        </p:nvGrpSpPr>
        <p:grpSpPr bwMode="auto">
          <a:xfrm>
            <a:off x="990600" y="1752600"/>
            <a:ext cx="3632200" cy="3200400"/>
            <a:chOff x="2976" y="1536"/>
            <a:chExt cx="2112" cy="2016"/>
          </a:xfrm>
        </p:grpSpPr>
        <p:grpSp>
          <p:nvGrpSpPr>
            <p:cNvPr id="66583" name="Group 7"/>
            <p:cNvGrpSpPr>
              <a:grpSpLocks/>
            </p:cNvGrpSpPr>
            <p:nvPr/>
          </p:nvGrpSpPr>
          <p:grpSpPr bwMode="auto">
            <a:xfrm>
              <a:off x="2976" y="1536"/>
              <a:ext cx="2112" cy="2016"/>
              <a:chOff x="2976" y="1200"/>
              <a:chExt cx="2112" cy="2016"/>
            </a:xfrm>
          </p:grpSpPr>
          <p:sp>
            <p:nvSpPr>
              <p:cNvPr id="66608" name="Line 9"/>
              <p:cNvSpPr>
                <a:spLocks noChangeShapeType="1"/>
              </p:cNvSpPr>
              <p:nvPr/>
            </p:nvSpPr>
            <p:spPr bwMode="auto">
              <a:xfrm>
                <a:off x="2976" y="1680"/>
                <a:ext cx="2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609" name="Line 10"/>
              <p:cNvSpPr>
                <a:spLocks noChangeShapeType="1"/>
              </p:cNvSpPr>
              <p:nvPr/>
            </p:nvSpPr>
            <p:spPr bwMode="auto">
              <a:xfrm>
                <a:off x="2976" y="2448"/>
                <a:ext cx="2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610" name="Line 11"/>
              <p:cNvSpPr>
                <a:spLocks noChangeShapeType="1"/>
              </p:cNvSpPr>
              <p:nvPr/>
            </p:nvSpPr>
            <p:spPr bwMode="auto">
              <a:xfrm>
                <a:off x="2976" y="2064"/>
                <a:ext cx="2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611" name="Line 12"/>
              <p:cNvSpPr>
                <a:spLocks noChangeShapeType="1"/>
              </p:cNvSpPr>
              <p:nvPr/>
            </p:nvSpPr>
            <p:spPr bwMode="auto">
              <a:xfrm>
                <a:off x="2976" y="2832"/>
                <a:ext cx="2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612" name="Line 13"/>
              <p:cNvSpPr>
                <a:spLocks noChangeShapeType="1"/>
              </p:cNvSpPr>
              <p:nvPr/>
            </p:nvSpPr>
            <p:spPr bwMode="auto">
              <a:xfrm>
                <a:off x="3504" y="1200"/>
                <a:ext cx="0" cy="20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613" name="Line 14"/>
              <p:cNvSpPr>
                <a:spLocks noChangeShapeType="1"/>
              </p:cNvSpPr>
              <p:nvPr/>
            </p:nvSpPr>
            <p:spPr bwMode="auto">
              <a:xfrm>
                <a:off x="4272" y="1200"/>
                <a:ext cx="0" cy="20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6584" name="Group 15"/>
            <p:cNvGrpSpPr>
              <a:grpSpLocks/>
            </p:cNvGrpSpPr>
            <p:nvPr/>
          </p:nvGrpSpPr>
          <p:grpSpPr bwMode="auto">
            <a:xfrm>
              <a:off x="2976" y="1536"/>
              <a:ext cx="2112" cy="2016"/>
              <a:chOff x="2976" y="1200"/>
              <a:chExt cx="2112" cy="2016"/>
            </a:xfrm>
          </p:grpSpPr>
          <p:grpSp>
            <p:nvGrpSpPr>
              <p:cNvPr id="66596" name="Group 16"/>
              <p:cNvGrpSpPr>
                <a:grpSpLocks/>
              </p:cNvGrpSpPr>
              <p:nvPr/>
            </p:nvGrpSpPr>
            <p:grpSpPr bwMode="auto">
              <a:xfrm>
                <a:off x="2976" y="1200"/>
                <a:ext cx="2112" cy="2016"/>
                <a:chOff x="2976" y="1200"/>
                <a:chExt cx="2112" cy="2016"/>
              </a:xfrm>
            </p:grpSpPr>
            <p:sp>
              <p:nvSpPr>
                <p:cNvPr id="66598" name="Line 18"/>
                <p:cNvSpPr>
                  <a:spLocks noChangeShapeType="1"/>
                </p:cNvSpPr>
                <p:nvPr/>
              </p:nvSpPr>
              <p:spPr bwMode="auto">
                <a:xfrm>
                  <a:off x="2976" y="1680"/>
                  <a:ext cx="211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6599" name="Line 19"/>
                <p:cNvSpPr>
                  <a:spLocks noChangeShapeType="1"/>
                </p:cNvSpPr>
                <p:nvPr/>
              </p:nvSpPr>
              <p:spPr bwMode="auto">
                <a:xfrm>
                  <a:off x="2976" y="2448"/>
                  <a:ext cx="211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6600" name="Line 20"/>
                <p:cNvSpPr>
                  <a:spLocks noChangeShapeType="1"/>
                </p:cNvSpPr>
                <p:nvPr/>
              </p:nvSpPr>
              <p:spPr bwMode="auto">
                <a:xfrm>
                  <a:off x="2976" y="2064"/>
                  <a:ext cx="211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6601" name="Line 21"/>
                <p:cNvSpPr>
                  <a:spLocks noChangeShapeType="1"/>
                </p:cNvSpPr>
                <p:nvPr/>
              </p:nvSpPr>
              <p:spPr bwMode="auto">
                <a:xfrm>
                  <a:off x="2976" y="2832"/>
                  <a:ext cx="211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6602" name="Line 22"/>
                <p:cNvSpPr>
                  <a:spLocks noChangeShapeType="1"/>
                </p:cNvSpPr>
                <p:nvPr/>
              </p:nvSpPr>
              <p:spPr bwMode="auto">
                <a:xfrm>
                  <a:off x="3504" y="1200"/>
                  <a:ext cx="0" cy="20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6603" name="Line 23"/>
                <p:cNvSpPr>
                  <a:spLocks noChangeShapeType="1"/>
                </p:cNvSpPr>
                <p:nvPr/>
              </p:nvSpPr>
              <p:spPr bwMode="auto">
                <a:xfrm>
                  <a:off x="4272" y="1200"/>
                  <a:ext cx="0" cy="20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660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976" y="1680"/>
                  <a:ext cx="528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1pPr>
                  <a:lvl2pPr marL="742950" indent="-28575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2pPr>
                  <a:lvl3pPr marL="11430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3pPr>
                  <a:lvl4pPr marL="16002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4pPr>
                  <a:lvl5pPr marL="20574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2400" baseline="0">
                      <a:solidFill>
                        <a:srgbClr val="FF3300"/>
                      </a:solidFill>
                    </a:rPr>
                    <a:t>I</a:t>
                  </a:r>
                  <a:r>
                    <a:rPr lang="fr-FR" sz="2400">
                      <a:solidFill>
                        <a:srgbClr val="FF3300"/>
                      </a:solidFill>
                    </a:rPr>
                    <a:t>K1</a:t>
                  </a:r>
                  <a:endParaRPr lang="fr-FR" sz="2400" baseline="0"/>
                </a:p>
              </p:txBody>
            </p:sp>
            <p:sp>
              <p:nvSpPr>
                <p:cNvPr id="6660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76" y="2112"/>
                  <a:ext cx="443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1pPr>
                  <a:lvl2pPr marL="742950" indent="-28575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2pPr>
                  <a:lvl3pPr marL="11430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3pPr>
                  <a:lvl4pPr marL="16002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4pPr>
                  <a:lvl5pPr marL="20574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2400" baseline="0">
                      <a:solidFill>
                        <a:srgbClr val="137BB5"/>
                      </a:solidFill>
                    </a:rPr>
                    <a:t>I</a:t>
                  </a:r>
                  <a:r>
                    <a:rPr lang="fr-FR" sz="2400">
                      <a:solidFill>
                        <a:srgbClr val="137BB5"/>
                      </a:solidFill>
                    </a:rPr>
                    <a:t>K2</a:t>
                  </a:r>
                  <a:endParaRPr lang="fr-FR" sz="2400" baseline="0">
                    <a:solidFill>
                      <a:srgbClr val="137BB5"/>
                    </a:solidFill>
                  </a:endParaRPr>
                </a:p>
              </p:txBody>
            </p:sp>
            <p:sp>
              <p:nvSpPr>
                <p:cNvPr id="6660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76" y="2448"/>
                  <a:ext cx="528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1pPr>
                  <a:lvl2pPr marL="742950" indent="-28575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2pPr>
                  <a:lvl3pPr marL="11430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3pPr>
                  <a:lvl4pPr marL="16002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4pPr>
                  <a:lvl5pPr marL="20574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2400" baseline="0">
                      <a:solidFill>
                        <a:schemeClr val="folHlink"/>
                      </a:solidFill>
                    </a:rPr>
                    <a:t>V</a:t>
                  </a:r>
                  <a:r>
                    <a:rPr lang="fr-FR" sz="2400">
                      <a:solidFill>
                        <a:schemeClr val="folHlink"/>
                      </a:solidFill>
                    </a:rPr>
                    <a:t>K1</a:t>
                  </a:r>
                  <a:endParaRPr lang="fr-FR" sz="2400" baseline="0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6660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76" y="2832"/>
                  <a:ext cx="528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1pPr>
                  <a:lvl2pPr marL="742950" indent="-28575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2pPr>
                  <a:lvl3pPr marL="11430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3pPr>
                  <a:lvl4pPr marL="16002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4pPr>
                  <a:lvl5pPr marL="2057400" indent="-228600" eaLnBrk="0" hangingPunct="0"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25000">
                      <a:solidFill>
                        <a:schemeClr val="tx1"/>
                      </a:solidFill>
                      <a:latin typeface="Century Gothic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2400" baseline="0">
                      <a:solidFill>
                        <a:srgbClr val="FF9933"/>
                      </a:solidFill>
                    </a:rPr>
                    <a:t>V</a:t>
                  </a:r>
                  <a:r>
                    <a:rPr lang="fr-FR" sz="2400">
                      <a:solidFill>
                        <a:srgbClr val="FF9933"/>
                      </a:solidFill>
                    </a:rPr>
                    <a:t>K2</a:t>
                  </a:r>
                  <a:endParaRPr lang="fr-FR" sz="2400" baseline="0">
                    <a:solidFill>
                      <a:srgbClr val="FF9933"/>
                    </a:solidFill>
                  </a:endParaRPr>
                </a:p>
              </p:txBody>
            </p:sp>
          </p:grpSp>
          <p:sp>
            <p:nvSpPr>
              <p:cNvPr id="66597" name="Text Box 28"/>
              <p:cNvSpPr txBox="1">
                <a:spLocks noChangeArrowheads="1"/>
              </p:cNvSpPr>
              <p:nvPr/>
            </p:nvSpPr>
            <p:spPr bwMode="auto">
              <a:xfrm>
                <a:off x="3072" y="1296"/>
                <a:ext cx="384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2400" baseline="0"/>
                  <a:t>K</a:t>
                </a:r>
              </a:p>
            </p:txBody>
          </p:sp>
        </p:grpSp>
        <p:grpSp>
          <p:nvGrpSpPr>
            <p:cNvPr id="66585" name="Group 29"/>
            <p:cNvGrpSpPr>
              <a:grpSpLocks/>
            </p:cNvGrpSpPr>
            <p:nvPr/>
          </p:nvGrpSpPr>
          <p:grpSpPr bwMode="auto">
            <a:xfrm>
              <a:off x="3552" y="2064"/>
              <a:ext cx="672" cy="1444"/>
              <a:chOff x="3552" y="2064"/>
              <a:chExt cx="672" cy="1444"/>
            </a:xfrm>
          </p:grpSpPr>
          <p:sp>
            <p:nvSpPr>
              <p:cNvPr id="66592" name="Text Box 30"/>
              <p:cNvSpPr txBox="1">
                <a:spLocks noChangeArrowheads="1"/>
              </p:cNvSpPr>
              <p:nvPr/>
            </p:nvSpPr>
            <p:spPr bwMode="auto">
              <a:xfrm>
                <a:off x="3552" y="2064"/>
                <a:ext cx="624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2400" baseline="0">
                    <a:solidFill>
                      <a:srgbClr val="FF3300"/>
                    </a:solidFill>
                  </a:rPr>
                  <a:t>I</a:t>
                </a:r>
                <a:r>
                  <a:rPr lang="fr-FR" sz="2400">
                    <a:solidFill>
                      <a:srgbClr val="FF3300"/>
                    </a:solidFill>
                  </a:rPr>
                  <a:t>0 </a:t>
                </a:r>
                <a:r>
                  <a:rPr lang="fr-FR" sz="2400" baseline="0">
                    <a:solidFill>
                      <a:srgbClr val="FF3300"/>
                    </a:solidFill>
                  </a:rPr>
                  <a:t>&gt; 0</a:t>
                </a:r>
                <a:endParaRPr lang="fr-FR" sz="2400" baseline="0"/>
              </a:p>
            </p:txBody>
          </p:sp>
          <p:sp>
            <p:nvSpPr>
              <p:cNvPr id="66593" name="Text Box 31"/>
              <p:cNvSpPr txBox="1">
                <a:spLocks noChangeArrowheads="1"/>
              </p:cNvSpPr>
              <p:nvPr/>
            </p:nvSpPr>
            <p:spPr bwMode="auto">
              <a:xfrm>
                <a:off x="3552" y="2448"/>
                <a:ext cx="624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sz="2400" baseline="0">
                    <a:solidFill>
                      <a:srgbClr val="137BB5"/>
                    </a:solidFill>
                  </a:rPr>
                  <a:t>0</a:t>
                </a:r>
                <a:endParaRPr lang="fr-FR" sz="2400" baseline="0"/>
              </a:p>
            </p:txBody>
          </p:sp>
          <p:sp>
            <p:nvSpPr>
              <p:cNvPr id="66594" name="Text Box 32"/>
              <p:cNvSpPr txBox="1">
                <a:spLocks noChangeArrowheads="1"/>
              </p:cNvSpPr>
              <p:nvPr/>
            </p:nvSpPr>
            <p:spPr bwMode="auto">
              <a:xfrm>
                <a:off x="3552" y="2832"/>
                <a:ext cx="672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sz="2400" baseline="0">
                    <a:solidFill>
                      <a:schemeClr val="folHlink"/>
                    </a:solidFill>
                  </a:rPr>
                  <a:t>0</a:t>
                </a:r>
                <a:endParaRPr lang="fr-FR" sz="2400" baseline="0"/>
              </a:p>
            </p:txBody>
          </p:sp>
          <p:sp>
            <p:nvSpPr>
              <p:cNvPr id="66595" name="Text Box 33"/>
              <p:cNvSpPr txBox="1">
                <a:spLocks noChangeArrowheads="1"/>
              </p:cNvSpPr>
              <p:nvPr/>
            </p:nvSpPr>
            <p:spPr bwMode="auto">
              <a:xfrm>
                <a:off x="3600" y="3216"/>
                <a:ext cx="576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2400" baseline="0">
                    <a:solidFill>
                      <a:srgbClr val="FF9933"/>
                    </a:solidFill>
                  </a:rPr>
                  <a:t>U</a:t>
                </a:r>
                <a:r>
                  <a:rPr lang="fr-FR" sz="2400">
                    <a:solidFill>
                      <a:srgbClr val="FF9933"/>
                    </a:solidFill>
                  </a:rPr>
                  <a:t>A</a:t>
                </a:r>
                <a:r>
                  <a:rPr lang="fr-FR" sz="2400" baseline="0">
                    <a:solidFill>
                      <a:srgbClr val="FF9933"/>
                    </a:solidFill>
                  </a:rPr>
                  <a:t>&gt;0</a:t>
                </a:r>
                <a:endParaRPr lang="fr-FR" sz="2400" baseline="0"/>
              </a:p>
            </p:txBody>
          </p:sp>
        </p:grpSp>
        <p:sp>
          <p:nvSpPr>
            <p:cNvPr id="66586" name="Text Box 34"/>
            <p:cNvSpPr txBox="1">
              <a:spLocks noChangeArrowheads="1"/>
            </p:cNvSpPr>
            <p:nvPr/>
          </p:nvSpPr>
          <p:spPr bwMode="auto">
            <a:xfrm>
              <a:off x="3504" y="1632"/>
              <a:ext cx="67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2400" baseline="0"/>
                <a:t>1</a:t>
              </a:r>
            </a:p>
          </p:txBody>
        </p:sp>
        <p:sp>
          <p:nvSpPr>
            <p:cNvPr id="66587" name="Text Box 35"/>
            <p:cNvSpPr txBox="1">
              <a:spLocks noChangeArrowheads="1"/>
            </p:cNvSpPr>
            <p:nvPr/>
          </p:nvSpPr>
          <p:spPr bwMode="auto">
            <a:xfrm>
              <a:off x="4320" y="1632"/>
              <a:ext cx="720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2400" baseline="0"/>
                <a:t>0</a:t>
              </a:r>
            </a:p>
          </p:txBody>
        </p:sp>
        <p:sp>
          <p:nvSpPr>
            <p:cNvPr id="66588" name="Text Box 36"/>
            <p:cNvSpPr txBox="1">
              <a:spLocks noChangeArrowheads="1"/>
            </p:cNvSpPr>
            <p:nvPr/>
          </p:nvSpPr>
          <p:spPr bwMode="auto">
            <a:xfrm>
              <a:off x="4368" y="2064"/>
              <a:ext cx="624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2400" baseline="0">
                  <a:solidFill>
                    <a:srgbClr val="FF3300"/>
                  </a:solidFill>
                </a:rPr>
                <a:t>0</a:t>
              </a:r>
              <a:endParaRPr lang="fr-FR" sz="2400" baseline="0"/>
            </a:p>
          </p:txBody>
        </p:sp>
        <p:sp>
          <p:nvSpPr>
            <p:cNvPr id="66589" name="Text Box 37"/>
            <p:cNvSpPr txBox="1">
              <a:spLocks noChangeArrowheads="1"/>
            </p:cNvSpPr>
            <p:nvPr/>
          </p:nvSpPr>
          <p:spPr bwMode="auto">
            <a:xfrm>
              <a:off x="4368" y="2448"/>
              <a:ext cx="624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2400" baseline="0">
                  <a:solidFill>
                    <a:srgbClr val="137BB5"/>
                  </a:solidFill>
                </a:rPr>
                <a:t>-I</a:t>
              </a:r>
              <a:r>
                <a:rPr lang="fr-FR" sz="2400">
                  <a:solidFill>
                    <a:srgbClr val="137BB5"/>
                  </a:solidFill>
                </a:rPr>
                <a:t>0</a:t>
              </a:r>
              <a:r>
                <a:rPr lang="fr-FR" sz="2400" baseline="0">
                  <a:solidFill>
                    <a:srgbClr val="137BB5"/>
                  </a:solidFill>
                </a:rPr>
                <a:t>&lt;0</a:t>
              </a:r>
              <a:endParaRPr lang="fr-FR" sz="2400" baseline="0"/>
            </a:p>
          </p:txBody>
        </p:sp>
        <p:sp>
          <p:nvSpPr>
            <p:cNvPr id="66590" name="Text Box 38"/>
            <p:cNvSpPr txBox="1">
              <a:spLocks noChangeArrowheads="1"/>
            </p:cNvSpPr>
            <p:nvPr/>
          </p:nvSpPr>
          <p:spPr bwMode="auto">
            <a:xfrm>
              <a:off x="4368" y="2832"/>
              <a:ext cx="624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 baseline="0">
                  <a:solidFill>
                    <a:schemeClr val="folHlink"/>
                  </a:solidFill>
                </a:rPr>
                <a:t>U</a:t>
              </a:r>
              <a:r>
                <a:rPr lang="fr-FR" sz="2400">
                  <a:solidFill>
                    <a:schemeClr val="folHlink"/>
                  </a:solidFill>
                </a:rPr>
                <a:t>A</a:t>
              </a:r>
              <a:r>
                <a:rPr lang="fr-FR" sz="2400" baseline="0">
                  <a:solidFill>
                    <a:schemeClr val="folHlink"/>
                  </a:solidFill>
                </a:rPr>
                <a:t>&gt;0</a:t>
              </a:r>
            </a:p>
          </p:txBody>
        </p:sp>
        <p:sp>
          <p:nvSpPr>
            <p:cNvPr id="66591" name="Text Box 39"/>
            <p:cNvSpPr txBox="1">
              <a:spLocks noChangeArrowheads="1"/>
            </p:cNvSpPr>
            <p:nvPr/>
          </p:nvSpPr>
          <p:spPr bwMode="auto">
            <a:xfrm>
              <a:off x="4368" y="3216"/>
              <a:ext cx="57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2400" baseline="0">
                  <a:solidFill>
                    <a:srgbClr val="FF9933"/>
                  </a:solidFill>
                </a:rPr>
                <a:t>0</a:t>
              </a:r>
              <a:endParaRPr lang="fr-FR" sz="2400" baseline="0">
                <a:solidFill>
                  <a:srgbClr val="137BB5"/>
                </a:solidFill>
              </a:endParaRPr>
            </a:p>
          </p:txBody>
        </p:sp>
      </p:grpSp>
      <p:sp>
        <p:nvSpPr>
          <p:cNvPr id="66565" name="Text Box 46"/>
          <p:cNvSpPr txBox="1">
            <a:spLocks noChangeArrowheads="1"/>
          </p:cNvSpPr>
          <p:nvPr/>
        </p:nvSpPr>
        <p:spPr bwMode="auto">
          <a:xfrm>
            <a:off x="5715000" y="1524000"/>
            <a:ext cx="3429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aseline="0"/>
              <a:t>K</a:t>
            </a:r>
            <a:r>
              <a:rPr lang="fr-FR" sz="2400"/>
              <a:t>1         </a:t>
            </a:r>
            <a:r>
              <a:rPr lang="fr-FR" sz="2400" baseline="0"/>
              <a:t>i</a:t>
            </a:r>
            <a:r>
              <a:rPr lang="fr-FR" sz="2400"/>
              <a:t>K1</a:t>
            </a:r>
          </a:p>
          <a:p>
            <a:pPr eaLnBrk="1" hangingPunct="1">
              <a:spcBef>
                <a:spcPct val="50000"/>
              </a:spcBef>
            </a:pPr>
            <a:r>
              <a:rPr lang="fr-FR" sz="2400" baseline="0"/>
              <a:t>		        V</a:t>
            </a:r>
            <a:r>
              <a:rPr lang="fr-FR" sz="2400"/>
              <a:t>K1</a:t>
            </a:r>
            <a:endParaRPr lang="fr-FR" sz="2400" baseline="0"/>
          </a:p>
          <a:p>
            <a:pPr eaLnBrk="1" hangingPunct="1">
              <a:spcBef>
                <a:spcPct val="50000"/>
              </a:spcBef>
            </a:pPr>
            <a:r>
              <a:rPr lang="fr-FR" sz="2400" baseline="0"/>
              <a:t>		</a:t>
            </a:r>
          </a:p>
        </p:txBody>
      </p:sp>
      <p:sp>
        <p:nvSpPr>
          <p:cNvPr id="66566" name="Text Box 47"/>
          <p:cNvSpPr txBox="1">
            <a:spLocks noChangeArrowheads="1"/>
          </p:cNvSpPr>
          <p:nvPr/>
        </p:nvSpPr>
        <p:spPr bwMode="auto">
          <a:xfrm>
            <a:off x="5943600" y="3581400"/>
            <a:ext cx="35814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aseline="0"/>
              <a:t>K</a:t>
            </a:r>
            <a:r>
              <a:rPr lang="fr-FR" sz="2400"/>
              <a:t>2        </a:t>
            </a:r>
            <a:r>
              <a:rPr lang="fr-FR" sz="2400" baseline="0"/>
              <a:t>i</a:t>
            </a:r>
            <a:r>
              <a:rPr lang="fr-FR" sz="2400"/>
              <a:t>K2</a:t>
            </a:r>
            <a:endParaRPr lang="fr-FR" sz="2400" baseline="0"/>
          </a:p>
          <a:p>
            <a:pPr eaLnBrk="1" hangingPunct="1">
              <a:spcBef>
                <a:spcPct val="50000"/>
              </a:spcBef>
            </a:pPr>
            <a:r>
              <a:rPr lang="fr-FR" sz="2400" baseline="0"/>
              <a:t>			V</a:t>
            </a:r>
            <a:r>
              <a:rPr lang="fr-FR" sz="2400"/>
              <a:t>K2</a:t>
            </a:r>
            <a:endParaRPr lang="fr-FR" sz="2400" baseline="0"/>
          </a:p>
          <a:p>
            <a:pPr eaLnBrk="1" hangingPunct="1">
              <a:spcBef>
                <a:spcPct val="50000"/>
              </a:spcBef>
            </a:pPr>
            <a:endParaRPr lang="fr-FR" sz="2400" baseline="0"/>
          </a:p>
          <a:p>
            <a:pPr eaLnBrk="1" hangingPunct="1">
              <a:spcBef>
                <a:spcPct val="50000"/>
              </a:spcBef>
            </a:pPr>
            <a:endParaRPr lang="fr-FR" sz="2400" baseline="0"/>
          </a:p>
          <a:p>
            <a:pPr eaLnBrk="1" hangingPunct="1">
              <a:spcBef>
                <a:spcPct val="50000"/>
              </a:spcBef>
            </a:pPr>
            <a:endParaRPr lang="fr-FR" sz="2400" baseline="0"/>
          </a:p>
          <a:p>
            <a:pPr eaLnBrk="1" hangingPunct="1">
              <a:spcBef>
                <a:spcPct val="50000"/>
              </a:spcBef>
            </a:pPr>
            <a:endParaRPr lang="fr-FR" sz="2400" baseline="0"/>
          </a:p>
          <a:p>
            <a:pPr eaLnBrk="1" hangingPunct="1">
              <a:spcBef>
                <a:spcPct val="50000"/>
              </a:spcBef>
            </a:pPr>
            <a:endParaRPr lang="fr-FR" sz="2400" baseline="0"/>
          </a:p>
        </p:txBody>
      </p:sp>
      <p:grpSp>
        <p:nvGrpSpPr>
          <p:cNvPr id="66567" name="Groupe 53"/>
          <p:cNvGrpSpPr>
            <a:grpSpLocks/>
          </p:cNvGrpSpPr>
          <p:nvPr/>
        </p:nvGrpSpPr>
        <p:grpSpPr bwMode="auto">
          <a:xfrm>
            <a:off x="6172200" y="1447800"/>
            <a:ext cx="2806700" cy="2133600"/>
            <a:chOff x="5530850" y="1447800"/>
            <a:chExt cx="2806700" cy="2133600"/>
          </a:xfrm>
        </p:grpSpPr>
        <p:grpSp>
          <p:nvGrpSpPr>
            <p:cNvPr id="66578" name="Group 40"/>
            <p:cNvGrpSpPr>
              <a:grpSpLocks/>
            </p:cNvGrpSpPr>
            <p:nvPr/>
          </p:nvGrpSpPr>
          <p:grpSpPr bwMode="auto">
            <a:xfrm>
              <a:off x="5530850" y="1447800"/>
              <a:ext cx="2806700" cy="2133600"/>
              <a:chOff x="2976" y="1056"/>
              <a:chExt cx="1632" cy="1344"/>
            </a:xfrm>
          </p:grpSpPr>
          <p:sp>
            <p:nvSpPr>
              <p:cNvPr id="66581" name="Line 41"/>
              <p:cNvSpPr>
                <a:spLocks noChangeShapeType="1"/>
              </p:cNvSpPr>
              <p:nvPr/>
            </p:nvSpPr>
            <p:spPr bwMode="auto">
              <a:xfrm>
                <a:off x="3552" y="1056"/>
                <a:ext cx="0" cy="13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582" name="Line 42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16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66579" name="Line 48"/>
            <p:cNvSpPr>
              <a:spLocks noChangeShapeType="1"/>
            </p:cNvSpPr>
            <p:nvPr/>
          </p:nvSpPr>
          <p:spPr bwMode="auto">
            <a:xfrm flipV="1">
              <a:off x="6521450" y="1447800"/>
              <a:ext cx="165100" cy="114300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6580" name="Line 50"/>
            <p:cNvSpPr>
              <a:spLocks noChangeShapeType="1"/>
            </p:cNvSpPr>
            <p:nvPr/>
          </p:nvSpPr>
          <p:spPr bwMode="auto">
            <a:xfrm>
              <a:off x="6521450" y="2590800"/>
              <a:ext cx="1568450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66568" name="Groupe 54"/>
          <p:cNvGrpSpPr>
            <a:grpSpLocks/>
          </p:cNvGrpSpPr>
          <p:nvPr/>
        </p:nvGrpSpPr>
        <p:grpSpPr bwMode="auto">
          <a:xfrm>
            <a:off x="6172200" y="3657600"/>
            <a:ext cx="2806700" cy="2286000"/>
            <a:chOff x="5530850" y="3657600"/>
            <a:chExt cx="2806700" cy="2286000"/>
          </a:xfrm>
        </p:grpSpPr>
        <p:grpSp>
          <p:nvGrpSpPr>
            <p:cNvPr id="66573" name="Group 43"/>
            <p:cNvGrpSpPr>
              <a:grpSpLocks/>
            </p:cNvGrpSpPr>
            <p:nvPr/>
          </p:nvGrpSpPr>
          <p:grpSpPr bwMode="auto">
            <a:xfrm>
              <a:off x="5530850" y="3657600"/>
              <a:ext cx="2806700" cy="2133600"/>
              <a:chOff x="2976" y="1056"/>
              <a:chExt cx="1632" cy="1344"/>
            </a:xfrm>
          </p:grpSpPr>
          <p:sp>
            <p:nvSpPr>
              <p:cNvPr id="66576" name="Line 44"/>
              <p:cNvSpPr>
                <a:spLocks noChangeShapeType="1"/>
              </p:cNvSpPr>
              <p:nvPr/>
            </p:nvSpPr>
            <p:spPr bwMode="auto">
              <a:xfrm>
                <a:off x="3552" y="1056"/>
                <a:ext cx="0" cy="13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577" name="Line 45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16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66574" name="Line 49"/>
            <p:cNvSpPr>
              <a:spLocks noChangeShapeType="1"/>
            </p:cNvSpPr>
            <p:nvPr/>
          </p:nvSpPr>
          <p:spPr bwMode="auto">
            <a:xfrm flipH="1">
              <a:off x="6400802" y="4800600"/>
              <a:ext cx="120650" cy="1143000"/>
            </a:xfrm>
            <a:prstGeom prst="line">
              <a:avLst/>
            </a:prstGeom>
            <a:noFill/>
            <a:ln w="25400">
              <a:solidFill>
                <a:srgbClr val="137BB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6575" name="Line 51"/>
            <p:cNvSpPr>
              <a:spLocks noChangeShapeType="1"/>
            </p:cNvSpPr>
            <p:nvPr/>
          </p:nvSpPr>
          <p:spPr bwMode="auto">
            <a:xfrm>
              <a:off x="6521450" y="4800600"/>
              <a:ext cx="1568450" cy="0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66569" name="Text Box 52"/>
          <p:cNvSpPr txBox="1">
            <a:spLocks noChangeArrowheads="1"/>
          </p:cNvSpPr>
          <p:nvPr/>
        </p:nvSpPr>
        <p:spPr bwMode="auto">
          <a:xfrm>
            <a:off x="1828800" y="5257800"/>
            <a:ext cx="54864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aseline="0">
                <a:latin typeface="Arial" charset="0"/>
              </a:rPr>
              <a:t>Important note : changes in  State cannot conduct in the odd quadrants</a:t>
            </a:r>
            <a:endParaRPr lang="fr-FR" sz="2000" baseline="0">
              <a:latin typeface="Arial" charset="0"/>
            </a:endParaRPr>
          </a:p>
        </p:txBody>
      </p:sp>
      <p:grpSp>
        <p:nvGrpSpPr>
          <p:cNvPr id="66570" name="Group 53"/>
          <p:cNvGrpSpPr>
            <a:grpSpLocks/>
          </p:cNvGrpSpPr>
          <p:nvPr/>
        </p:nvGrpSpPr>
        <p:grpSpPr bwMode="auto">
          <a:xfrm>
            <a:off x="990600" y="7938"/>
            <a:ext cx="8914089" cy="1109663"/>
            <a:chOff x="1344" y="197"/>
            <a:chExt cx="2414" cy="699"/>
          </a:xfrm>
        </p:grpSpPr>
        <p:sp>
          <p:nvSpPr>
            <p:cNvPr id="66571" name="Text Box 54"/>
            <p:cNvSpPr txBox="1">
              <a:spLocks noChangeArrowheads="1"/>
            </p:cNvSpPr>
            <p:nvPr/>
          </p:nvSpPr>
          <p:spPr bwMode="auto">
            <a:xfrm>
              <a:off x="1392" y="197"/>
              <a:ext cx="2366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ts val="1200"/>
                </a:spcBef>
              </a:pPr>
              <a:r>
                <a:rPr lang="fr-FR" sz="2800" b="1" baseline="0" dirty="0"/>
                <a:t>The basic </a:t>
              </a:r>
              <a:r>
                <a:rPr lang="fr-FR" sz="2800" b="1" baseline="0" dirty="0" smtClean="0"/>
                <a:t>chopper </a:t>
              </a:r>
              <a:r>
                <a:rPr lang="fr-FR" sz="2800" b="1" baseline="0" dirty="0" err="1"/>
                <a:t>cell</a:t>
              </a:r>
              <a:r>
                <a:rPr lang="fr-FR" sz="2800" b="1" baseline="0" dirty="0"/>
                <a:t> </a:t>
              </a:r>
            </a:p>
            <a:p>
              <a:pPr eaLnBrk="1" hangingPunct="1">
                <a:spcBef>
                  <a:spcPts val="1200"/>
                </a:spcBef>
              </a:pPr>
              <a:r>
                <a:rPr lang="fr-FR" sz="2800" b="1" baseline="0" dirty="0" smtClean="0"/>
                <a:t>Switch </a:t>
              </a:r>
              <a:r>
                <a:rPr lang="fr-FR" sz="2800" b="1" baseline="0" dirty="0"/>
                <a:t>solutions</a:t>
              </a:r>
            </a:p>
          </p:txBody>
        </p:sp>
        <p:sp>
          <p:nvSpPr>
            <p:cNvPr id="66572" name="AutoShape 55"/>
            <p:cNvSpPr>
              <a:spLocks noChangeArrowheads="1"/>
            </p:cNvSpPr>
            <p:nvPr/>
          </p:nvSpPr>
          <p:spPr bwMode="auto">
            <a:xfrm>
              <a:off x="1344" y="239"/>
              <a:ext cx="2208" cy="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Conception personnalisée">
  <a:themeElements>
    <a:clrScheme name="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charte polytech 2010 BB">
  <a:themeElements>
    <a:clrScheme name="charte polytech 2010 B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rte polytech 2010 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rte polytech 2010 B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e polytech 2010 B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e polytech 2010 B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e polytech 2010 B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e polytech 2010 B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e polytech 2010 B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polytech 2010 B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polytech 2010 B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polytech 2010 B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polytech 2010 B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polytech 2010 B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polytech 2010 B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Pod polytech">
  <a:themeElements>
    <a:clrScheme name="masque Polytech b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ue Polytech 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que Polytech b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Polytech b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Polytech b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Polytech b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Polytech b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Polytech b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Polytech b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Polytech b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Polytech b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Polytech b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Polytech b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Polytech b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0_Conception personnalisée">
  <a:themeElements>
    <a:clrScheme name="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charte polytech 2010 BB">
  <a:themeElements>
    <a:clrScheme name="charte polytech 2010 B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rte polytech 2010 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rte polytech 2010 B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e polytech 2010 B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e polytech 2010 B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e polytech 2010 B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e polytech 2010 B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e polytech 2010 B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polytech 2010 B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polytech 2010 B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polytech 2010 B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polytech 2010 B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polytech 2010 B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polytech 2010 B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2_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d polytech">
  <a:themeElements>
    <a:clrScheme name="masque Polytech b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ue Polytech 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que Polytech b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Polytech b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Polytech b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Polytech b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Polytech b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Polytech b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Polytech b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Polytech b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Polytech b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Polytech b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Polytech b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Polytech b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nception personnalisée">
  <a:themeElements>
    <a:clrScheme name="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harte polytech 2010 BB">
  <a:themeElements>
    <a:clrScheme name="charte polytech 2010 B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rte polytech 2010 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rte polytech 2010 B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e polytech 2010 B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e polytech 2010 B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e polytech 2010 B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e polytech 2010 B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e polytech 2010 B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polytech 2010 B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polytech 2010 B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polytech 2010 B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polytech 2010 B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polytech 2010 B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polytech 2010 B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Pod polytech">
  <a:themeElements>
    <a:clrScheme name="masque Polytech b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ue Polytech 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que Polytech b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Polytech b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Polytech b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Polytech b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Polytech b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Polytech b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Polytech b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Polytech b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Polytech b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Polytech b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Polytech b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Polytech b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7638</TotalTime>
  <Words>2015</Words>
  <Application>Microsoft Office PowerPoint</Application>
  <PresentationFormat>Format A4 (210 x 297 mm)</PresentationFormat>
  <Paragraphs>591</Paragraphs>
  <Slides>38</Slides>
  <Notes>16</Notes>
  <HiddenSlides>0</HiddenSlides>
  <MMClips>0</MMClips>
  <ScaleCrop>false</ScaleCrop>
  <HeadingPairs>
    <vt:vector size="6" baseType="variant">
      <vt:variant>
        <vt:lpstr>Thème</vt:lpstr>
      </vt:variant>
      <vt:variant>
        <vt:i4>20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38</vt:i4>
      </vt:variant>
    </vt:vector>
  </HeadingPairs>
  <TitlesOfParts>
    <vt:vector size="60" baseType="lpstr">
      <vt:lpstr>Conception personnalisée</vt:lpstr>
      <vt:lpstr>1_Modèle par défaut</vt:lpstr>
      <vt:lpstr>Pod polytech</vt:lpstr>
      <vt:lpstr>2_Conception personnalisée</vt:lpstr>
      <vt:lpstr>3_Conception personnalisée</vt:lpstr>
      <vt:lpstr>charte polytech 2010 BB</vt:lpstr>
      <vt:lpstr>1_Conception personnalisée</vt:lpstr>
      <vt:lpstr>4_Conception personnalisée</vt:lpstr>
      <vt:lpstr>1_Pod polytech</vt:lpstr>
      <vt:lpstr>5_Conception personnalisée</vt:lpstr>
      <vt:lpstr>6_Conception personnalisée</vt:lpstr>
      <vt:lpstr>1_charte polytech 2010 BB</vt:lpstr>
      <vt:lpstr>7_Conception personnalisée</vt:lpstr>
      <vt:lpstr>8_Conception personnalisée</vt:lpstr>
      <vt:lpstr>2_Pod polytech</vt:lpstr>
      <vt:lpstr>9_Conception personnalisée</vt:lpstr>
      <vt:lpstr>10_Conception personnalisée</vt:lpstr>
      <vt:lpstr>2_charte polytech 2010 BB</vt:lpstr>
      <vt:lpstr>11_Conception personnalisée</vt:lpstr>
      <vt:lpstr>12_Conception personnalisée</vt:lpstr>
      <vt:lpstr>Equation</vt:lpstr>
      <vt:lpstr>Équation</vt:lpstr>
      <vt:lpstr>Master AESM 9</vt:lpstr>
      <vt:lpstr>Power electronics and automotive vehicles Introduction </vt:lpstr>
      <vt:lpstr>Power electronics and automotive vehicles perfect component = switches</vt:lpstr>
      <vt:lpstr>Power electronics and automotive vehicles current setting by Pulse Width Modulation</vt:lpstr>
      <vt:lpstr>Diapositive 5</vt:lpstr>
      <vt:lpstr>Diapositive 6</vt:lpstr>
      <vt:lpstr>Diapositive 7</vt:lpstr>
      <vt:lpstr>Diapositive 8</vt:lpstr>
      <vt:lpstr>Diapositive 9</vt:lpstr>
      <vt:lpstr>Diapositive 10</vt:lpstr>
      <vt:lpstr>Properties of the step-down transformer chopper Real supplies</vt:lpstr>
      <vt:lpstr>Properties of the step-down transformer chopper Realistic current hypothesis</vt:lpstr>
      <vt:lpstr>Properties of the step-down transformer  chopper Load case LE (DC motor)</vt:lpstr>
      <vt:lpstr>Properties of the step-down transformer chopper Current</vt:lpstr>
      <vt:lpstr>Another view of the chopper : switching on inductive loads</vt:lpstr>
      <vt:lpstr>Switching of inductive loads case of the free-wheel diode</vt:lpstr>
      <vt:lpstr>Switching of inductive loads case of the Zener diode</vt:lpstr>
      <vt:lpstr>From the unit cell to the boost converter </vt:lpstr>
      <vt:lpstr>From the unit cell to the boost converter  UA &gt;0 et I0&lt;0</vt:lpstr>
      <vt:lpstr>From the unit cell to the boost converterreal supplies</vt:lpstr>
      <vt:lpstr>Properties of the boost step-up transformer voltage aspects</vt:lpstr>
      <vt:lpstr>Reversible current  converter</vt:lpstr>
      <vt:lpstr>Reversible current  onverter nature of the necessary components</vt:lpstr>
      <vt:lpstr>Reversible current  converter</vt:lpstr>
      <vt:lpstr>Reversible converter : H scheme</vt:lpstr>
      <vt:lpstr>Reversible converter : H scheme complementary control:   K1=K’2=K’1=K2</vt:lpstr>
      <vt:lpstr>DC/AC converters objectives</vt:lpstr>
      <vt:lpstr>DC/AC converters principles</vt:lpstr>
      <vt:lpstr>DC/AC converters energy reversibility</vt:lpstr>
      <vt:lpstr> Relationship between current in the source and in the load</vt:lpstr>
      <vt:lpstr>DC/AC converters  Pulse Width Modulation control1/2</vt:lpstr>
      <vt:lpstr>DC/AC converters  PWM waves</vt:lpstr>
      <vt:lpstr>    DC/AC converters     application to the sine reference   </vt:lpstr>
      <vt:lpstr>DC/AC converters   Fourier analysis uC</vt:lpstr>
      <vt:lpstr>Three-phase DC/AC converters</vt:lpstr>
      <vt:lpstr> Three-phase DC/AC converters From virtual voltages to simple voltages</vt:lpstr>
      <vt:lpstr>Three-phase DC/AC converters  voltage drawings </vt:lpstr>
      <vt:lpstr>Three-phase DC/AC converters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Brooke Lhernould</dc:creator>
  <cp:lastModifiedBy>bruno.bonheur</cp:lastModifiedBy>
  <cp:revision>534</cp:revision>
  <dcterms:created xsi:type="dcterms:W3CDTF">2003-11-17T09:56:40Z</dcterms:created>
  <dcterms:modified xsi:type="dcterms:W3CDTF">2013-12-11T11:27:30Z</dcterms:modified>
</cp:coreProperties>
</file>