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8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2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8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9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96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07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9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5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8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4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5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7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31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94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3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estival_de_Cannes_2004" TargetMode="External"/><Relationship Id="rId13" Type="http://schemas.openxmlformats.org/officeDocument/2006/relationships/hyperlink" Target="http://fr.wikipedia.org/wiki/Agence_pour_le_cin%C3%A9ma_ind%C3%A9pendant_et_sa_diffusion" TargetMode="External"/><Relationship Id="rId3" Type="http://schemas.openxmlformats.org/officeDocument/2006/relationships/hyperlink" Target="http://fr.wikipedia.org/wiki/Festival_de_Cannes_1978" TargetMode="External"/><Relationship Id="rId7" Type="http://schemas.openxmlformats.org/officeDocument/2006/relationships/hyperlink" Target="http://fr.wikipedia.org/wiki/Cannes_Classics" TargetMode="External"/><Relationship Id="rId12" Type="http://schemas.openxmlformats.org/officeDocument/2006/relationships/hyperlink" Target="http://fr.wikipedia.org/wiki/Festival_de_Cannes_1969" TargetMode="External"/><Relationship Id="rId2" Type="http://schemas.openxmlformats.org/officeDocument/2006/relationships/hyperlink" Target="http://fr.wikipedia.org/wiki/Un_certain_reg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Festival_de_Cannes_1992" TargetMode="External"/><Relationship Id="rId11" Type="http://schemas.openxmlformats.org/officeDocument/2006/relationships/hyperlink" Target="http://fr.wikipedia.org/wiki/Quinzaine_des_r%C3%A9alisateurs" TargetMode="External"/><Relationship Id="rId5" Type="http://schemas.openxmlformats.org/officeDocument/2006/relationships/hyperlink" Target="http://fr.wikipedia.org/wiki/Festival_de_Cannes_1998" TargetMode="External"/><Relationship Id="rId10" Type="http://schemas.openxmlformats.org/officeDocument/2006/relationships/hyperlink" Target="http://fr.wikipedia.org/wiki/Festival_de_Cannes_1962" TargetMode="External"/><Relationship Id="rId4" Type="http://schemas.openxmlformats.org/officeDocument/2006/relationships/hyperlink" Target="http://fr.wikipedia.org/wiki/Cin%C3%A9fondation" TargetMode="External"/><Relationship Id="rId9" Type="http://schemas.openxmlformats.org/officeDocument/2006/relationships/hyperlink" Target="http://fr.wikipedia.org/wiki/Semaine_internationale_de_la_critique" TargetMode="External"/><Relationship Id="rId14" Type="http://schemas.openxmlformats.org/officeDocument/2006/relationships/hyperlink" Target="http://fr.wikipedia.org/wiki/Festival_de_Cannes_199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binquan.pptx" TargetMode="External"/><Relationship Id="rId3" Type="http://schemas.openxmlformats.org/officeDocument/2006/relationships/hyperlink" Target="http://fr.wikipedia.org/wiki/Grand_prix_du_Festival_de_Cannes" TargetMode="External"/><Relationship Id="rId7" Type="http://schemas.openxmlformats.org/officeDocument/2006/relationships/hyperlink" Target="http://fr.wikipedia.org/wiki/Prix_du_sc%C3%A9nario_du_Festival_de_Cannes" TargetMode="External"/><Relationship Id="rId2" Type="http://schemas.openxmlformats.org/officeDocument/2006/relationships/hyperlink" Target="http://fr.wikipedia.org/wiki/Palme_d'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Prix_de_la_mise_en_sc%C3%A8ne_du_Festival_de_Cannes" TargetMode="External"/><Relationship Id="rId5" Type="http://schemas.openxmlformats.org/officeDocument/2006/relationships/hyperlink" Target="http://fr.wikipedia.org/wiki/Prix_d'interpr%C3%A9tation_masculine_du_Festival_de_Cannes" TargetMode="External"/><Relationship Id="rId4" Type="http://schemas.openxmlformats.org/officeDocument/2006/relationships/hyperlink" Target="http://fr.wikipedia.org/wiki/Prix_d'interpr%C3%A9tation_f%C3%A9minine_du_Festival_de_Cannes" TargetMode="External"/><Relationship Id="rId9" Type="http://schemas.openxmlformats.org/officeDocument/2006/relationships/hyperlink" Target="http://www.festival-cannes.fr/cn/mediaPlayer/1449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07904" y="1988840"/>
            <a:ext cx="3962400" cy="2133600"/>
          </a:xfrm>
        </p:spPr>
        <p:txBody>
          <a:bodyPr>
            <a:normAutofit/>
          </a:bodyPr>
          <a:lstStyle/>
          <a:p>
            <a:r>
              <a:rPr lang="en-US" altLang="zh-CN" sz="6600" dirty="0" smtClean="0"/>
              <a:t>Film </a:t>
            </a:r>
            <a:r>
              <a:rPr lang="en-US" altLang="zh-CN" sz="6600" dirty="0" err="1" smtClean="0"/>
              <a:t>français</a:t>
            </a:r>
            <a:r>
              <a:rPr lang="en-US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En 1895</a:t>
            </a:r>
          </a:p>
          <a:p>
            <a:r>
              <a:rPr lang="en-US" altLang="zh-CN" sz="2400" dirty="0" smtClean="0"/>
              <a:t>Les frère lumière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11908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Adobe Gothic Std B" pitchFamily="34" charset="-128"/>
                <a:ea typeface="Adobe Gothic Std B" pitchFamily="34" charset="-128"/>
              </a:rPr>
              <a:t>Il  </a:t>
            </a:r>
            <a:r>
              <a:rPr lang="en-US" altLang="zh-CN" sz="4400" dirty="0" err="1" smtClean="0">
                <a:latin typeface="Adobe Gothic Std B" pitchFamily="34" charset="-128"/>
                <a:ea typeface="Adobe Gothic Std B" pitchFamily="34" charset="-128"/>
              </a:rPr>
              <a:t>faut</a:t>
            </a:r>
            <a:r>
              <a:rPr lang="en-US" altLang="zh-CN" sz="4400" dirty="0" smtClean="0">
                <a:latin typeface="Adobe Gothic Std B" pitchFamily="34" charset="-128"/>
                <a:ea typeface="Adobe Gothic Std B" pitchFamily="34" charset="-128"/>
              </a:rPr>
              <a:t>  savoir  tout </a:t>
            </a:r>
            <a:r>
              <a:rPr lang="en-US" altLang="zh-CN" sz="4400" dirty="0" err="1" smtClean="0">
                <a:latin typeface="Adobe Gothic Std B" pitchFamily="34" charset="-128"/>
                <a:ea typeface="Adobe Gothic Std B" pitchFamily="34" charset="-128"/>
              </a:rPr>
              <a:t>d’abord</a:t>
            </a:r>
            <a:r>
              <a:rPr lang="en-US" altLang="zh-CN" sz="4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endParaRPr lang="zh-CN" altLang="en-US" sz="4400" dirty="0">
              <a:latin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39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2314"/>
            <a:ext cx="4286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sz="3600" dirty="0"/>
              <a:t>Le premier </a:t>
            </a:r>
            <a:r>
              <a:rPr lang="fr-FR" altLang="zh-CN" sz="3600" dirty="0" smtClean="0"/>
              <a:t>film </a:t>
            </a:r>
            <a:r>
              <a:rPr lang="en-US" altLang="zh-CN" sz="3600" dirty="0" smtClean="0"/>
              <a:t>du monde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3211"/>
            <a:ext cx="5688632" cy="33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/>
              <a:t>Développement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sz="3200" dirty="0"/>
              <a:t> le plus </a:t>
            </a:r>
            <a:r>
              <a:rPr lang="en-US" altLang="zh-CN" sz="3200" dirty="0" err="1"/>
              <a:t>prolifique</a:t>
            </a:r>
            <a:r>
              <a:rPr lang="en-US" altLang="zh-CN" sz="3200" dirty="0"/>
              <a:t> </a:t>
            </a:r>
            <a:r>
              <a:rPr lang="en-US" altLang="zh-CN" sz="3200" dirty="0" err="1" smtClean="0"/>
              <a:t>d'Europe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en-US" altLang="zh-CN" sz="3200" baseline="30000" dirty="0" smtClean="0"/>
              <a:t>e</a:t>
            </a:r>
            <a:r>
              <a:rPr lang="en-US" altLang="zh-CN" sz="3200" dirty="0"/>
              <a:t> </a:t>
            </a:r>
            <a:r>
              <a:rPr lang="en-US" altLang="zh-CN" sz="3200" dirty="0" err="1" smtClean="0"/>
              <a:t>exportateur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err="1" smtClean="0"/>
              <a:t>L’influence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322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Festival de </a:t>
            </a:r>
            <a:r>
              <a:rPr lang="en-US" altLang="zh-CN" dirty="0" err="1" smtClean="0"/>
              <a:t>cannes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6" name="Picture 4" descr="http://upload.wikimedia.org/wikipedia/fr/thumb/f/fd/Festival_de_Cannes_Logo.svg/1280px-Festival_de_Cannes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9540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905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59" y="1942713"/>
            <a:ext cx="6085098" cy="45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8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909" y="604359"/>
            <a:ext cx="6683765" cy="1280890"/>
          </a:xfrm>
        </p:spPr>
        <p:txBody>
          <a:bodyPr/>
          <a:lstStyle/>
          <a:p>
            <a:r>
              <a:rPr lang="en-US" altLang="zh-CN" dirty="0"/>
              <a:t>Jean </a:t>
            </a:r>
            <a:r>
              <a:rPr lang="en-US" altLang="zh-CN" dirty="0" err="1"/>
              <a:t>Zay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En 1946</a:t>
            </a:r>
          </a:p>
          <a:p>
            <a:r>
              <a:rPr lang="en-US" altLang="zh-CN" sz="2000" dirty="0" smtClean="0"/>
              <a:t>En 2002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564">
            <a:off x="3359937" y="1765891"/>
            <a:ext cx="5363318" cy="41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721175">
            <a:off x="251520" y="378019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Festival  international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 smtClean="0">
                <a:sym typeface="Wingdings" panose="05000000000000000000" pitchFamily="2" charset="2"/>
              </a:rPr>
              <a:t>Festival de </a:t>
            </a:r>
            <a:r>
              <a:rPr lang="en-US" altLang="zh-CN" dirty="0" err="1" smtClean="0">
                <a:sym typeface="Wingdings" panose="05000000000000000000" pitchFamily="2" charset="2"/>
              </a:rPr>
              <a:t>cannes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224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 </a:t>
            </a:r>
            <a:r>
              <a:rPr lang="en-US" altLang="zh-CN" dirty="0" err="1"/>
              <a:t>palais</a:t>
            </a:r>
            <a:r>
              <a:rPr lang="en-US" altLang="zh-CN" dirty="0"/>
              <a:t> des festivals et des </a:t>
            </a:r>
            <a:r>
              <a:rPr lang="en-US" altLang="zh-CN" dirty="0" err="1" smtClean="0"/>
              <a:t>congrès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2" name="Picture 4" descr="http://www.zephyr-yachting.com/uploads/userfiles/cannes-palais-du-festi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170">
            <a:off x="3485090" y="2501270"/>
            <a:ext cx="4418304" cy="29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9" y="2780928"/>
            <a:ext cx="4990586" cy="32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Sections du festival de </a:t>
            </a:r>
            <a:r>
              <a:rPr lang="en-US" altLang="zh-CN" sz="3200" dirty="0"/>
              <a:t>C</a:t>
            </a:r>
            <a:r>
              <a:rPr lang="en-US" altLang="zh-CN" sz="3200" dirty="0" smtClean="0"/>
              <a:t>annes</a:t>
            </a:r>
            <a:endParaRPr lang="zh-CN" altLang="en-US" sz="32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0818"/>
              </p:ext>
            </p:extLst>
          </p:nvPr>
        </p:nvGraphicFramePr>
        <p:xfrm>
          <a:off x="1927306" y="1484786"/>
          <a:ext cx="8229600" cy="4608511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24898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La </a:t>
                      </a:r>
                      <a:r>
                        <a:rPr lang="en-US" b="1" dirty="0" err="1">
                          <a:effectLst/>
                        </a:rPr>
                        <a:t>sélection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1" dirty="0" err="1">
                          <a:effectLst/>
                        </a:rPr>
                        <a:t>officielle</a:t>
                      </a:r>
                      <a:r>
                        <a:rPr lang="en-US" b="1" dirty="0">
                          <a:effectLst/>
                        </a:rPr>
                        <a:t> :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601539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dirty="0">
                          <a:effectLst/>
                        </a:rPr>
                        <a:t>Longs métrages en compétition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dirty="0">
                          <a:effectLst/>
                        </a:rPr>
                        <a:t>Longs métrages hors compétition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dirty="0">
                          <a:effectLst/>
                        </a:rPr>
                        <a:t>Courts métrages en compétition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latin typeface="+mn-lt"/>
                          <a:hlinkClick r:id="rId2" tooltip="Un certain regard"/>
                        </a:rPr>
                        <a:t>Un certain regard</a:t>
                      </a:r>
                      <a:r>
                        <a:rPr lang="fr-FR" dirty="0">
                          <a:effectLst/>
                        </a:rPr>
                        <a:t> (créée en </a:t>
                      </a: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3" tooltip="Festival de Cannes 1978"/>
                        </a:rPr>
                        <a:t>1978</a:t>
                      </a:r>
                      <a:r>
                        <a:rPr lang="fr-FR" dirty="0">
                          <a:effectLst/>
                        </a:rPr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4" tooltip="Cinéfondation"/>
                        </a:rPr>
                        <a:t>Cinéfondation</a:t>
                      </a:r>
                      <a:r>
                        <a:rPr lang="fr-FR" dirty="0">
                          <a:effectLst/>
                        </a:rPr>
                        <a:t> (créée en </a:t>
                      </a: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5" tooltip="Festival de Cannes 1998"/>
                        </a:rPr>
                        <a:t>1998</a:t>
                      </a:r>
                      <a:r>
                        <a:rPr lang="fr-FR" dirty="0">
                          <a:effectLst/>
                        </a:rPr>
                        <a:t>)</a:t>
                      </a:r>
                    </a:p>
                  </a:txBody>
                  <a:tcPr marL="2857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4898">
                <a:tc>
                  <a:txBody>
                    <a:bodyPr/>
                    <a:lstStyle/>
                    <a:p>
                      <a:r>
                        <a:rPr lang="fr-FR" b="1">
                          <a:effectLst/>
                        </a:rPr>
                        <a:t>Les sections parallèles créées par le Festival :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19059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>
                          <a:effectLst/>
                        </a:rPr>
                        <a:t>Cinéma de toujours (créée en </a:t>
                      </a:r>
                      <a:r>
                        <a:rPr lang="fr-FR" u="none" strike="noStrike">
                          <a:solidFill>
                            <a:srgbClr val="0B0080"/>
                          </a:solidFill>
                          <a:effectLst/>
                          <a:hlinkClick r:id="rId6" tooltip="Festival de Cannes 1992"/>
                        </a:rPr>
                        <a:t>1992</a:t>
                      </a:r>
                      <a:r>
                        <a:rPr lang="fr-FR">
                          <a:effectLst/>
                        </a:rPr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u="none" strike="noStrike">
                          <a:solidFill>
                            <a:srgbClr val="0B0080"/>
                          </a:solidFill>
                          <a:effectLst/>
                          <a:hlinkClick r:id="rId7" tooltip="Cannes Classics"/>
                        </a:rPr>
                        <a:t>Cannes Classics</a:t>
                      </a:r>
                      <a:r>
                        <a:rPr lang="fr-FR">
                          <a:effectLst/>
                        </a:rPr>
                        <a:t> (créée en </a:t>
                      </a:r>
                      <a:r>
                        <a:rPr lang="fr-FR" u="none" strike="noStrike">
                          <a:solidFill>
                            <a:srgbClr val="0B0080"/>
                          </a:solidFill>
                          <a:effectLst/>
                          <a:hlinkClick r:id="rId8" tooltip="Festival de Cannes 2004"/>
                        </a:rPr>
                        <a:t>2004</a:t>
                      </a:r>
                      <a:r>
                        <a:rPr lang="fr-FR">
                          <a:effectLst/>
                        </a:rPr>
                        <a:t>)</a:t>
                      </a:r>
                    </a:p>
                  </a:txBody>
                  <a:tcPr marL="2857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4898">
                <a:tc>
                  <a:txBody>
                    <a:bodyPr/>
                    <a:lstStyle/>
                    <a:p>
                      <a:r>
                        <a:rPr lang="fr-FR" b="1">
                          <a:effectLst/>
                        </a:rPr>
                        <a:t>Les sections parallèles créées par un organisme extérieur :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13219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9" tooltip="Semaine internationale de la critique"/>
                        </a:rPr>
                        <a:t>La Semaine de la critique</a:t>
                      </a:r>
                      <a:r>
                        <a:rPr lang="fr-FR" dirty="0">
                          <a:effectLst/>
                        </a:rPr>
                        <a:t> (créée en </a:t>
                      </a: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10" tooltip="Festival de Cannes 1962"/>
                        </a:rPr>
                        <a:t>1962</a:t>
                      </a:r>
                      <a:r>
                        <a:rPr lang="fr-FR" dirty="0">
                          <a:effectLst/>
                        </a:rPr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11" tooltip="Quinzaine des réalisateurs"/>
                        </a:rPr>
                        <a:t>Quinzaine des réalisateurs</a:t>
                      </a:r>
                      <a:r>
                        <a:rPr lang="fr-FR" dirty="0">
                          <a:effectLst/>
                        </a:rPr>
                        <a:t> (créée en </a:t>
                      </a: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12" tooltip="Festival de Cannes 1969"/>
                        </a:rPr>
                        <a:t>1969</a:t>
                      </a:r>
                      <a:r>
                        <a:rPr lang="fr-FR" dirty="0">
                          <a:effectLst/>
                        </a:rPr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dirty="0">
                          <a:effectLst/>
                        </a:rPr>
                        <a:t>Programmation </a:t>
                      </a: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13" tooltip="Agence pour le cinéma indépendant et sa diffusion"/>
                        </a:rPr>
                        <a:t>ACID</a:t>
                      </a:r>
                      <a:r>
                        <a:rPr lang="fr-FR" dirty="0">
                          <a:effectLst/>
                        </a:rPr>
                        <a:t> (créée en </a:t>
                      </a:r>
                      <a:r>
                        <a:rPr lang="fr-FR" u="none" strike="noStrike" dirty="0">
                          <a:solidFill>
                            <a:srgbClr val="0B0080"/>
                          </a:solidFill>
                          <a:effectLst/>
                          <a:hlinkClick r:id="rId14" tooltip="Festival de Cannes 1993"/>
                        </a:rPr>
                        <a:t>1993</a:t>
                      </a:r>
                      <a:r>
                        <a:rPr lang="fr-FR" dirty="0">
                          <a:effectLst/>
                        </a:rPr>
                        <a:t>)</a:t>
                      </a:r>
                    </a:p>
                  </a:txBody>
                  <a:tcPr marL="2857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9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Prix </a:t>
            </a:r>
            <a:r>
              <a:rPr lang="en-US" altLang="zh-CN" sz="4400" dirty="0" err="1"/>
              <a:t>décernés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5696" y="1628800"/>
            <a:ext cx="6686550" cy="3777622"/>
          </a:xfrm>
        </p:spPr>
        <p:txBody>
          <a:bodyPr>
            <a:noAutofit/>
          </a:bodyPr>
          <a:lstStyle/>
          <a:p>
            <a:r>
              <a:rPr lang="fr-FR" altLang="zh-CN" sz="2400" b="1" dirty="0"/>
              <a:t>Prix de l'institution officielle du </a:t>
            </a:r>
            <a:endParaRPr lang="fr-FR" altLang="zh-CN" sz="2400" b="1" dirty="0" smtClean="0"/>
          </a:p>
          <a:p>
            <a:r>
              <a:rPr lang="fr-FR" altLang="zh-CN" sz="2400" dirty="0" smtClean="0"/>
              <a:t>Longs </a:t>
            </a:r>
            <a:r>
              <a:rPr lang="fr-FR" altLang="zh-CN" sz="2400" dirty="0"/>
              <a:t>métrages de la compétition officielle :</a:t>
            </a:r>
          </a:p>
          <a:p>
            <a:pPr lvl="1"/>
            <a:r>
              <a:rPr lang="fr-FR" altLang="zh-CN" sz="2400" u="sng" dirty="0" smtClean="0">
                <a:solidFill>
                  <a:srgbClr val="92D050"/>
                </a:solidFill>
              </a:rPr>
              <a:t>La </a:t>
            </a:r>
            <a:r>
              <a:rPr lang="fr-FR" altLang="zh-CN" sz="2400" u="sng" dirty="0" smtClean="0">
                <a:solidFill>
                  <a:srgbClr val="92D050"/>
                </a:solidFill>
                <a:hlinkClick r:id="rId2" tooltip="Palme d'or"/>
              </a:rPr>
              <a:t>Palme d'or</a:t>
            </a:r>
            <a:endParaRPr lang="fr-FR" altLang="zh-CN" sz="2400" u="sng" dirty="0" smtClean="0">
              <a:solidFill>
                <a:srgbClr val="92D050"/>
              </a:solidFill>
            </a:endParaRPr>
          </a:p>
          <a:p>
            <a:pPr lvl="1"/>
            <a:r>
              <a:rPr lang="fr-FR" altLang="zh-CN" sz="2400" u="sng" dirty="0" smtClean="0">
                <a:solidFill>
                  <a:srgbClr val="92D050"/>
                </a:solidFill>
              </a:rPr>
              <a:t>Le </a:t>
            </a:r>
            <a:r>
              <a:rPr lang="fr-FR" altLang="zh-CN" sz="2400" u="sng" dirty="0" smtClean="0">
                <a:solidFill>
                  <a:srgbClr val="92D050"/>
                </a:solidFill>
                <a:hlinkClick r:id="rId3" tooltip="Grand prix du Festival de Cannes"/>
              </a:rPr>
              <a:t>Grand prix</a:t>
            </a:r>
            <a:r>
              <a:rPr lang="fr-FR" altLang="zh-CN" sz="2400" u="sng" dirty="0" smtClean="0">
                <a:solidFill>
                  <a:srgbClr val="92D050"/>
                </a:solidFill>
              </a:rPr>
              <a:t> </a:t>
            </a:r>
          </a:p>
          <a:p>
            <a:pPr lvl="1"/>
            <a:r>
              <a:rPr lang="fr-FR" altLang="zh-CN" sz="2400" u="sng" dirty="0" smtClean="0">
                <a:solidFill>
                  <a:srgbClr val="92D050"/>
                </a:solidFill>
              </a:rPr>
              <a:t>Le </a:t>
            </a:r>
            <a:r>
              <a:rPr lang="fr-FR" altLang="zh-CN" sz="2400" u="sng" dirty="0" smtClean="0">
                <a:solidFill>
                  <a:srgbClr val="92D050"/>
                </a:solidFill>
                <a:hlinkClick r:id="rId4" tooltip="Prix d'interprétation féminine du Festival de Cannes"/>
              </a:rPr>
              <a:t>Prix d'interprétation féminine</a:t>
            </a:r>
            <a:r>
              <a:rPr lang="fr-FR" altLang="zh-CN" sz="2400" u="sng" dirty="0" smtClean="0">
                <a:solidFill>
                  <a:srgbClr val="92D050"/>
                </a:solidFill>
              </a:rPr>
              <a:t> </a:t>
            </a:r>
          </a:p>
          <a:p>
            <a:pPr lvl="1"/>
            <a:r>
              <a:rPr lang="fr-FR" altLang="zh-CN" sz="2400" u="sng" dirty="0" smtClean="0">
                <a:solidFill>
                  <a:srgbClr val="92D050"/>
                </a:solidFill>
              </a:rPr>
              <a:t>Le </a:t>
            </a:r>
            <a:r>
              <a:rPr lang="fr-FR" altLang="zh-CN" sz="2400" u="sng" dirty="0" smtClean="0">
                <a:solidFill>
                  <a:srgbClr val="92D050"/>
                </a:solidFill>
                <a:hlinkClick r:id="rId5" tooltip="Prix d'interprétation masculine du Festival de Cannes"/>
              </a:rPr>
              <a:t>Prix d'interprétation masculine</a:t>
            </a:r>
            <a:r>
              <a:rPr lang="fr-FR" altLang="zh-CN" sz="2400" u="sng" dirty="0" smtClean="0">
                <a:solidFill>
                  <a:srgbClr val="92D050"/>
                </a:solidFill>
              </a:rPr>
              <a:t> </a:t>
            </a:r>
          </a:p>
          <a:p>
            <a:pPr lvl="1"/>
            <a:r>
              <a:rPr lang="fr-FR" altLang="zh-CN" sz="2400" u="sng" dirty="0" smtClean="0">
                <a:solidFill>
                  <a:srgbClr val="92D050"/>
                </a:solidFill>
              </a:rPr>
              <a:t> Le </a:t>
            </a:r>
            <a:r>
              <a:rPr lang="fr-FR" altLang="zh-CN" sz="2400" u="sng" dirty="0" smtClean="0">
                <a:solidFill>
                  <a:srgbClr val="92D050"/>
                </a:solidFill>
                <a:hlinkClick r:id="rId6" tooltip="Prix de la mise en scène du Festival de Cannes"/>
              </a:rPr>
              <a:t>Prix de la mise en scène</a:t>
            </a:r>
            <a:r>
              <a:rPr lang="fr-FR" altLang="zh-CN" sz="2400" u="sng" dirty="0" smtClean="0">
                <a:solidFill>
                  <a:srgbClr val="92D050"/>
                </a:solidFill>
              </a:rPr>
              <a:t> </a:t>
            </a:r>
          </a:p>
          <a:p>
            <a:pPr lvl="1"/>
            <a:r>
              <a:rPr lang="fr-FR" altLang="zh-CN" sz="2400" u="sng" dirty="0" smtClean="0">
                <a:solidFill>
                  <a:srgbClr val="92D050"/>
                </a:solidFill>
              </a:rPr>
              <a:t>Le </a:t>
            </a:r>
            <a:r>
              <a:rPr lang="fr-FR" altLang="zh-CN" sz="2400" u="sng" dirty="0" smtClean="0">
                <a:solidFill>
                  <a:srgbClr val="92D050"/>
                </a:solidFill>
                <a:hlinkClick r:id="rId7" tooltip="Prix du scénario du Festival de Cannes"/>
              </a:rPr>
              <a:t>Prix du scénario</a:t>
            </a:r>
            <a:r>
              <a:rPr lang="fr-FR" altLang="zh-CN" sz="2400" u="sng" dirty="0" smtClean="0">
                <a:solidFill>
                  <a:srgbClr val="92D050"/>
                </a:solidFill>
              </a:rPr>
              <a:t> </a:t>
            </a:r>
          </a:p>
          <a:p>
            <a:pPr lvl="1"/>
            <a:endParaRPr lang="zh-CN" alt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右箭头 3">
            <a:hlinkClick r:id="rId8" action="ppaction://hlinkpres?slideindex=1&amp;slidetitle="/>
          </p:cNvPr>
          <p:cNvSpPr/>
          <p:nvPr/>
        </p:nvSpPr>
        <p:spPr>
          <a:xfrm>
            <a:off x="7668344" y="6165304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47522" y="5811361"/>
            <a:ext cx="468052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9"/>
              </a:rPr>
              <a:t>http://www.festival-cannes.fr/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9"/>
              </a:rPr>
              <a:t>cn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9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9"/>
              </a:rPr>
              <a:t>mediaPlayer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9"/>
              </a:rPr>
              <a:t>/14491.html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‍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cinéma </Template>
  <TotalTime>163</TotalTime>
  <Words>112</Words>
  <Application>Microsoft Office PowerPoint</Application>
  <PresentationFormat>Affichage à l'écran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Adobe Gothic Std B</vt:lpstr>
      <vt:lpstr>Arial</vt:lpstr>
      <vt:lpstr>Century Gothic</vt:lpstr>
      <vt:lpstr>Wingdings</vt:lpstr>
      <vt:lpstr>Wingdings 3</vt:lpstr>
      <vt:lpstr>幼圆</vt:lpstr>
      <vt:lpstr>丝状</vt:lpstr>
      <vt:lpstr>Film français </vt:lpstr>
      <vt:lpstr>Présentation PowerPoint</vt:lpstr>
      <vt:lpstr>Le premier film du monde </vt:lpstr>
      <vt:lpstr>Développement </vt:lpstr>
      <vt:lpstr>Festival de cannes </vt:lpstr>
      <vt:lpstr>Jean Zay</vt:lpstr>
      <vt:lpstr>le palais des festivals et des congrès</vt:lpstr>
      <vt:lpstr>Sections du festival de Cannes</vt:lpstr>
      <vt:lpstr>Prix décernés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français </dc:title>
  <dc:creator>dell</dc:creator>
  <cp:lastModifiedBy>Denise PELIZZARI</cp:lastModifiedBy>
  <cp:revision>18</cp:revision>
  <dcterms:created xsi:type="dcterms:W3CDTF">2014-12-10T19:00:15Z</dcterms:created>
  <dcterms:modified xsi:type="dcterms:W3CDTF">2014-12-12T08:27:58Z</dcterms:modified>
</cp:coreProperties>
</file>