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71" r:id="rId3"/>
    <p:sldId id="275" r:id="rId4"/>
    <p:sldId id="256" r:id="rId5"/>
    <p:sldId id="257" r:id="rId6"/>
    <p:sldId id="258" r:id="rId7"/>
    <p:sldId id="259" r:id="rId8"/>
    <p:sldId id="260" r:id="rId9"/>
    <p:sldId id="261" r:id="rId10"/>
    <p:sldId id="262" r:id="rId11"/>
    <p:sldId id="273" r:id="rId12"/>
    <p:sldId id="274" r:id="rId13"/>
    <p:sldId id="263" r:id="rId14"/>
    <p:sldId id="270" r:id="rId15"/>
    <p:sldId id="279" r:id="rId16"/>
    <p:sldId id="264" r:id="rId17"/>
    <p:sldId id="265" r:id="rId18"/>
    <p:sldId id="280" r:id="rId19"/>
    <p:sldId id="277" r:id="rId20"/>
    <p:sldId id="278" r:id="rId21"/>
    <p:sldId id="266" r:id="rId22"/>
    <p:sldId id="267" r:id="rId23"/>
    <p:sldId id="281" r:id="rId24"/>
    <p:sldId id="268" r:id="rId25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4" d="100"/>
          <a:sy n="74" d="100"/>
        </p:scale>
        <p:origin x="-1015" y="2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D7889-2E14-4D4D-850F-4395AE4E5C86}" type="datetimeFigureOut">
              <a:rPr lang="zh-CN" altLang="en-US" smtClean="0"/>
              <a:t>2014/11/28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AC58-61B2-453B-B0FA-C3873E006B2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D7889-2E14-4D4D-850F-4395AE4E5C86}" type="datetimeFigureOut">
              <a:rPr lang="zh-CN" altLang="en-US" smtClean="0"/>
              <a:t>2014/11/28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AC58-61B2-453B-B0FA-C3873E006B2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D7889-2E14-4D4D-850F-4395AE4E5C86}" type="datetimeFigureOut">
              <a:rPr lang="zh-CN" altLang="en-US" smtClean="0"/>
              <a:t>2014/11/28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AC58-61B2-453B-B0FA-C3873E006B2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D7889-2E14-4D4D-850F-4395AE4E5C86}" type="datetimeFigureOut">
              <a:rPr lang="zh-CN" altLang="en-US" smtClean="0"/>
              <a:t>2014/11/28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AC58-61B2-453B-B0FA-C3873E006B2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D7889-2E14-4D4D-850F-4395AE4E5C86}" type="datetimeFigureOut">
              <a:rPr lang="zh-CN" altLang="en-US" smtClean="0"/>
              <a:t>2014/11/28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AC58-61B2-453B-B0FA-C3873E006B2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D7889-2E14-4D4D-850F-4395AE4E5C86}" type="datetimeFigureOut">
              <a:rPr lang="zh-CN" altLang="en-US" smtClean="0"/>
              <a:t>2014/11/28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AC58-61B2-453B-B0FA-C3873E006B2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D7889-2E14-4D4D-850F-4395AE4E5C86}" type="datetimeFigureOut">
              <a:rPr lang="zh-CN" altLang="en-US" smtClean="0"/>
              <a:t>2014/11/28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AC58-61B2-453B-B0FA-C3873E006B2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D7889-2E14-4D4D-850F-4395AE4E5C86}" type="datetimeFigureOut">
              <a:rPr lang="zh-CN" altLang="en-US" smtClean="0"/>
              <a:t>2014/11/28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AC58-61B2-453B-B0FA-C3873E006B2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D7889-2E14-4D4D-850F-4395AE4E5C86}" type="datetimeFigureOut">
              <a:rPr lang="zh-CN" altLang="en-US" smtClean="0"/>
              <a:t>2014/11/28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AC58-61B2-453B-B0FA-C3873E006B2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D7889-2E14-4D4D-850F-4395AE4E5C86}" type="datetimeFigureOut">
              <a:rPr lang="zh-CN" altLang="en-US" smtClean="0"/>
              <a:t>2014/11/28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AC58-61B2-453B-B0FA-C3873E006B2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D7889-2E14-4D4D-850F-4395AE4E5C86}" type="datetimeFigureOut">
              <a:rPr lang="zh-CN" altLang="en-US" smtClean="0"/>
              <a:t>2014/11/28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AC58-61B2-453B-B0FA-C3873E006B2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DD7889-2E14-4D4D-850F-4395AE4E5C86}" type="datetimeFigureOut">
              <a:rPr lang="zh-CN" altLang="en-US" smtClean="0"/>
              <a:t>2014/11/28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77AC58-61B2-453B-B0FA-C3873E006B2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fr.wikipedia.org/wiki/1983" TargetMode="External"/><Relationship Id="rId3" Type="http://schemas.openxmlformats.org/officeDocument/2006/relationships/hyperlink" Target="http://fr.wikipedia.org/wiki/Classification_(science_de_l'information)" TargetMode="External"/><Relationship Id="rId7" Type="http://schemas.openxmlformats.org/officeDocument/2006/relationships/hyperlink" Target="http://fr.wikipedia.org/wiki/France" TargetMode="External"/><Relationship Id="rId2" Type="http://schemas.openxmlformats.org/officeDocument/2006/relationships/hyperlink" Target="http://fr.wikipedia.org/wiki/Principes_de_classement_des_documents_musicaux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fr.wikipedia.org/wiki/Biblioth%C3%A8que_publique" TargetMode="External"/><Relationship Id="rId11" Type="http://schemas.openxmlformats.org/officeDocument/2006/relationships/hyperlink" Target="http://fr.wikipedia.org/wiki/Chanson_%C3%A0_texte#cite_note-14" TargetMode="External"/><Relationship Id="rId5" Type="http://schemas.openxmlformats.org/officeDocument/2006/relationships/hyperlink" Target="http://fr.wikipedia.org/wiki/Chanson_%C3%A0_texte#cite_note-12" TargetMode="External"/><Relationship Id="rId10" Type="http://schemas.openxmlformats.org/officeDocument/2006/relationships/hyperlink" Target="http://fr.wikipedia.org/wiki/2008_en_musique" TargetMode="External"/><Relationship Id="rId4" Type="http://schemas.openxmlformats.org/officeDocument/2006/relationships/hyperlink" Target="http://fr.wikipedia.org/wiki/Association_pour_la_coop%C3%A9ration_des_professionnels_de_l'information_musicale" TargetMode="External"/><Relationship Id="rId9" Type="http://schemas.openxmlformats.org/officeDocument/2006/relationships/hyperlink" Target="http://fr.wikipedia.org/wiki/Chanson_%C3%A0_texte#cite_note-13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fr.wikipedia.org/wiki/Chanson_enfantine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fr.wikipedia.org/wiki/Rock" TargetMode="External"/><Relationship Id="rId5" Type="http://schemas.openxmlformats.org/officeDocument/2006/relationships/hyperlink" Target="http://fr.wikipedia.org/wiki/Blues" TargetMode="External"/><Relationship Id="rId4" Type="http://schemas.openxmlformats.org/officeDocument/2006/relationships/hyperlink" Target="http://fr.wikipedia.org/w/index.php?title=Chanson_de_vari%C3%A9t%C3%A9s&amp;action=edit&amp;redlink=1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Bc_IPifztDE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2wmKcBm4Ik" TargetMode="External"/><Relationship Id="rId2" Type="http://schemas.openxmlformats.org/officeDocument/2006/relationships/hyperlink" Target="https://www.youtube.com/watch?v=fd_nopTFuZA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0feNVUwQA8U" TargetMode="External"/><Relationship Id="rId2" Type="http://schemas.openxmlformats.org/officeDocument/2006/relationships/hyperlink" Target="https://www.youtube.com/watch?v=1gTGmbA40ZQ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fr.wikipedia.org/wiki/Y%C3%A9y%C3%A9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IWpdyxaesM" TargetMode="External"/><Relationship Id="rId2" Type="http://schemas.openxmlformats.org/officeDocument/2006/relationships/hyperlink" Target="https://www.youtube.com/watch?v=CsM3IfCodog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d9V-zUlrhEE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xcL4sffcyo" TargetMode="External"/><Relationship Id="rId2" Type="http://schemas.openxmlformats.org/officeDocument/2006/relationships/hyperlink" Target="https://www.youtube.com/watch?v=hQMLjsIzVC4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Polyphonic" TargetMode="External"/><Relationship Id="rId2" Type="http://schemas.openxmlformats.org/officeDocument/2006/relationships/hyperlink" Target="http://en.wikipedia.org/wiki/Lyrics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hyperlink" Target="http://en.wikipedia.org/wiki/Secular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fr.wikipedia.org/wiki/Langue_fran%C3%A7aise" TargetMode="External"/><Relationship Id="rId2" Type="http://schemas.openxmlformats.org/officeDocument/2006/relationships/hyperlink" Target="http://fr.wikipedia.org/wiki/Litt%C3%A9rature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hyperlink" Target="http://fr.wikipedia.org/wiki/Industrie_musicale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fr.wikipedia.org/wiki/Paul_Verlaine" TargetMode="External"/><Relationship Id="rId7" Type="http://schemas.openxmlformats.org/officeDocument/2006/relationships/image" Target="../media/image10.png"/><Relationship Id="rId2" Type="http://schemas.openxmlformats.org/officeDocument/2006/relationships/hyperlink" Target="http://fr.wikipedia.org/wiki/Baudelaire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hyperlink" Target="http://fr.wikipedia.org/wiki/Rimbaud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4JZQNjA7Ufg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fr.wikipedia.org/wiki/Cabaret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6929990_082026895000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000108"/>
            <a:ext cx="9144000" cy="6286544"/>
          </a:xfrm>
          <a:prstGeom prst="rect">
            <a:avLst/>
          </a:prstGeom>
        </p:spPr>
      </p:pic>
      <p:pic>
        <p:nvPicPr>
          <p:cNvPr id="4" name="图片 3" descr="chanso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3326204" cy="2243126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143108" y="1643050"/>
            <a:ext cx="7772400" cy="1470025"/>
          </a:xfrm>
        </p:spPr>
        <p:txBody>
          <a:bodyPr>
            <a:normAutofit/>
          </a:bodyPr>
          <a:lstStyle/>
          <a:p>
            <a:r>
              <a:rPr lang="en-US" altLang="zh-CN" sz="8000" b="1" dirty="0" smtClean="0">
                <a:latin typeface="Malgun Gothic" pitchFamily="34" charset="-127"/>
                <a:ea typeface="Malgun Gothic" pitchFamily="34" charset="-127"/>
              </a:rPr>
              <a:t>La Chanson</a:t>
            </a:r>
            <a:endParaRPr lang="zh-CN" altLang="en-US" sz="8000" b="1" dirty="0">
              <a:latin typeface="Malgun Gothic" pitchFamily="34" charset="-127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3571868" y="5105400"/>
            <a:ext cx="6400800" cy="1752600"/>
          </a:xfrm>
        </p:spPr>
        <p:txBody>
          <a:bodyPr>
            <a:normAutofit/>
          </a:bodyPr>
          <a:lstStyle/>
          <a:p>
            <a:r>
              <a:rPr lang="en-US" altLang="zh-CN" sz="4000" b="1" dirty="0" smtClean="0">
                <a:solidFill>
                  <a:schemeClr val="tx1"/>
                </a:solidFill>
              </a:rPr>
              <a:t>Zhang  </a:t>
            </a:r>
            <a:r>
              <a:rPr lang="en-US" altLang="zh-CN" sz="4000" b="1" dirty="0" err="1" smtClean="0">
                <a:solidFill>
                  <a:schemeClr val="tx1"/>
                </a:solidFill>
              </a:rPr>
              <a:t>Mengyu</a:t>
            </a:r>
            <a:endParaRPr lang="en-US" altLang="zh-CN" sz="4000" b="1" dirty="0">
              <a:solidFill>
                <a:schemeClr val="tx1"/>
              </a:solidFill>
            </a:endParaRPr>
          </a:p>
          <a:p>
            <a:r>
              <a:rPr lang="en-US" altLang="zh-CN" sz="4000" b="1" dirty="0" smtClean="0">
                <a:solidFill>
                  <a:schemeClr val="tx1"/>
                </a:solidFill>
              </a:rPr>
              <a:t>Zhao  </a:t>
            </a:r>
            <a:r>
              <a:rPr lang="en-US" altLang="zh-CN" sz="4000" b="1" dirty="0" err="1" smtClean="0">
                <a:solidFill>
                  <a:schemeClr val="tx1"/>
                </a:solidFill>
              </a:rPr>
              <a:t>Yue</a:t>
            </a:r>
            <a:endParaRPr lang="en-US" altLang="zh-CN" sz="4000" b="1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4" name="内容占位符 3" descr="affiche cabaret 2014_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5984" y="357166"/>
            <a:ext cx="4500594" cy="5768997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2910" y="500042"/>
            <a:ext cx="8229600" cy="5383219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altLang="zh-CN" sz="5400" dirty="0" smtClean="0"/>
              <a:t>classification</a:t>
            </a:r>
          </a:p>
          <a:p>
            <a:r>
              <a:rPr lang="en-US" altLang="zh-CN" dirty="0" smtClean="0"/>
              <a:t>La</a:t>
            </a:r>
            <a:r>
              <a:rPr lang="en-US" altLang="zh-CN" dirty="0"/>
              <a:t> </a:t>
            </a:r>
            <a:r>
              <a:rPr lang="en-US" altLang="zh-CN" dirty="0">
                <a:hlinkClick r:id="rId2" tooltip="Principes de classement des documents musicaux"/>
              </a:rPr>
              <a:t>PDCM 4</a:t>
            </a:r>
            <a:r>
              <a:rPr lang="en-US" altLang="zh-CN" dirty="0"/>
              <a:t>, </a:t>
            </a:r>
            <a:r>
              <a:rPr lang="en-US" altLang="zh-CN" dirty="0" err="1">
                <a:hlinkClick r:id="rId3" tooltip="Classification (science de l'information)"/>
              </a:rPr>
              <a:t>système</a:t>
            </a:r>
            <a:r>
              <a:rPr lang="en-US" altLang="zh-CN" dirty="0">
                <a:hlinkClick r:id="rId3" tooltip="Classification (science de l'information)"/>
              </a:rPr>
              <a:t> de classification</a:t>
            </a:r>
            <a:r>
              <a:rPr lang="en-US" altLang="zh-CN" dirty="0"/>
              <a:t> des documents </a:t>
            </a:r>
            <a:r>
              <a:rPr lang="en-US" altLang="zh-CN" dirty="0" err="1" smtClean="0"/>
              <a:t>musicaux</a:t>
            </a:r>
            <a:r>
              <a:rPr lang="en-US" altLang="zh-CN" dirty="0" smtClean="0"/>
              <a:t>, </a:t>
            </a:r>
            <a:r>
              <a:rPr lang="en-US" altLang="zh-CN" dirty="0" err="1"/>
              <a:t>développé</a:t>
            </a:r>
            <a:r>
              <a:rPr lang="en-US" altLang="zh-CN" dirty="0"/>
              <a:t> par </a:t>
            </a:r>
            <a:r>
              <a:rPr lang="en-US" altLang="zh-CN" dirty="0" err="1"/>
              <a:t>l'</a:t>
            </a:r>
            <a:r>
              <a:rPr lang="en-US" altLang="zh-CN" dirty="0" err="1">
                <a:hlinkClick r:id="rId4" tooltip="Association pour la coopération des professionnels de l'information musicale"/>
              </a:rPr>
              <a:t>Association</a:t>
            </a:r>
            <a:r>
              <a:rPr lang="en-US" altLang="zh-CN" dirty="0">
                <a:hlinkClick r:id="rId4" tooltip="Association pour la coopération des professionnels de l'information musicale"/>
              </a:rPr>
              <a:t> pour la </a:t>
            </a:r>
            <a:r>
              <a:rPr lang="en-US" altLang="zh-CN" dirty="0" err="1">
                <a:hlinkClick r:id="rId4" tooltip="Association pour la coopération des professionnels de l'information musicale"/>
              </a:rPr>
              <a:t>coopération</a:t>
            </a:r>
            <a:r>
              <a:rPr lang="en-US" altLang="zh-CN" dirty="0">
                <a:hlinkClick r:id="rId4" tooltip="Association pour la coopération des professionnels de l'information musicale"/>
              </a:rPr>
              <a:t> des </a:t>
            </a:r>
            <a:r>
              <a:rPr lang="en-US" altLang="zh-CN" dirty="0" err="1">
                <a:hlinkClick r:id="rId4" tooltip="Association pour la coopération des professionnels de l'information musicale"/>
              </a:rPr>
              <a:t>professionnels</a:t>
            </a:r>
            <a:r>
              <a:rPr lang="en-US" altLang="zh-CN" dirty="0">
                <a:hlinkClick r:id="rId4" tooltip="Association pour la coopération des professionnels de l'information musicale"/>
              </a:rPr>
              <a:t> de </a:t>
            </a:r>
            <a:r>
              <a:rPr lang="en-US" altLang="zh-CN" dirty="0" err="1">
                <a:hlinkClick r:id="rId4" tooltip="Association pour la coopération des professionnels de l'information musicale"/>
              </a:rPr>
              <a:t>l'information</a:t>
            </a:r>
            <a:r>
              <a:rPr lang="en-US" altLang="zh-CN" dirty="0">
                <a:hlinkClick r:id="rId4" tooltip="Association pour la coopération des professionnels de l'information musicale"/>
              </a:rPr>
              <a:t> musicale</a:t>
            </a:r>
            <a:r>
              <a:rPr lang="en-US" altLang="zh-CN" dirty="0"/>
              <a:t> (ACIM)</a:t>
            </a:r>
            <a:r>
              <a:rPr lang="en-US" altLang="zh-CN" baseline="30000" dirty="0">
                <a:hlinkClick r:id="rId5"/>
              </a:rPr>
              <a:t>12</a:t>
            </a:r>
            <a:r>
              <a:rPr lang="en-US" altLang="zh-CN" dirty="0"/>
              <a:t>, </a:t>
            </a:r>
            <a:r>
              <a:rPr lang="en-US" altLang="zh-CN" dirty="0" err="1"/>
              <a:t>adopté</a:t>
            </a:r>
            <a:r>
              <a:rPr lang="en-US" altLang="zh-CN" dirty="0"/>
              <a:t> par les </a:t>
            </a:r>
            <a:r>
              <a:rPr lang="en-US" altLang="zh-CN" u="sng" dirty="0" err="1">
                <a:hlinkClick r:id="rId6" tooltip="Bibliothèque publique"/>
              </a:rPr>
              <a:t>bibliothèques</a:t>
            </a:r>
            <a:r>
              <a:rPr lang="en-US" altLang="zh-CN" dirty="0"/>
              <a:t> en </a:t>
            </a:r>
            <a:r>
              <a:rPr lang="en-US" altLang="zh-CN" dirty="0">
                <a:hlinkClick r:id="rId7" tooltip="France"/>
              </a:rPr>
              <a:t>France</a:t>
            </a:r>
            <a:r>
              <a:rPr lang="en-US" altLang="zh-CN" dirty="0"/>
              <a:t> depuis </a:t>
            </a:r>
            <a:r>
              <a:rPr lang="en-US" altLang="zh-CN" dirty="0">
                <a:hlinkClick r:id="rId8" tooltip="1983"/>
              </a:rPr>
              <a:t>1983</a:t>
            </a:r>
            <a:r>
              <a:rPr lang="en-US" altLang="zh-CN" baseline="30000" dirty="0">
                <a:hlinkClick r:id="rId9"/>
              </a:rPr>
              <a:t>13</a:t>
            </a:r>
            <a:r>
              <a:rPr lang="en-US" altLang="zh-CN" dirty="0"/>
              <a:t> et </a:t>
            </a:r>
            <a:r>
              <a:rPr lang="en-US" altLang="zh-CN" dirty="0" err="1"/>
              <a:t>mis</a:t>
            </a:r>
            <a:r>
              <a:rPr lang="en-US" altLang="zh-CN" dirty="0"/>
              <a:t> à jour en </a:t>
            </a:r>
            <a:r>
              <a:rPr lang="en-US" altLang="zh-CN" dirty="0">
                <a:hlinkClick r:id="rId10" tooltip="2008 en musique"/>
              </a:rPr>
              <a:t>2008</a:t>
            </a:r>
            <a:r>
              <a:rPr lang="en-US" altLang="zh-CN" baseline="30000" dirty="0">
                <a:hlinkClick r:id="rId11"/>
              </a:rPr>
              <a:t>14</a:t>
            </a:r>
            <a:r>
              <a:rPr lang="en-US" altLang="zh-CN" dirty="0"/>
              <a:t>, </a:t>
            </a:r>
            <a:r>
              <a:rPr lang="en-US" altLang="zh-CN" dirty="0" err="1"/>
              <a:t>procède</a:t>
            </a:r>
            <a:r>
              <a:rPr lang="en-US" altLang="zh-CN" dirty="0"/>
              <a:t> à </a:t>
            </a:r>
            <a:r>
              <a:rPr lang="en-US" altLang="zh-CN" dirty="0" err="1"/>
              <a:t>leur</a:t>
            </a:r>
            <a:r>
              <a:rPr lang="en-US" altLang="zh-CN" dirty="0"/>
              <a:t> indexation </a:t>
            </a:r>
            <a:r>
              <a:rPr lang="en-US" altLang="zh-CN" dirty="0" err="1"/>
              <a:t>analytique</a:t>
            </a:r>
            <a:r>
              <a:rPr lang="en-US" altLang="zh-CN" dirty="0"/>
              <a:t> </a:t>
            </a:r>
            <a:r>
              <a:rPr lang="en-US" altLang="zh-CN" dirty="0" err="1"/>
              <a:t>ainsi</a:t>
            </a:r>
            <a:r>
              <a:rPr lang="en-US" altLang="zh-CN" dirty="0"/>
              <a:t> </a:t>
            </a:r>
            <a:r>
              <a:rPr lang="en-US" altLang="zh-CN" dirty="0" err="1"/>
              <a:t>qu'à</a:t>
            </a:r>
            <a:r>
              <a:rPr lang="en-US" altLang="zh-CN" dirty="0"/>
              <a:t> </a:t>
            </a:r>
            <a:r>
              <a:rPr lang="en-US" altLang="zh-CN" dirty="0" err="1"/>
              <a:t>leur</a:t>
            </a:r>
            <a:r>
              <a:rPr lang="en-US" altLang="zh-CN" dirty="0"/>
              <a:t> </a:t>
            </a:r>
            <a:r>
              <a:rPr lang="en-US" altLang="zh-CN" dirty="0" err="1"/>
              <a:t>cotation</a:t>
            </a:r>
            <a:r>
              <a:rPr lang="en-US" altLang="zh-CN" dirty="0"/>
              <a:t>. La PDCM4 </a:t>
            </a:r>
            <a:r>
              <a:rPr lang="en-US" altLang="zh-CN" dirty="0" err="1"/>
              <a:t>est</a:t>
            </a:r>
            <a:r>
              <a:rPr lang="en-US" altLang="zh-CN" dirty="0"/>
              <a:t> </a:t>
            </a:r>
            <a:r>
              <a:rPr lang="en-US" altLang="zh-CN" dirty="0" err="1"/>
              <a:t>divisée</a:t>
            </a:r>
            <a:r>
              <a:rPr lang="en-US" altLang="zh-CN" dirty="0"/>
              <a:t> en </a:t>
            </a:r>
            <a:r>
              <a:rPr lang="en-US" altLang="zh-CN" dirty="0" err="1"/>
              <a:t>dix</a:t>
            </a:r>
            <a:r>
              <a:rPr lang="en-US" altLang="zh-CN" dirty="0"/>
              <a:t> classes </a:t>
            </a:r>
            <a:r>
              <a:rPr lang="en-US" altLang="zh-CN" dirty="0" err="1"/>
              <a:t>principales</a:t>
            </a:r>
            <a:r>
              <a:rPr lang="en-US" altLang="zh-CN" dirty="0"/>
              <a:t> </a:t>
            </a:r>
            <a:endParaRPr lang="zh-CN" alt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Chans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69152" y="0"/>
            <a:ext cx="2974848" cy="36576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57158" y="5714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zh-CN" sz="8000" dirty="0" smtClean="0"/>
              <a:t>classification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 </a:t>
            </a:r>
            <a:r>
              <a:rPr lang="en-US" altLang="zh-CN" u="sng" dirty="0">
                <a:hlinkClick r:id="rId3" tooltip="Chanson enfantine"/>
              </a:rPr>
              <a:t>Chansons pour </a:t>
            </a:r>
            <a:r>
              <a:rPr lang="en-US" altLang="zh-CN" u="sng" dirty="0" err="1" smtClean="0">
                <a:hlinkClick r:id="rId3" tooltip="Chanson enfantine"/>
              </a:rPr>
              <a:t>enfants</a:t>
            </a:r>
            <a:endParaRPr lang="en-US" altLang="zh-CN" u="sng" dirty="0" smtClean="0"/>
          </a:p>
          <a:p>
            <a:r>
              <a:rPr lang="en-US" altLang="zh-CN" dirty="0"/>
              <a:t> </a:t>
            </a:r>
            <a:r>
              <a:rPr lang="en-US" altLang="zh-CN" u="sng" dirty="0"/>
              <a:t>Chansons </a:t>
            </a:r>
            <a:r>
              <a:rPr lang="en-US" altLang="zh-CN" u="sng" dirty="0" err="1" smtClean="0"/>
              <a:t>sociale</a:t>
            </a:r>
            <a:r>
              <a:rPr lang="en-US" altLang="zh-CN" u="sng" dirty="0" smtClean="0"/>
              <a:t>(</a:t>
            </a:r>
            <a:r>
              <a:rPr lang="en-US" altLang="zh-CN" u="sng" dirty="0" err="1" smtClean="0"/>
              <a:t>engag</a:t>
            </a:r>
            <a:r>
              <a:rPr lang="en-US" altLang="zh-CN" dirty="0" err="1" smtClean="0">
                <a:hlinkClick r:id="rId4" tooltip="Chanson de variétés (page inexistante)"/>
              </a:rPr>
              <a:t>é</a:t>
            </a:r>
            <a:r>
              <a:rPr lang="en-US" altLang="zh-CN" u="sng" dirty="0" err="1" smtClean="0"/>
              <a:t>e</a:t>
            </a:r>
            <a:r>
              <a:rPr lang="en-US" altLang="zh-CN" u="sng" dirty="0"/>
              <a:t>)</a:t>
            </a:r>
            <a:endParaRPr lang="en-US" altLang="zh-CN" u="sng" dirty="0" smtClean="0"/>
          </a:p>
          <a:p>
            <a:r>
              <a:rPr lang="fr-FR" altLang="zh-CN" dirty="0"/>
              <a:t>Chanson humoristique</a:t>
            </a:r>
          </a:p>
          <a:p>
            <a:r>
              <a:rPr lang="en-US" altLang="zh-CN" dirty="0"/>
              <a:t>Chansons à </a:t>
            </a:r>
            <a:r>
              <a:rPr lang="en-US" altLang="zh-CN" dirty="0" err="1"/>
              <a:t>texte</a:t>
            </a:r>
            <a:r>
              <a:rPr lang="en-US" altLang="zh-CN" dirty="0"/>
              <a:t> (</a:t>
            </a:r>
            <a:r>
              <a:rPr lang="en-US" altLang="zh-CN" dirty="0" err="1"/>
              <a:t>texte</a:t>
            </a:r>
            <a:r>
              <a:rPr lang="en-US" altLang="zh-CN" dirty="0"/>
              <a:t> </a:t>
            </a:r>
            <a:r>
              <a:rPr lang="en-US" altLang="zh-CN" dirty="0" err="1" smtClean="0"/>
              <a:t>prédominant</a:t>
            </a:r>
            <a:r>
              <a:rPr lang="en-US" altLang="zh-CN" dirty="0" smtClean="0"/>
              <a:t>)</a:t>
            </a:r>
          </a:p>
          <a:p>
            <a:r>
              <a:rPr lang="en-US" altLang="zh-CN" dirty="0" smtClean="0">
                <a:hlinkClick r:id="rId4" tooltip="Chanson de variétés (page inexistante)"/>
              </a:rPr>
              <a:t>Chanson </a:t>
            </a:r>
            <a:r>
              <a:rPr lang="en-US" altLang="zh-CN" dirty="0">
                <a:hlinkClick r:id="rId4" tooltip="Chanson de variétés (page inexistante)"/>
              </a:rPr>
              <a:t>de </a:t>
            </a:r>
            <a:r>
              <a:rPr lang="en-US" altLang="zh-CN" dirty="0" err="1">
                <a:hlinkClick r:id="rId4" tooltip="Chanson de variétés (page inexistante)"/>
              </a:rPr>
              <a:t>variétés</a:t>
            </a:r>
            <a:r>
              <a:rPr lang="en-US" altLang="zh-CN" dirty="0"/>
              <a:t> (</a:t>
            </a:r>
            <a:r>
              <a:rPr lang="en-US" altLang="zh-CN" dirty="0" err="1"/>
              <a:t>musique</a:t>
            </a:r>
            <a:r>
              <a:rPr lang="en-US" altLang="zh-CN" dirty="0"/>
              <a:t> </a:t>
            </a:r>
            <a:r>
              <a:rPr lang="en-US" altLang="zh-CN" dirty="0" err="1"/>
              <a:t>prédominante</a:t>
            </a:r>
            <a:r>
              <a:rPr lang="en-US" altLang="zh-CN" dirty="0" smtClean="0"/>
              <a:t>)</a:t>
            </a:r>
          </a:p>
          <a:p>
            <a:r>
              <a:rPr lang="en-US" altLang="zh-CN" dirty="0"/>
              <a:t>Chansons en lien avec </a:t>
            </a:r>
            <a:r>
              <a:rPr lang="en-US" altLang="zh-CN" dirty="0" err="1"/>
              <a:t>d'autres</a:t>
            </a:r>
            <a:r>
              <a:rPr lang="en-US" altLang="zh-CN" dirty="0"/>
              <a:t> genres : </a:t>
            </a:r>
            <a:r>
              <a:rPr lang="en-US" altLang="zh-CN" u="sng" dirty="0" smtClean="0">
                <a:hlinkClick r:id="rId5" tooltip="Blues"/>
              </a:rPr>
              <a:t>Blues</a:t>
            </a:r>
            <a:r>
              <a:rPr lang="en-US" altLang="zh-CN" dirty="0" smtClean="0"/>
              <a:t> </a:t>
            </a:r>
            <a:r>
              <a:rPr lang="en-US" altLang="zh-CN" dirty="0"/>
              <a:t> </a:t>
            </a:r>
            <a:r>
              <a:rPr lang="en-US" altLang="zh-CN" dirty="0" smtClean="0">
                <a:hlinkClick r:id="rId6" tooltip="Rock"/>
              </a:rPr>
              <a:t>Rock</a:t>
            </a:r>
            <a:r>
              <a:rPr lang="en-US" altLang="zh-CN" dirty="0" smtClean="0"/>
              <a:t>  </a:t>
            </a:r>
            <a:r>
              <a:rPr lang="en-US" altLang="zh-CN" dirty="0"/>
              <a:t>etc.</a:t>
            </a:r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9916"/>
          </a:xfrm>
        </p:spPr>
        <p:txBody>
          <a:bodyPr>
            <a:normAutofit fontScale="90000"/>
          </a:bodyPr>
          <a:lstStyle/>
          <a:p>
            <a:r>
              <a:rPr lang="en-US" altLang="zh-CN" b="1" dirty="0"/>
              <a:t>Petite </a:t>
            </a:r>
            <a:r>
              <a:rPr lang="en-US" altLang="zh-CN" b="1" dirty="0" err="1"/>
              <a:t>chronologie</a:t>
            </a:r>
            <a:r>
              <a:rPr lang="en-US" altLang="zh-CN" b="1" dirty="0"/>
              <a:t> </a:t>
            </a:r>
            <a:r>
              <a:rPr lang="en-US" altLang="zh-CN" b="1" dirty="0" err="1" smtClean="0"/>
              <a:t>chansonnière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b="1" dirty="0" smtClean="0"/>
              <a:t> La </a:t>
            </a:r>
            <a:r>
              <a:rPr lang="en-US" altLang="zh-CN" b="1" dirty="0" err="1" smtClean="0"/>
              <a:t>révolution</a:t>
            </a:r>
            <a:r>
              <a:rPr lang="en-US" altLang="zh-CN" b="1" dirty="0" smtClean="0"/>
              <a:t> des </a:t>
            </a:r>
            <a:r>
              <a:rPr lang="en-US" altLang="zh-CN" b="1" dirty="0" err="1" smtClean="0"/>
              <a:t>années</a:t>
            </a:r>
            <a:r>
              <a:rPr lang="en-US" altLang="zh-CN" b="1" dirty="0" smtClean="0"/>
              <a:t> 1950 </a:t>
            </a:r>
            <a:r>
              <a:rPr lang="en-US" altLang="zh-CN" dirty="0"/>
              <a:t/>
            </a:r>
            <a:br>
              <a:rPr lang="en-US" altLang="zh-CN" dirty="0"/>
            </a:b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2214554"/>
            <a:ext cx="8229600" cy="3911609"/>
          </a:xfrm>
        </p:spPr>
        <p:txBody>
          <a:bodyPr>
            <a:normAutofit/>
          </a:bodyPr>
          <a:lstStyle/>
          <a:p>
            <a:pPr>
              <a:buNone/>
            </a:pPr>
            <a:endParaRPr lang="en-US" altLang="zh-CN" b="1" dirty="0" smtClean="0"/>
          </a:p>
          <a:p>
            <a:r>
              <a:rPr lang="en-US" altLang="zh-CN" dirty="0" err="1"/>
              <a:t>C'est</a:t>
            </a:r>
            <a:r>
              <a:rPr lang="en-US" altLang="zh-CN" dirty="0"/>
              <a:t> </a:t>
            </a:r>
            <a:r>
              <a:rPr lang="en-US" altLang="zh-CN" dirty="0" err="1"/>
              <a:t>l'heure</a:t>
            </a:r>
            <a:r>
              <a:rPr lang="en-US" altLang="zh-CN" dirty="0"/>
              <a:t> du retour aux sources </a:t>
            </a:r>
            <a:r>
              <a:rPr lang="en-US" altLang="zh-CN" dirty="0" err="1" smtClean="0"/>
              <a:t>littéraires</a:t>
            </a:r>
            <a:r>
              <a:rPr lang="en-US" altLang="zh-CN" dirty="0" smtClean="0"/>
              <a:t>.</a:t>
            </a:r>
          </a:p>
          <a:p>
            <a:r>
              <a:rPr lang="en-US" altLang="zh-CN" dirty="0" smtClean="0"/>
              <a:t>La </a:t>
            </a:r>
            <a:r>
              <a:rPr lang="en-US" altLang="zh-CN" dirty="0"/>
              <a:t>route </a:t>
            </a:r>
            <a:r>
              <a:rPr lang="en-US" altLang="zh-CN" dirty="0" err="1" smtClean="0"/>
              <a:t>fleurie</a:t>
            </a:r>
            <a:r>
              <a:rPr lang="en-US" altLang="zh-CN" dirty="0" smtClean="0"/>
              <a:t> --- la </a:t>
            </a:r>
            <a:r>
              <a:rPr lang="en-US" altLang="zh-CN" dirty="0" err="1" smtClean="0"/>
              <a:t>opérette</a:t>
            </a:r>
            <a:endParaRPr lang="en-US" altLang="zh-CN" dirty="0"/>
          </a:p>
          <a:p>
            <a:r>
              <a:rPr lang="en-US" altLang="zh-CN" dirty="0" smtClean="0">
                <a:hlinkClick r:id="rId2"/>
              </a:rPr>
              <a:t>https://www.youtube.com/watch?v=Bc_IPifztDE</a:t>
            </a:r>
            <a:endParaRPr lang="en-US" altLang="zh-CN" dirty="0" smtClean="0"/>
          </a:p>
          <a:p>
            <a:pPr>
              <a:buNone/>
            </a:pPr>
            <a:endParaRPr lang="en-US" altLang="zh-CN" b="1" dirty="0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158" y="714356"/>
            <a:ext cx="4000528" cy="5929354"/>
          </a:xfrm>
        </p:spPr>
        <p:txBody>
          <a:bodyPr/>
          <a:lstStyle/>
          <a:p>
            <a:r>
              <a:rPr lang="en-US" altLang="zh-CN" dirty="0"/>
              <a:t>《</a:t>
            </a:r>
            <a:r>
              <a:rPr lang="en-US" altLang="zh-CN" dirty="0" smtClean="0"/>
              <a:t>La </a:t>
            </a:r>
            <a:r>
              <a:rPr lang="en-US" altLang="zh-CN" dirty="0" err="1" smtClean="0"/>
              <a:t>mer</a:t>
            </a:r>
            <a:r>
              <a:rPr lang="en-US" altLang="zh-CN" dirty="0" smtClean="0"/>
              <a:t> 》 Charles </a:t>
            </a:r>
            <a:r>
              <a:rPr lang="en-US" altLang="zh-CN" dirty="0" err="1" smtClean="0"/>
              <a:t>Trenet</a:t>
            </a:r>
            <a:endParaRPr lang="en-US" altLang="zh-CN" dirty="0"/>
          </a:p>
          <a:p>
            <a:r>
              <a:rPr lang="en-US" altLang="zh-CN" dirty="0" smtClean="0">
                <a:hlinkClick r:id="rId2"/>
              </a:rPr>
              <a:t>https://www.youtube.com/watch?v=fd_nopTFuZA</a:t>
            </a:r>
            <a:endParaRPr lang="en-US" altLang="zh-CN" dirty="0" smtClean="0"/>
          </a:p>
          <a:p>
            <a:r>
              <a:rPr lang="en-US" altLang="zh-CN" dirty="0" smtClean="0"/>
              <a:t>《Ne me </a:t>
            </a:r>
            <a:r>
              <a:rPr lang="en-US" altLang="zh-CN" dirty="0" err="1" smtClean="0"/>
              <a:t>quitte</a:t>
            </a:r>
            <a:r>
              <a:rPr lang="en-US" altLang="zh-CN" dirty="0" smtClean="0"/>
              <a:t> pas》  </a:t>
            </a:r>
            <a:r>
              <a:rPr lang="en-US" altLang="zh-CN" dirty="0"/>
              <a:t>J</a:t>
            </a:r>
            <a:r>
              <a:rPr lang="en-US" altLang="zh-CN" dirty="0" smtClean="0"/>
              <a:t>acques </a:t>
            </a:r>
            <a:r>
              <a:rPr lang="en-US" altLang="zh-CN" dirty="0" err="1"/>
              <a:t>B</a:t>
            </a:r>
            <a:r>
              <a:rPr lang="en-US" altLang="zh-CN" dirty="0" err="1" smtClean="0"/>
              <a:t>rel</a:t>
            </a:r>
            <a:endParaRPr lang="en-US" altLang="zh-CN" dirty="0" smtClean="0"/>
          </a:p>
          <a:p>
            <a:r>
              <a:rPr lang="en-US" altLang="zh-CN" dirty="0" smtClean="0">
                <a:hlinkClick r:id="rId3"/>
              </a:rPr>
              <a:t>https://www.youtube.com/watch?v=i2wmKcBm4Ik</a:t>
            </a:r>
            <a:endParaRPr lang="en-US" altLang="zh-CN" dirty="0" smtClean="0"/>
          </a:p>
          <a:p>
            <a:endParaRPr lang="en-US" altLang="zh-CN" dirty="0" smtClean="0"/>
          </a:p>
          <a:p>
            <a:endParaRPr lang="zh-CN" altLang="en-US" dirty="0"/>
          </a:p>
        </p:txBody>
      </p:sp>
      <p:pic>
        <p:nvPicPr>
          <p:cNvPr id="5" name="内容占位符 3" descr="MON.OLYMPI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6314" y="785794"/>
            <a:ext cx="3786214" cy="5143536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images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15074" y="3929066"/>
            <a:ext cx="2286000" cy="1524000"/>
          </a:xfrm>
          <a:prstGeom prst="rect">
            <a:avLst/>
          </a:prstGeom>
        </p:spPr>
      </p:pic>
      <p:pic>
        <p:nvPicPr>
          <p:cNvPr id="5" name="图片 4" descr="4097617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57818" y="642918"/>
            <a:ext cx="3500430" cy="2643206"/>
          </a:xfrm>
          <a:prstGeom prst="rect">
            <a:avLst/>
          </a:prstGeom>
        </p:spPr>
      </p:pic>
      <p:pic>
        <p:nvPicPr>
          <p:cNvPr id="9" name="图片 8" descr="Idées-de-thèmes-Le-disque-chromatiqu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472" y="1357298"/>
            <a:ext cx="4357718" cy="44323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Edith Piaf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0034" y="1571612"/>
            <a:ext cx="3571900" cy="4525963"/>
          </a:xfrm>
        </p:spPr>
        <p:txBody>
          <a:bodyPr/>
          <a:lstStyle/>
          <a:p>
            <a:r>
              <a:rPr lang="en-US" altLang="zh-CN" dirty="0" err="1"/>
              <a:t>Hymne</a:t>
            </a:r>
            <a:r>
              <a:rPr lang="en-US" altLang="zh-CN" dirty="0"/>
              <a:t> à </a:t>
            </a:r>
            <a:r>
              <a:rPr lang="en-US" altLang="zh-CN" dirty="0" err="1"/>
              <a:t>l’amour</a:t>
            </a:r>
            <a:endParaRPr lang="en-US" altLang="zh-CN" dirty="0" smtClean="0"/>
          </a:p>
          <a:p>
            <a:r>
              <a:rPr lang="en-US" altLang="zh-CN" dirty="0" smtClean="0">
                <a:hlinkClick r:id="rId2"/>
              </a:rPr>
              <a:t>https://www.youtube.com/watch?v=1gTGmbA40ZQ</a:t>
            </a:r>
            <a:endParaRPr lang="en-US" altLang="zh-CN" dirty="0" smtClean="0"/>
          </a:p>
          <a:p>
            <a:r>
              <a:rPr lang="en-US" altLang="zh-CN" dirty="0" smtClean="0"/>
              <a:t>La vie en rose     </a:t>
            </a:r>
          </a:p>
          <a:p>
            <a:r>
              <a:rPr lang="en-US" altLang="zh-CN" dirty="0" smtClean="0">
                <a:hlinkClick r:id="rId3"/>
              </a:rPr>
              <a:t>https://www.youtube.com/watch?v=0feNVUwQA8U</a:t>
            </a:r>
            <a:endParaRPr lang="en-US" altLang="zh-CN" dirty="0" smtClean="0"/>
          </a:p>
          <a:p>
            <a:endParaRPr lang="en-US" altLang="zh-CN" dirty="0"/>
          </a:p>
          <a:p>
            <a:endParaRPr lang="zh-CN" altLang="en-US" dirty="0"/>
          </a:p>
        </p:txBody>
      </p:sp>
      <p:pic>
        <p:nvPicPr>
          <p:cNvPr id="4" name="图片 3" descr="fichex00313EVT055189-cc7bb38eafc10c529cc04b5521cf0c9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14942" y="1857364"/>
            <a:ext cx="2986092" cy="357188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14282" y="8572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zh-CN" b="1" dirty="0" err="1"/>
              <a:t>Années</a:t>
            </a:r>
            <a:r>
              <a:rPr lang="en-US" altLang="zh-CN" b="1" dirty="0"/>
              <a:t> 1960 : </a:t>
            </a:r>
            <a:r>
              <a:rPr lang="en-US" altLang="zh-CN" b="1" dirty="0" err="1"/>
              <a:t>l'avènement</a:t>
            </a:r>
            <a:r>
              <a:rPr lang="en-US" altLang="zh-CN" b="1" dirty="0"/>
              <a:t> des </a:t>
            </a:r>
            <a:r>
              <a:rPr lang="en-US" altLang="zh-CN" b="1" i="1" dirty="0"/>
              <a:t>adolescents</a:t>
            </a:r>
            <a:r>
              <a:rPr lang="en-US" altLang="zh-CN" b="1" dirty="0"/>
              <a:t> et des </a:t>
            </a:r>
            <a:r>
              <a:rPr lang="en-US" altLang="zh-CN" b="1" i="1" dirty="0" err="1"/>
              <a:t>idoles</a:t>
            </a:r>
            <a:r>
              <a:rPr lang="en-US" altLang="zh-CN" b="1" dirty="0"/>
              <a:t/>
            </a:r>
            <a:br>
              <a:rPr lang="en-US" altLang="zh-CN" b="1" dirty="0"/>
            </a:b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158" y="2071678"/>
            <a:ext cx="8229600" cy="4525963"/>
          </a:xfrm>
        </p:spPr>
        <p:txBody>
          <a:bodyPr>
            <a:normAutofit fontScale="92500"/>
          </a:bodyPr>
          <a:lstStyle/>
          <a:p>
            <a:r>
              <a:rPr lang="en-US" altLang="zh-CN" dirty="0" smtClean="0"/>
              <a:t>La chanson française face à la première </a:t>
            </a:r>
            <a:r>
              <a:rPr lang="en-US" altLang="zh-CN" dirty="0" err="1" smtClean="0"/>
              <a:t>révolution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économique</a:t>
            </a:r>
            <a:r>
              <a:rPr lang="en-US" altLang="zh-CN" dirty="0" smtClean="0"/>
              <a:t> de l’industrie du </a:t>
            </a:r>
            <a:r>
              <a:rPr lang="en-US" altLang="zh-CN" dirty="0" err="1" smtClean="0"/>
              <a:t>disque</a:t>
            </a:r>
            <a:r>
              <a:rPr lang="en-US" altLang="zh-CN" dirty="0" smtClean="0"/>
              <a:t>.</a:t>
            </a:r>
          </a:p>
          <a:p>
            <a:r>
              <a:rPr lang="en-US" altLang="zh-CN" dirty="0" err="1" smtClean="0"/>
              <a:t>Une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musique</a:t>
            </a:r>
            <a:r>
              <a:rPr lang="en-US" altLang="zh-CN" dirty="0" smtClean="0"/>
              <a:t>, le rock and roll, </a:t>
            </a:r>
            <a:r>
              <a:rPr lang="en-US" altLang="zh-CN" dirty="0" err="1" smtClean="0"/>
              <a:t>venu</a:t>
            </a:r>
            <a:r>
              <a:rPr lang="en-US" altLang="zh-CN" dirty="0" smtClean="0"/>
              <a:t> des </a:t>
            </a:r>
            <a:r>
              <a:rPr lang="en-US" altLang="zh-CN" dirty="0" err="1" smtClean="0"/>
              <a:t>États-Unis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bouscule</a:t>
            </a:r>
            <a:r>
              <a:rPr lang="en-US" altLang="zh-CN" dirty="0" smtClean="0"/>
              <a:t> le monde et change les codes de la chanson et de la </a:t>
            </a:r>
            <a:r>
              <a:rPr lang="en-US" altLang="zh-CN" dirty="0" err="1" smtClean="0"/>
              <a:t>musique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populaire</a:t>
            </a:r>
            <a:r>
              <a:rPr lang="en-US" altLang="zh-CN" dirty="0" smtClean="0"/>
              <a:t> .</a:t>
            </a:r>
          </a:p>
          <a:p>
            <a:r>
              <a:rPr lang="en-US" altLang="zh-CN" dirty="0" err="1"/>
              <a:t>Cette</a:t>
            </a:r>
            <a:r>
              <a:rPr lang="en-US" altLang="zh-CN" dirty="0"/>
              <a:t> nouvelle </a:t>
            </a:r>
            <a:r>
              <a:rPr lang="en-US" altLang="zh-CN" dirty="0" err="1"/>
              <a:t>génération</a:t>
            </a:r>
            <a:r>
              <a:rPr lang="en-US" altLang="zh-CN" dirty="0"/>
              <a:t> </a:t>
            </a:r>
            <a:r>
              <a:rPr lang="en-US" altLang="zh-CN" dirty="0" err="1"/>
              <a:t>d'artistes</a:t>
            </a:r>
            <a:r>
              <a:rPr lang="en-US" altLang="zh-CN" dirty="0"/>
              <a:t>, </a:t>
            </a:r>
            <a:r>
              <a:rPr lang="en-US" altLang="zh-CN" dirty="0" err="1"/>
              <a:t>bientôt</a:t>
            </a:r>
            <a:r>
              <a:rPr lang="en-US" altLang="zh-CN" dirty="0"/>
              <a:t> </a:t>
            </a:r>
            <a:r>
              <a:rPr lang="en-US" altLang="zh-CN" dirty="0" err="1"/>
              <a:t>appelé</a:t>
            </a:r>
            <a:r>
              <a:rPr lang="en-US" altLang="zh-CN" dirty="0"/>
              <a:t> </a:t>
            </a:r>
            <a:r>
              <a:rPr lang="en-US" altLang="zh-CN" dirty="0" err="1">
                <a:hlinkClick r:id="rId2" tooltip="Yéyé"/>
              </a:rPr>
              <a:t>yéyé</a:t>
            </a:r>
            <a:r>
              <a:rPr lang="en-US" altLang="zh-CN" dirty="0"/>
              <a:t>, met à mal le « music-hall de papa » et </a:t>
            </a:r>
            <a:r>
              <a:rPr lang="en-US" altLang="zh-CN" dirty="0" err="1"/>
              <a:t>nombre</a:t>
            </a:r>
            <a:r>
              <a:rPr lang="en-US" altLang="zh-CN" dirty="0"/>
              <a:t> de </a:t>
            </a:r>
            <a:r>
              <a:rPr lang="en-US" altLang="zh-CN" dirty="0" err="1"/>
              <a:t>chanteurs</a:t>
            </a:r>
            <a:r>
              <a:rPr lang="en-US" altLang="zh-CN" dirty="0"/>
              <a:t> </a:t>
            </a:r>
            <a:r>
              <a:rPr lang="en-US" altLang="zh-CN" dirty="0" err="1"/>
              <a:t>d'hier</a:t>
            </a:r>
            <a:r>
              <a:rPr lang="en-US" altLang="zh-CN" dirty="0"/>
              <a:t> </a:t>
            </a:r>
            <a:r>
              <a:rPr lang="en-US" altLang="zh-CN" dirty="0" err="1"/>
              <a:t>n'y</a:t>
            </a:r>
            <a:r>
              <a:rPr lang="en-US" altLang="zh-CN" dirty="0"/>
              <a:t> </a:t>
            </a:r>
            <a:r>
              <a:rPr lang="en-US" altLang="zh-CN" dirty="0" err="1"/>
              <a:t>résistent</a:t>
            </a:r>
            <a:r>
              <a:rPr lang="en-US" altLang="zh-CN" dirty="0"/>
              <a:t> pas.</a:t>
            </a:r>
            <a:endParaRPr lang="zh-CN" alt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28596" y="1071546"/>
            <a:ext cx="8229600" cy="1143000"/>
          </a:xfrm>
        </p:spPr>
        <p:txBody>
          <a:bodyPr>
            <a:noAutofit/>
          </a:bodyPr>
          <a:lstStyle/>
          <a:p>
            <a:r>
              <a:rPr lang="en-US" altLang="zh-CN" sz="7200" dirty="0" smtClean="0"/>
              <a:t>Cassette audio</a:t>
            </a:r>
            <a:endParaRPr lang="zh-CN" altLang="en-US" sz="7200" dirty="0"/>
          </a:p>
        </p:txBody>
      </p:sp>
      <p:pic>
        <p:nvPicPr>
          <p:cNvPr id="4" name="内容占位符 3" descr="Tdkc60cassett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3108" y="2500306"/>
            <a:ext cx="4786346" cy="3071834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6" name="内容占位符 5" descr="032429-annees-60-annees-yeye-cap-d-agde-706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57224" y="285728"/>
            <a:ext cx="7286676" cy="6357982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20140220154416751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1538" y="1285860"/>
            <a:ext cx="7072362" cy="4367232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 descr="yeye-recto-20x20 (2)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14414" y="214290"/>
            <a:ext cx="6572296" cy="6411915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0034" y="571480"/>
            <a:ext cx="8229600" cy="5768997"/>
          </a:xfrm>
        </p:spPr>
        <p:txBody>
          <a:bodyPr/>
          <a:lstStyle/>
          <a:p>
            <a:r>
              <a:rPr lang="en-US" altLang="zh-CN" dirty="0" err="1"/>
              <a:t>L’idole</a:t>
            </a:r>
            <a:r>
              <a:rPr lang="en-US" altLang="zh-CN" dirty="0"/>
              <a:t> des </a:t>
            </a:r>
            <a:r>
              <a:rPr lang="en-US" altLang="zh-CN" dirty="0" err="1"/>
              <a:t>jeunes</a:t>
            </a:r>
            <a:r>
              <a:rPr lang="en-US" altLang="zh-CN" dirty="0"/>
              <a:t> </a:t>
            </a:r>
            <a:r>
              <a:rPr lang="en-US" altLang="zh-CN" dirty="0" smtClean="0"/>
              <a:t>  </a:t>
            </a:r>
            <a:r>
              <a:rPr lang="en-US" altLang="zh-CN" dirty="0"/>
              <a:t>Johnny </a:t>
            </a:r>
            <a:r>
              <a:rPr lang="en-US" altLang="zh-CN" dirty="0" err="1"/>
              <a:t>Hallyday</a:t>
            </a:r>
            <a:endParaRPr lang="en-US" altLang="zh-CN" dirty="0" smtClean="0"/>
          </a:p>
          <a:p>
            <a:r>
              <a:rPr lang="en-US" altLang="zh-CN" dirty="0" smtClean="0">
                <a:hlinkClick r:id="rId2"/>
              </a:rPr>
              <a:t>https://www.youtube.com/watch?v=CsM3IfCodog</a:t>
            </a:r>
            <a:endParaRPr lang="en-US" altLang="zh-CN" dirty="0" smtClean="0"/>
          </a:p>
          <a:p>
            <a:r>
              <a:rPr lang="en-US" altLang="zh-CN" dirty="0"/>
              <a:t> Belles </a:t>
            </a:r>
            <a:r>
              <a:rPr lang="en-US" altLang="zh-CN" dirty="0" err="1"/>
              <a:t>Belles</a:t>
            </a:r>
            <a:r>
              <a:rPr lang="en-US" altLang="zh-CN" dirty="0"/>
              <a:t> </a:t>
            </a:r>
            <a:r>
              <a:rPr lang="en-US" altLang="zh-CN" dirty="0" err="1" smtClean="0"/>
              <a:t>Belles</a:t>
            </a:r>
            <a:r>
              <a:rPr lang="en-US" altLang="zh-CN" dirty="0" smtClean="0"/>
              <a:t>  </a:t>
            </a:r>
            <a:r>
              <a:rPr lang="en-US" altLang="zh-CN" dirty="0"/>
              <a:t>Claude Francois </a:t>
            </a:r>
            <a:endParaRPr lang="en-US" altLang="zh-CN" dirty="0" smtClean="0"/>
          </a:p>
          <a:p>
            <a:r>
              <a:rPr lang="en-US" altLang="zh-CN" dirty="0" smtClean="0">
                <a:hlinkClick r:id="rId3"/>
              </a:rPr>
              <a:t>https://www.youtube.com/watch?v=ZIWpdyxaesM</a:t>
            </a:r>
            <a:endParaRPr lang="en-US" altLang="zh-CN" dirty="0"/>
          </a:p>
          <a:p>
            <a:r>
              <a:rPr lang="en-US" altLang="zh-CN" dirty="0" smtClean="0"/>
              <a:t>Les Champs-Elysées  </a:t>
            </a:r>
            <a:r>
              <a:rPr lang="en-US" altLang="zh-CN" dirty="0"/>
              <a:t>Joe </a:t>
            </a:r>
            <a:r>
              <a:rPr lang="en-US" altLang="zh-CN" dirty="0" smtClean="0"/>
              <a:t>Dassin</a:t>
            </a:r>
          </a:p>
          <a:p>
            <a:r>
              <a:rPr lang="en-US" altLang="zh-CN" dirty="0" smtClean="0">
                <a:hlinkClick r:id="rId4"/>
              </a:rPr>
              <a:t>https://www.youtube.com/watch?v=d9V-zUlrhEE</a:t>
            </a:r>
            <a:endParaRPr lang="en-US" altLang="zh-CN" dirty="0" smtClean="0"/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1214446"/>
          </a:xfrm>
        </p:spPr>
        <p:txBody>
          <a:bodyPr>
            <a:normAutofit fontScale="90000"/>
          </a:bodyPr>
          <a:lstStyle/>
          <a:p>
            <a:r>
              <a:rPr lang="en-US" altLang="zh-CN" b="1" dirty="0" err="1"/>
              <a:t>Années</a:t>
            </a:r>
            <a:r>
              <a:rPr lang="en-US" altLang="zh-CN" b="1" dirty="0"/>
              <a:t> 1970 : entre </a:t>
            </a:r>
            <a:r>
              <a:rPr lang="en-US" altLang="zh-CN" b="1" dirty="0" err="1"/>
              <a:t>consécration</a:t>
            </a:r>
            <a:r>
              <a:rPr lang="en-US" altLang="zh-CN" b="1" dirty="0"/>
              <a:t> et </a:t>
            </a:r>
            <a:r>
              <a:rPr lang="en-US" altLang="zh-CN" b="1" dirty="0" err="1"/>
              <a:t>révélation</a:t>
            </a:r>
            <a:r>
              <a:rPr lang="en-US" altLang="zh-CN" b="1" dirty="0"/>
              <a:t/>
            </a:r>
            <a:br>
              <a:rPr lang="en-US" altLang="zh-CN" b="1" dirty="0"/>
            </a:b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2285992"/>
            <a:ext cx="8229600" cy="3840171"/>
          </a:xfrm>
        </p:spPr>
        <p:txBody>
          <a:bodyPr/>
          <a:lstStyle/>
          <a:p>
            <a:r>
              <a:rPr lang="en-US" altLang="zh-CN" dirty="0" err="1" smtClean="0"/>
              <a:t>Maladie</a:t>
            </a:r>
            <a:r>
              <a:rPr lang="en-US" altLang="zh-CN" dirty="0" smtClean="0"/>
              <a:t> d’amour  </a:t>
            </a:r>
            <a:r>
              <a:rPr lang="en-US" altLang="zh-CN" dirty="0"/>
              <a:t>Michel Sardou </a:t>
            </a:r>
            <a:endParaRPr lang="en-US" altLang="zh-CN" dirty="0" smtClean="0"/>
          </a:p>
          <a:p>
            <a:r>
              <a:rPr lang="en-US" altLang="zh-CN" dirty="0" smtClean="0">
                <a:hlinkClick r:id="rId2"/>
              </a:rPr>
              <a:t>https://www.youtube.com/watch?v=hQMLjsIzVC4</a:t>
            </a:r>
            <a:endParaRPr lang="en-US" altLang="zh-CN" dirty="0" smtClean="0"/>
          </a:p>
          <a:p>
            <a:r>
              <a:rPr lang="en-US" altLang="zh-CN" dirty="0" smtClean="0"/>
              <a:t>Rock collection  </a:t>
            </a:r>
            <a:r>
              <a:rPr lang="en-US" altLang="zh-CN" dirty="0"/>
              <a:t>Laurent </a:t>
            </a:r>
            <a:r>
              <a:rPr lang="en-US" altLang="zh-CN" dirty="0" err="1"/>
              <a:t>Voulzy</a:t>
            </a:r>
            <a:r>
              <a:rPr lang="en-US" altLang="zh-CN" dirty="0"/>
              <a:t> </a:t>
            </a:r>
            <a:endParaRPr lang="en-US" altLang="zh-CN" dirty="0" smtClean="0"/>
          </a:p>
          <a:p>
            <a:r>
              <a:rPr lang="en-US" altLang="zh-CN" dirty="0" smtClean="0">
                <a:hlinkClick r:id="rId3"/>
              </a:rPr>
              <a:t>https://www.youtube.com/watch?v=oxcL4sffcyo</a:t>
            </a:r>
            <a:endParaRPr lang="en-US" altLang="zh-CN" dirty="0" smtClean="0"/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 descr="Chanson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85786" y="285728"/>
            <a:ext cx="3286148" cy="2857520"/>
          </a:xfrm>
        </p:spPr>
      </p:pic>
      <p:pic>
        <p:nvPicPr>
          <p:cNvPr id="5" name="图片 4" descr="depositphotos_2955539-Rock-word-with-guita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0631" y="-268724"/>
            <a:ext cx="4114800" cy="4126352"/>
          </a:xfrm>
          <a:prstGeom prst="rect">
            <a:avLst/>
          </a:prstGeom>
        </p:spPr>
      </p:pic>
      <p:pic>
        <p:nvPicPr>
          <p:cNvPr id="7" name="图片 6" descr="2013052703005196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5786" y="3286124"/>
            <a:ext cx="7874000" cy="3357562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 descr="1284265955_la-vie-est-une-chanson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85786" y="285728"/>
            <a:ext cx="7786742" cy="5840435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C</a:t>
            </a:r>
            <a:r>
              <a:rPr lang="en-US" altLang="zh-CN" b="1" dirty="0" smtClean="0"/>
              <a:t>hanson</a:t>
            </a:r>
            <a:endParaRPr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vi-VN" altLang="zh-CN" dirty="0"/>
              <a:t>A </a:t>
            </a:r>
            <a:r>
              <a:rPr lang="vi-VN" altLang="zh-CN" b="1" i="1" dirty="0"/>
              <a:t>chanson</a:t>
            </a:r>
            <a:r>
              <a:rPr lang="vi-VN" altLang="zh-CN" dirty="0"/>
              <a:t> </a:t>
            </a:r>
            <a:r>
              <a:rPr lang="vi-VN" altLang="zh-CN" dirty="0" smtClean="0"/>
              <a:t> </a:t>
            </a:r>
            <a:r>
              <a:rPr lang="vi-VN" altLang="zh-CN" dirty="0"/>
              <a:t>is in general any </a:t>
            </a:r>
            <a:r>
              <a:rPr lang="vi-VN" altLang="zh-CN" dirty="0">
                <a:hlinkClick r:id="rId2" tooltip="Lyrics"/>
              </a:rPr>
              <a:t>lyric</a:t>
            </a:r>
            <a:r>
              <a:rPr lang="vi-VN" altLang="zh-CN" dirty="0"/>
              <a:t>-driven French song, usually </a:t>
            </a:r>
            <a:r>
              <a:rPr lang="vi-VN" altLang="zh-CN" dirty="0">
                <a:hlinkClick r:id="rId3" tooltip="Polyphonic"/>
              </a:rPr>
              <a:t>polyphonic</a:t>
            </a:r>
            <a:r>
              <a:rPr lang="vi-VN" altLang="zh-CN" dirty="0"/>
              <a:t> and </a:t>
            </a:r>
            <a:r>
              <a:rPr lang="vi-VN" altLang="zh-CN" u="sng" dirty="0">
                <a:hlinkClick r:id="rId4" tooltip="Secular"/>
              </a:rPr>
              <a:t>secular</a:t>
            </a:r>
            <a:r>
              <a:rPr lang="vi-VN" altLang="zh-CN" dirty="0"/>
              <a:t>.</a:t>
            </a:r>
            <a:endParaRPr lang="zh-CN" altLang="en-US" dirty="0"/>
          </a:p>
        </p:txBody>
      </p:sp>
      <p:pic>
        <p:nvPicPr>
          <p:cNvPr id="4" name="图片 3" descr="Notes-musicales-300x24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2910" y="3286124"/>
            <a:ext cx="8501090" cy="3286148"/>
          </a:xfrm>
          <a:prstGeom prst="rect">
            <a:avLst/>
          </a:prstGeom>
        </p:spPr>
      </p:pic>
      <p:pic>
        <p:nvPicPr>
          <p:cNvPr id="5" name="图片 4" descr="wikipedia-logo_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786578" y="2428868"/>
            <a:ext cx="1779210" cy="157163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500034" y="928670"/>
            <a:ext cx="821537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5400" b="1" dirty="0" smtClean="0"/>
          </a:p>
          <a:p>
            <a:r>
              <a:rPr lang="en-US" altLang="zh-CN" sz="5400" b="1" dirty="0" smtClean="0"/>
              <a:t>chanson française</a:t>
            </a:r>
            <a:r>
              <a:rPr lang="en-US" altLang="zh-CN" sz="5400" dirty="0" smtClean="0"/>
              <a:t> </a:t>
            </a:r>
          </a:p>
          <a:p>
            <a:r>
              <a:rPr lang="en-US" altLang="zh-CN" sz="3200" dirty="0" smtClean="0"/>
              <a:t>L’expression « </a:t>
            </a:r>
            <a:r>
              <a:rPr lang="en-US" altLang="zh-CN" sz="3200" b="1" dirty="0" smtClean="0"/>
              <a:t>chanson française</a:t>
            </a:r>
            <a:r>
              <a:rPr lang="en-US" altLang="zh-CN" sz="3200" dirty="0" smtClean="0"/>
              <a:t> » désigne depuis 1945 un genre musical qui se définit d'abord par la mise en valeur de la langue française, avec la référence à des maîtres et modèles hérités de la </a:t>
            </a:r>
            <a:r>
              <a:rPr lang="en-US" altLang="zh-CN" sz="3200" dirty="0" smtClean="0">
                <a:hlinkClick r:id="rId2" tooltip="Littérature"/>
              </a:rPr>
              <a:t>littérature</a:t>
            </a:r>
            <a:r>
              <a:rPr lang="en-US" altLang="zh-CN" sz="3200" dirty="0" smtClean="0"/>
              <a:t> poétique de </a:t>
            </a:r>
            <a:r>
              <a:rPr lang="en-US" altLang="zh-CN" sz="3200" dirty="0" smtClean="0">
                <a:hlinkClick r:id="rId3" tooltip="Langue française"/>
              </a:rPr>
              <a:t>langue française</a:t>
            </a:r>
            <a:r>
              <a:rPr lang="en-US" altLang="zh-CN" sz="3200" dirty="0" smtClean="0"/>
              <a:t> et par opposition aux formes dominantes, anglo-saxonnes, de l’</a:t>
            </a:r>
            <a:r>
              <a:rPr lang="en-US" altLang="zh-CN" sz="3200" dirty="0" smtClean="0">
                <a:hlinkClick r:id="rId4" tooltip="Industrie musicale"/>
              </a:rPr>
              <a:t>industrie musicale</a:t>
            </a:r>
            <a:r>
              <a:rPr lang="en-US" altLang="zh-CN" sz="3200" dirty="0" smtClean="0"/>
              <a:t>. </a:t>
            </a:r>
            <a:endParaRPr lang="zh-CN" altLang="en-US" sz="3200" dirty="0"/>
          </a:p>
        </p:txBody>
      </p:sp>
      <p:pic>
        <p:nvPicPr>
          <p:cNvPr id="16" name="图片 15" descr="ICANNWiki-Logos_Ink-Wiki_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04942" y="0"/>
            <a:ext cx="3439058" cy="292895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28596" y="0"/>
            <a:ext cx="8158162" cy="2428868"/>
          </a:xfrm>
        </p:spPr>
        <p:txBody>
          <a:bodyPr>
            <a:noAutofit/>
          </a:bodyPr>
          <a:lstStyle/>
          <a:p>
            <a:r>
              <a:rPr lang="en-US" altLang="zh-CN" sz="4000" b="1" dirty="0" err="1"/>
              <a:t>Grands</a:t>
            </a:r>
            <a:r>
              <a:rPr lang="en-US" altLang="zh-CN" sz="4000" b="1" dirty="0"/>
              <a:t> </a:t>
            </a:r>
            <a:r>
              <a:rPr lang="en-US" altLang="zh-CN" sz="4000" b="1" dirty="0" err="1"/>
              <a:t>poètes-souches</a:t>
            </a:r>
            <a:r>
              <a:rPr lang="en-US" altLang="zh-CN" sz="2800" b="1" dirty="0"/>
              <a:t/>
            </a:r>
            <a:br>
              <a:rPr lang="en-US" altLang="zh-CN" sz="2800" b="1" dirty="0"/>
            </a:br>
            <a:r>
              <a:rPr lang="en-US" altLang="zh-CN" sz="2800" dirty="0" smtClean="0"/>
              <a:t>Il </a:t>
            </a:r>
            <a:r>
              <a:rPr lang="en-US" altLang="zh-CN" sz="2800" dirty="0" err="1" smtClean="0"/>
              <a:t>peut</a:t>
            </a:r>
            <a:r>
              <a:rPr lang="en-US" altLang="zh-CN" sz="2800" dirty="0" smtClean="0"/>
              <a:t> </a:t>
            </a:r>
            <a:r>
              <a:rPr lang="en-US" altLang="zh-CN" sz="2800" dirty="0" err="1" smtClean="0"/>
              <a:t>être</a:t>
            </a:r>
            <a:r>
              <a:rPr lang="en-US" altLang="zh-CN" sz="2800" dirty="0" smtClean="0"/>
              <a:t> </a:t>
            </a:r>
            <a:r>
              <a:rPr lang="en-US" altLang="zh-CN" sz="2800" dirty="0" err="1" smtClean="0"/>
              <a:t>considéré</a:t>
            </a:r>
            <a:r>
              <a:rPr lang="en-US" altLang="zh-CN" sz="2800" dirty="0" smtClean="0"/>
              <a:t> </a:t>
            </a:r>
            <a:r>
              <a:rPr lang="en-US" altLang="zh-CN" sz="2800" dirty="0" err="1" smtClean="0"/>
              <a:t>que</a:t>
            </a:r>
            <a:r>
              <a:rPr lang="en-US" altLang="zh-CN" sz="2800" dirty="0" smtClean="0"/>
              <a:t> </a:t>
            </a:r>
            <a:r>
              <a:rPr lang="en-US" altLang="zh-CN" sz="2800" dirty="0" smtClean="0">
                <a:hlinkClick r:id="rId2" tooltip="Baudelaire"/>
              </a:rPr>
              <a:t>Baudelaire</a:t>
            </a:r>
            <a:r>
              <a:rPr lang="en-US" altLang="zh-CN" sz="2800" dirty="0" smtClean="0"/>
              <a:t>, </a:t>
            </a:r>
            <a:r>
              <a:rPr lang="en-US" altLang="zh-CN" sz="2800" dirty="0" smtClean="0">
                <a:hlinkClick r:id="rId3" tooltip="Paul Verlaine"/>
              </a:rPr>
              <a:t>Verlaine</a:t>
            </a:r>
            <a:r>
              <a:rPr lang="en-US" altLang="zh-CN" sz="2800" dirty="0" smtClean="0"/>
              <a:t>  et </a:t>
            </a:r>
            <a:r>
              <a:rPr lang="en-US" altLang="zh-CN" sz="2800" dirty="0" smtClean="0">
                <a:hlinkClick r:id="rId4" tooltip="Rimbaud"/>
              </a:rPr>
              <a:t>Rimbaud</a:t>
            </a:r>
            <a:r>
              <a:rPr lang="en-US" altLang="zh-CN" sz="2800" dirty="0" smtClean="0"/>
              <a:t> </a:t>
            </a:r>
            <a:r>
              <a:rPr lang="en-US" altLang="zh-CN" sz="2800" dirty="0" err="1" smtClean="0"/>
              <a:t>sont</a:t>
            </a:r>
            <a:r>
              <a:rPr lang="en-US" altLang="zh-CN" sz="2800" dirty="0" smtClean="0"/>
              <a:t> </a:t>
            </a:r>
            <a:r>
              <a:rPr lang="en-US" altLang="zh-CN" sz="2800" dirty="0" err="1" smtClean="0"/>
              <a:t>trois</a:t>
            </a:r>
            <a:r>
              <a:rPr lang="en-US" altLang="zh-CN" sz="2800" dirty="0" smtClean="0"/>
              <a:t> sources </a:t>
            </a:r>
            <a:r>
              <a:rPr lang="en-US" altLang="zh-CN" sz="2800" dirty="0" err="1" smtClean="0"/>
              <a:t>essentielles</a:t>
            </a:r>
            <a:r>
              <a:rPr lang="en-US" altLang="zh-CN" sz="2800" dirty="0" smtClean="0"/>
              <a:t> pour la chanson francophone </a:t>
            </a:r>
            <a:r>
              <a:rPr lang="en-US" altLang="zh-CN" sz="2800" dirty="0" err="1" smtClean="0"/>
              <a:t>moderne</a:t>
            </a:r>
            <a:r>
              <a:rPr lang="en-US" altLang="zh-CN" sz="2800" dirty="0" smtClean="0"/>
              <a:t>.</a:t>
            </a:r>
            <a:endParaRPr lang="zh-CN" altLang="en-US" sz="2800" dirty="0"/>
          </a:p>
        </p:txBody>
      </p:sp>
      <p:pic>
        <p:nvPicPr>
          <p:cNvPr id="4" name="图片 3" descr="77133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43240" y="2571744"/>
            <a:ext cx="2786082" cy="3643338"/>
          </a:xfrm>
          <a:prstGeom prst="rect">
            <a:avLst/>
          </a:prstGeom>
        </p:spPr>
      </p:pic>
      <p:pic>
        <p:nvPicPr>
          <p:cNvPr id="5" name="图片 4" descr="ph_0111201517-Baudelair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4282" y="2571744"/>
            <a:ext cx="2714644" cy="3643338"/>
          </a:xfrm>
          <a:prstGeom prst="rect">
            <a:avLst/>
          </a:prstGeom>
        </p:spPr>
      </p:pic>
      <p:pic>
        <p:nvPicPr>
          <p:cNvPr id="6" name="图片 5" descr="Rimbaud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143636" y="2571744"/>
            <a:ext cx="2793651" cy="364333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b="1" dirty="0" err="1"/>
              <a:t>Héritage</a:t>
            </a:r>
            <a:r>
              <a:rPr lang="en-US" altLang="zh-CN" b="1" dirty="0"/>
              <a:t> des formes</a:t>
            </a:r>
            <a:r>
              <a:rPr lang="en-US" altLang="zh-CN" sz="2400" b="1" dirty="0"/>
              <a:t/>
            </a:r>
            <a:br>
              <a:rPr lang="en-US" altLang="zh-CN" sz="2400" b="1" dirty="0"/>
            </a:br>
            <a:endParaRPr lang="zh-CN" altLang="en-US" sz="24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/>
              <a:t>La chanson française </a:t>
            </a:r>
            <a:r>
              <a:rPr lang="en-US" altLang="zh-CN" dirty="0" err="1"/>
              <a:t>comme</a:t>
            </a:r>
            <a:r>
              <a:rPr lang="en-US" altLang="zh-CN" dirty="0"/>
              <a:t> genre se </a:t>
            </a:r>
            <a:r>
              <a:rPr lang="en-US" altLang="zh-CN" dirty="0" err="1"/>
              <a:t>constitue</a:t>
            </a:r>
            <a:r>
              <a:rPr lang="en-US" altLang="zh-CN" dirty="0"/>
              <a:t> </a:t>
            </a:r>
            <a:r>
              <a:rPr lang="en-US" altLang="zh-CN" dirty="0" err="1"/>
              <a:t>sur</a:t>
            </a:r>
            <a:r>
              <a:rPr lang="en-US" altLang="zh-CN" dirty="0"/>
              <a:t> un </a:t>
            </a:r>
            <a:r>
              <a:rPr lang="en-US" altLang="zh-CN" dirty="0" err="1"/>
              <a:t>terreau</a:t>
            </a:r>
            <a:r>
              <a:rPr lang="en-US" altLang="zh-CN" dirty="0"/>
              <a:t> </a:t>
            </a:r>
            <a:r>
              <a:rPr lang="en-US" altLang="zh-CN" dirty="0" err="1"/>
              <a:t>vivace</a:t>
            </a:r>
            <a:r>
              <a:rPr lang="en-US" altLang="zh-CN" dirty="0"/>
              <a:t> et riche, </a:t>
            </a:r>
            <a:r>
              <a:rPr lang="en-US" altLang="zh-CN" dirty="0" err="1"/>
              <a:t>également</a:t>
            </a:r>
            <a:r>
              <a:rPr lang="en-US" altLang="zh-CN" dirty="0"/>
              <a:t> </a:t>
            </a:r>
            <a:r>
              <a:rPr lang="en-US" altLang="zh-CN" dirty="0" err="1"/>
              <a:t>sur</a:t>
            </a:r>
            <a:r>
              <a:rPr lang="en-US" altLang="zh-CN" dirty="0"/>
              <a:t> le plan de </a:t>
            </a:r>
            <a:r>
              <a:rPr lang="en-US" altLang="zh-CN" dirty="0" err="1"/>
              <a:t>ses</a:t>
            </a:r>
            <a:r>
              <a:rPr lang="en-US" altLang="zh-CN" dirty="0"/>
              <a:t> </a:t>
            </a:r>
            <a:r>
              <a:rPr lang="en-US" altLang="zh-CN" dirty="0" err="1"/>
              <a:t>origines</a:t>
            </a:r>
            <a:r>
              <a:rPr lang="en-US" altLang="zh-CN" dirty="0"/>
              <a:t> musicales : </a:t>
            </a:r>
            <a:r>
              <a:rPr lang="en-US" altLang="zh-CN" dirty="0" err="1"/>
              <a:t>c'est</a:t>
            </a:r>
            <a:r>
              <a:rPr lang="en-US" altLang="zh-CN" dirty="0"/>
              <a:t> </a:t>
            </a:r>
            <a:r>
              <a:rPr lang="en-US" altLang="zh-CN" dirty="0" err="1"/>
              <a:t>dans</a:t>
            </a:r>
            <a:r>
              <a:rPr lang="en-US" altLang="zh-CN" dirty="0"/>
              <a:t> les formes de </a:t>
            </a:r>
            <a:r>
              <a:rPr lang="en-US" altLang="zh-CN" dirty="0" err="1"/>
              <a:t>musique</a:t>
            </a:r>
            <a:r>
              <a:rPr lang="en-US" altLang="zh-CN" dirty="0"/>
              <a:t> </a:t>
            </a:r>
            <a:r>
              <a:rPr lang="en-US" altLang="zh-CN" dirty="0" err="1"/>
              <a:t>classique</a:t>
            </a:r>
            <a:r>
              <a:rPr lang="en-US" altLang="zh-CN" dirty="0"/>
              <a:t> </a:t>
            </a:r>
            <a:r>
              <a:rPr lang="en-US" altLang="zh-CN" dirty="0" err="1"/>
              <a:t>ou</a:t>
            </a:r>
            <a:r>
              <a:rPr lang="en-US" altLang="zh-CN" dirty="0"/>
              <a:t> </a:t>
            </a:r>
            <a:r>
              <a:rPr lang="en-US" altLang="zh-CN" dirty="0" err="1"/>
              <a:t>savante</a:t>
            </a:r>
            <a:r>
              <a:rPr lang="en-US" altLang="zh-CN" dirty="0"/>
              <a:t> </a:t>
            </a:r>
            <a:r>
              <a:rPr lang="en-US" altLang="zh-CN" dirty="0" err="1"/>
              <a:t>qu'elle</a:t>
            </a:r>
            <a:r>
              <a:rPr lang="en-US" altLang="zh-CN" dirty="0"/>
              <a:t> </a:t>
            </a:r>
            <a:r>
              <a:rPr lang="en-US" altLang="zh-CN" dirty="0" err="1"/>
              <a:t>va</a:t>
            </a:r>
            <a:r>
              <a:rPr lang="en-US" altLang="zh-CN" dirty="0"/>
              <a:t> </a:t>
            </a:r>
            <a:r>
              <a:rPr lang="en-US" altLang="zh-CN" dirty="0" err="1"/>
              <a:t>s'ancrer</a:t>
            </a:r>
            <a:r>
              <a:rPr lang="en-US" altLang="zh-CN" dirty="0"/>
              <a:t>, </a:t>
            </a:r>
            <a:r>
              <a:rPr lang="en-US" altLang="zh-CN" dirty="0" err="1"/>
              <a:t>empruntant</a:t>
            </a:r>
            <a:r>
              <a:rPr lang="en-US" altLang="zh-CN" dirty="0"/>
              <a:t> </a:t>
            </a:r>
            <a:r>
              <a:rPr lang="en-US" altLang="zh-CN" dirty="0" err="1"/>
              <a:t>certaines</a:t>
            </a:r>
            <a:r>
              <a:rPr lang="en-US" altLang="zh-CN" dirty="0"/>
              <a:t> petites formes à des formats </a:t>
            </a:r>
            <a:r>
              <a:rPr lang="en-US" altLang="zh-CN" dirty="0" err="1"/>
              <a:t>musicaux</a:t>
            </a:r>
            <a:r>
              <a:rPr lang="en-US" altLang="zh-CN" dirty="0"/>
              <a:t> plus </a:t>
            </a:r>
            <a:r>
              <a:rPr lang="en-US" altLang="zh-CN" dirty="0" err="1"/>
              <a:t>importants</a:t>
            </a:r>
            <a:r>
              <a:rPr lang="en-US" altLang="zh-CN" dirty="0"/>
              <a:t>. </a:t>
            </a:r>
            <a:endParaRPr lang="en-US" altLang="zh-CN" dirty="0" smtClean="0"/>
          </a:p>
          <a:p>
            <a:r>
              <a:rPr lang="en-US" altLang="zh-CN" dirty="0" smtClean="0">
                <a:hlinkClick r:id="rId2"/>
              </a:rPr>
              <a:t>https://www.youtube.com/watch?v=4JZQNjA7Ufg</a:t>
            </a:r>
            <a:endParaRPr lang="en-US" altLang="zh-CN" dirty="0" smtClean="0"/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/>
          <a:lstStyle/>
          <a:p>
            <a:r>
              <a:rPr lang="en-US" altLang="zh-CN" dirty="0" smtClean="0"/>
              <a:t>les </a:t>
            </a:r>
            <a:r>
              <a:rPr lang="en-US" altLang="zh-CN" dirty="0" err="1"/>
              <a:t>progrès</a:t>
            </a:r>
            <a:r>
              <a:rPr lang="en-US" altLang="zh-CN" dirty="0"/>
              <a:t> </a:t>
            </a:r>
            <a:r>
              <a:rPr lang="en-US" altLang="zh-CN" dirty="0" smtClean="0"/>
              <a:t>techniques(</a:t>
            </a:r>
            <a:r>
              <a:rPr lang="en-US" altLang="zh-CN" dirty="0"/>
              <a:t>usage du </a:t>
            </a:r>
            <a:r>
              <a:rPr lang="en-US" altLang="zh-CN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micro </a:t>
            </a:r>
            <a:r>
              <a:rPr lang="en-US" altLang="zh-CN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sur</a:t>
            </a:r>
            <a:r>
              <a:rPr lang="en-US" altLang="zh-CN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scène</a:t>
            </a:r>
            <a:r>
              <a:rPr lang="en-US" altLang="zh-CN" dirty="0" smtClean="0"/>
              <a:t>)</a:t>
            </a:r>
            <a:r>
              <a:rPr lang="en-US" altLang="zh-CN" dirty="0"/>
              <a:t>  </a:t>
            </a:r>
            <a:r>
              <a:rPr lang="en-US" altLang="zh-CN" dirty="0" err="1"/>
              <a:t>permettent</a:t>
            </a:r>
            <a:r>
              <a:rPr lang="en-US" altLang="zh-CN" dirty="0"/>
              <a:t> à de </a:t>
            </a:r>
            <a:r>
              <a:rPr lang="en-US" altLang="zh-CN" dirty="0" err="1" smtClean="0"/>
              <a:t>nouvelles</a:t>
            </a:r>
            <a:r>
              <a:rPr lang="en-US" altLang="zh-CN" dirty="0" smtClean="0"/>
              <a:t> </a:t>
            </a:r>
            <a:r>
              <a:rPr lang="en-US" altLang="zh-CN" dirty="0"/>
              <a:t>figures </a:t>
            </a:r>
            <a:r>
              <a:rPr lang="en-US" altLang="zh-CN" dirty="0" err="1"/>
              <a:t>d'entrer</a:t>
            </a:r>
            <a:r>
              <a:rPr lang="en-US" altLang="zh-CN" dirty="0"/>
              <a:t> </a:t>
            </a:r>
            <a:r>
              <a:rPr lang="en-US" altLang="zh-CN" dirty="0" err="1"/>
              <a:t>sur</a:t>
            </a:r>
            <a:r>
              <a:rPr lang="en-US" altLang="zh-CN" dirty="0"/>
              <a:t> la scène </a:t>
            </a:r>
            <a:r>
              <a:rPr lang="en-US" altLang="zh-CN" dirty="0" err="1"/>
              <a:t>naissante</a:t>
            </a:r>
            <a:r>
              <a:rPr lang="en-US" altLang="zh-CN" dirty="0"/>
              <a:t> de la chanson</a:t>
            </a:r>
            <a:r>
              <a:rPr lang="en-US" altLang="zh-CN" dirty="0" smtClean="0"/>
              <a:t>.</a:t>
            </a:r>
            <a:r>
              <a:rPr lang="en-US" altLang="zh-CN" dirty="0"/>
              <a:t> La chanson se diffuse </a:t>
            </a:r>
            <a:r>
              <a:rPr lang="en-US" altLang="zh-CN" dirty="0" err="1"/>
              <a:t>également</a:t>
            </a:r>
            <a:r>
              <a:rPr lang="en-US" altLang="zh-CN" dirty="0"/>
              <a:t> </a:t>
            </a:r>
            <a:r>
              <a:rPr lang="en-US" altLang="zh-CN" dirty="0" err="1"/>
              <a:t>grâce</a:t>
            </a:r>
            <a:r>
              <a:rPr lang="en-US" altLang="zh-CN" dirty="0"/>
              <a:t> à des </a:t>
            </a:r>
            <a:r>
              <a:rPr lang="en-US" altLang="zh-CN" dirty="0" err="1"/>
              <a:t>lieux</a:t>
            </a:r>
            <a:r>
              <a:rPr lang="en-US" altLang="zh-CN" dirty="0"/>
              <a:t>, </a:t>
            </a:r>
            <a:r>
              <a:rPr lang="en-US" altLang="zh-CN" dirty="0" err="1"/>
              <a:t>tels</a:t>
            </a:r>
            <a:r>
              <a:rPr lang="en-US" altLang="zh-CN" dirty="0"/>
              <a:t> </a:t>
            </a:r>
            <a:r>
              <a:rPr lang="en-US" altLang="zh-CN" dirty="0" err="1"/>
              <a:t>que</a:t>
            </a:r>
            <a:r>
              <a:rPr lang="en-US" altLang="zh-CN" dirty="0"/>
              <a:t> le </a:t>
            </a:r>
            <a:r>
              <a:rPr lang="en-US" altLang="zh-CN" u="sng" dirty="0" smtClean="0">
                <a:hlinkClick r:id="rId2" tooltip="Cabaret"/>
              </a:rPr>
              <a:t>cabaret</a:t>
            </a:r>
            <a:r>
              <a:rPr lang="en-US" altLang="zh-CN" dirty="0" smtClean="0"/>
              <a:t>.</a:t>
            </a:r>
            <a:endParaRPr lang="zh-CN" altLang="en-US" dirty="0"/>
          </a:p>
        </p:txBody>
      </p:sp>
      <p:pic>
        <p:nvPicPr>
          <p:cNvPr id="4" name="图片 3" descr="slider-micr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4414" y="3429000"/>
            <a:ext cx="6115050" cy="264795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 descr="cabaret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1000108"/>
            <a:ext cx="8102423" cy="4714908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6" name="内容占位符 5" descr="affiche cabaret 2014_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85786" y="642918"/>
            <a:ext cx="3550240" cy="4525963"/>
          </a:xfrm>
        </p:spPr>
      </p:pic>
      <p:pic>
        <p:nvPicPr>
          <p:cNvPr id="7" name="图片 6" descr="PlayMakersCabaret1SallyBowl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73152"/>
            <a:ext cx="9144000" cy="671169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358</TotalTime>
  <Words>218</Words>
  <Application>Microsoft Office PowerPoint</Application>
  <PresentationFormat>全屏显示(4:3)</PresentationFormat>
  <Paragraphs>52</Paragraphs>
  <Slides>24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25" baseType="lpstr">
      <vt:lpstr>Office 主题</vt:lpstr>
      <vt:lpstr>La Chanson</vt:lpstr>
      <vt:lpstr>PowerPoint 演示文稿</vt:lpstr>
      <vt:lpstr>Chanson</vt:lpstr>
      <vt:lpstr>PowerPoint 演示文稿</vt:lpstr>
      <vt:lpstr>Grands poètes-souches Il peut être considéré que Baudelaire, Verlaine  et Rimbaud sont trois sources essentielles pour la chanson francophone moderne.</vt:lpstr>
      <vt:lpstr>Héritage des formes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classification </vt:lpstr>
      <vt:lpstr>Petite chronologie chansonnière  La révolution des années 1950  </vt:lpstr>
      <vt:lpstr>PowerPoint 演示文稿</vt:lpstr>
      <vt:lpstr>PowerPoint 演示文稿</vt:lpstr>
      <vt:lpstr>Edith Piaf</vt:lpstr>
      <vt:lpstr>Années 1960 : l'avènement des adolescents et des idoles </vt:lpstr>
      <vt:lpstr>Cassette audio</vt:lpstr>
      <vt:lpstr>PowerPoint 演示文稿</vt:lpstr>
      <vt:lpstr>PowerPoint 演示文稿</vt:lpstr>
      <vt:lpstr>PowerPoint 演示文稿</vt:lpstr>
      <vt:lpstr>Années 1970 : entre consécration et révélation 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Leovo</cp:lastModifiedBy>
  <cp:revision>66</cp:revision>
  <dcterms:created xsi:type="dcterms:W3CDTF">2014-11-25T14:43:44Z</dcterms:created>
  <dcterms:modified xsi:type="dcterms:W3CDTF">2014-11-28T06:27:31Z</dcterms:modified>
</cp:coreProperties>
</file>