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1.jpg" ContentType="image/gif"/>
  <Override PartName="/ppt/media/image43.jpg" ContentType="image/gif"/>
  <Override PartName="/ppt/media/image44.jpg" ContentType="image/gif"/>
  <Override PartName="/ppt/media/image45.jpg" ContentType="image/gif"/>
  <Override PartName="/ppt/media/image46.jpg" ContentType="image/gif"/>
  <Override PartName="/ppt/media/image51.jpg" ContentType="image/gif"/>
  <Override PartName="/ppt/media/image53.jpg" ContentType="image/gif"/>
  <Override PartName="/ppt/media/image5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8" r:id="rId3"/>
    <p:sldId id="26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61" r:id="rId14"/>
    <p:sldId id="272" r:id="rId15"/>
    <p:sldId id="273" r:id="rId16"/>
    <p:sldId id="276" r:id="rId17"/>
    <p:sldId id="274" r:id="rId18"/>
    <p:sldId id="275" r:id="rId19"/>
    <p:sldId id="277" r:id="rId20"/>
    <p:sldId id="280" r:id="rId21"/>
    <p:sldId id="285" r:id="rId22"/>
    <p:sldId id="284" r:id="rId23"/>
    <p:sldId id="283" r:id="rId24"/>
    <p:sldId id="282" r:id="rId25"/>
    <p:sldId id="281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462-2B8B-4C61-9F8B-02D62650B9C0}" type="datetimeFigureOut">
              <a:rPr lang="zh-CN" altLang="en-US" smtClean="0"/>
              <a:t>2014/11/19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C7B1C-90C8-439E-93DB-2DFD00FDB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F2vp_Io5s&amp;index=1&amp;list=RDiCF2vp_Io5s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0" b="3802"/>
          <a:stretch/>
        </p:blipFill>
        <p:spPr>
          <a:xfrm>
            <a:off x="-22583" y="1"/>
            <a:ext cx="9166583" cy="51435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0" y="4083918"/>
            <a:ext cx="4258816" cy="857250"/>
          </a:xfrm>
        </p:spPr>
        <p:txBody>
          <a:bodyPr>
            <a:noAutofit/>
          </a:bodyPr>
          <a:lstStyle/>
          <a:p>
            <a:pPr algn="r"/>
            <a:r>
              <a:rPr lang="fr-FR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Xin</a:t>
            </a:r>
            <a:r>
              <a:rPr lang="fr-FR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GAO</a:t>
            </a:r>
            <a:br>
              <a:rPr lang="fr-FR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</a:br>
            <a:r>
              <a:rPr lang="fr-FR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Xiaodi</a:t>
            </a:r>
            <a:r>
              <a:rPr lang="fr-FR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HUANG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5" y="-668610"/>
            <a:ext cx="9149815" cy="7027059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75656" y="1635646"/>
            <a:ext cx="61926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Le </a:t>
            </a:r>
            <a:r>
              <a:rPr lang="fr-FR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cosmétique</a:t>
            </a:r>
            <a:endParaRPr lang="fr-FR" altLang="zh-CN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-92546"/>
            <a:ext cx="9148936" cy="7124735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644008" y="1419622"/>
            <a:ext cx="432048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zh-C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Coco Chanel</a:t>
            </a:r>
          </a:p>
        </p:txBody>
      </p:sp>
    </p:spTree>
    <p:extLst>
      <p:ext uri="{BB962C8B-B14F-4D97-AF65-F5344CB8AC3E}">
        <p14:creationId xmlns:p14="http://schemas.microsoft.com/office/powerpoint/2010/main" val="37332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75349"/>
            <a:ext cx="2843808" cy="3792802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11560" y="195486"/>
            <a:ext cx="396044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Coco Chanel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3568" y="1203598"/>
            <a:ext cx="453650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2400" dirty="0">
                <a:latin typeface="+mn-lt"/>
              </a:rPr>
              <a:t>Gabrielle Bonheur </a:t>
            </a:r>
            <a:r>
              <a:rPr lang="fr-FR" altLang="zh-CN" sz="2400" dirty="0" smtClean="0">
                <a:latin typeface="+mn-lt"/>
              </a:rPr>
              <a:t>Chanel</a:t>
            </a:r>
          </a:p>
          <a:p>
            <a:pPr algn="l"/>
            <a:endParaRPr lang="fr-FR" altLang="zh-CN" sz="2400" dirty="0">
              <a:latin typeface="+mn-lt"/>
            </a:endParaRPr>
          </a:p>
          <a:p>
            <a:pPr algn="l"/>
            <a:r>
              <a:rPr lang="fr-FR" altLang="zh-CN" sz="2400" dirty="0" smtClean="0">
                <a:latin typeface="+mn-lt"/>
              </a:rPr>
              <a:t>Née: le 19 août 1883, à </a:t>
            </a:r>
            <a:r>
              <a:rPr lang="fr-FR" altLang="zh-CN" sz="2400" dirty="0" smtClean="0"/>
              <a:t>Saumur</a:t>
            </a:r>
          </a:p>
          <a:p>
            <a:pPr algn="l"/>
            <a:r>
              <a:rPr lang="fr-FR" altLang="zh-CN" sz="2400" dirty="0" smtClean="0">
                <a:latin typeface="+mn-lt"/>
              </a:rPr>
              <a:t>Morte: le 10 janvier 1971, à Paris</a:t>
            </a:r>
          </a:p>
          <a:p>
            <a:pPr algn="l"/>
            <a:endParaRPr lang="fr-FR" altLang="zh-CN" sz="2400" dirty="0">
              <a:latin typeface="+mn-lt"/>
            </a:endParaRPr>
          </a:p>
          <a:p>
            <a:pPr algn="l"/>
            <a:r>
              <a:rPr lang="fr-FR" altLang="zh-CN" sz="2400" dirty="0" smtClean="0">
                <a:latin typeface="+mn-lt"/>
              </a:rPr>
              <a:t>Une créatrice de mode, modiste et grande couturière. </a:t>
            </a:r>
          </a:p>
        </p:txBody>
      </p:sp>
    </p:spTree>
    <p:extLst>
      <p:ext uri="{BB962C8B-B14F-4D97-AF65-F5344CB8AC3E}">
        <p14:creationId xmlns:p14="http://schemas.microsoft.com/office/powerpoint/2010/main" val="21613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7574"/>
            <a:ext cx="4755499" cy="3168352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550527" y="987574"/>
            <a:ext cx="3240360" cy="3168351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2400" dirty="0" smtClean="0">
                <a:latin typeface="+mn-lt"/>
              </a:rPr>
              <a:t>Dans l’orphelinat, elle a appris la couture et mené une vie triste  pendant six années. </a:t>
            </a:r>
          </a:p>
          <a:p>
            <a:pPr algn="l"/>
            <a:endParaRPr lang="fr-FR" altLang="zh-CN" sz="2400" dirty="0">
              <a:latin typeface="+mn-lt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Coco</a:t>
            </a:r>
            <a:r>
              <a:rPr lang="fr-FR" altLang="zh-CN" dirty="0" smtClean="0"/>
              <a:t> </a:t>
            </a:r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Avant Chanel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9126"/>
            <a:ext cx="4800000" cy="319680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580112" y="915566"/>
            <a:ext cx="3096344" cy="3240360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2400" dirty="0" smtClean="0">
                <a:latin typeface="+mn-lt"/>
              </a:rPr>
              <a:t>Gabrielle devient « Coco »</a:t>
            </a:r>
          </a:p>
          <a:p>
            <a:pPr algn="l"/>
            <a:r>
              <a:rPr lang="fr-FR" altLang="zh-CN" sz="2400" dirty="0" smtClean="0">
                <a:latin typeface="+mn-lt"/>
              </a:rPr>
              <a:t>Elle a chanté </a:t>
            </a:r>
            <a:r>
              <a:rPr lang="fr-FR" altLang="zh-CN" sz="2400" i="1" dirty="0" smtClean="0">
                <a:latin typeface="+mn-lt"/>
                <a:hlinkClick r:id="rId3"/>
              </a:rPr>
              <a:t>Qui </a:t>
            </a:r>
            <a:r>
              <a:rPr lang="fr-FR" altLang="zh-CN" sz="2400" i="1" dirty="0" smtClean="0">
                <a:latin typeface="+mn-lt"/>
                <a:hlinkClick r:id="rId3"/>
              </a:rPr>
              <a:t>qu’a vu </a:t>
            </a:r>
            <a:r>
              <a:rPr lang="fr-FR" altLang="zh-CN" sz="2400" i="1" dirty="0" smtClean="0">
                <a:latin typeface="+mn-lt"/>
                <a:hlinkClick r:id="rId3"/>
              </a:rPr>
              <a:t>Coco dans l’Trocadéro? </a:t>
            </a:r>
            <a:r>
              <a:rPr lang="fr-FR" altLang="zh-CN" sz="2400" dirty="0" smtClean="0">
                <a:latin typeface="+mn-lt"/>
              </a:rPr>
              <a:t>dans un café.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Coco</a:t>
            </a:r>
            <a:r>
              <a:rPr lang="fr-FR" altLang="zh-CN" dirty="0" smtClean="0"/>
              <a:t> </a:t>
            </a:r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Avant Chanel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44"/>
            <a:ext cx="5004048" cy="4104456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220072" y="1052736"/>
            <a:ext cx="3570815" cy="3168351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2400" dirty="0" smtClean="0">
                <a:latin typeface="+mn-lt"/>
              </a:rPr>
              <a:t>Elle est tombée en amour avec Etienne </a:t>
            </a:r>
            <a:r>
              <a:rPr lang="fr-FR" altLang="zh-CN" sz="2400" dirty="0" err="1" smtClean="0">
                <a:latin typeface="+mn-lt"/>
              </a:rPr>
              <a:t>Balsan</a:t>
            </a:r>
            <a:r>
              <a:rPr lang="fr-FR" altLang="zh-CN" sz="2400" dirty="0" smtClean="0">
                <a:latin typeface="+mn-lt"/>
              </a:rPr>
              <a:t>, un riche officier. Elle </a:t>
            </a:r>
            <a:r>
              <a:rPr lang="fr-FR" altLang="zh-CN" sz="2400" dirty="0">
                <a:latin typeface="+mn-lt"/>
              </a:rPr>
              <a:t>a commencé </a:t>
            </a:r>
            <a:r>
              <a:rPr lang="fr-FR" altLang="zh-CN" sz="2400" dirty="0" smtClean="0">
                <a:latin typeface="+mn-lt"/>
              </a:rPr>
              <a:t>sa première boutique </a:t>
            </a:r>
            <a:r>
              <a:rPr lang="fr-FR" altLang="zh-CN" sz="2400" dirty="0">
                <a:latin typeface="+mn-lt"/>
              </a:rPr>
              <a:t>de </a:t>
            </a:r>
            <a:r>
              <a:rPr lang="fr-FR" altLang="zh-CN" sz="2400" dirty="0" smtClean="0">
                <a:latin typeface="+mn-lt"/>
              </a:rPr>
              <a:t>chapeaux dans l’avenue Cambon en 1910.</a:t>
            </a:r>
            <a:endParaRPr lang="fr-FR" altLang="zh-CN" sz="2400" dirty="0">
              <a:latin typeface="+mn-lt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Coco</a:t>
            </a:r>
            <a:r>
              <a:rPr lang="fr-FR" altLang="zh-CN" dirty="0" smtClean="0"/>
              <a:t> </a:t>
            </a:r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Avant Chanel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0"/>
            <a:ext cx="6857999" cy="5143500"/>
          </a:xfrm>
        </p:spPr>
      </p:pic>
      <p:sp>
        <p:nvSpPr>
          <p:cNvPr id="5" name="矩形 4"/>
          <p:cNvSpPr/>
          <p:nvPr/>
        </p:nvSpPr>
        <p:spPr>
          <a:xfrm>
            <a:off x="-36512" y="0"/>
            <a:ext cx="237626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11560" y="195486"/>
            <a:ext cx="396044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Chanel  N°5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11560" y="1203598"/>
            <a:ext cx="453650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2400" dirty="0" smtClean="0">
                <a:solidFill>
                  <a:schemeClr val="bg1"/>
                </a:solidFill>
                <a:latin typeface="+mn-lt"/>
              </a:rPr>
              <a:t>En 1921, Chanel a créé le parfum Chanel N°5.</a:t>
            </a:r>
          </a:p>
          <a:p>
            <a:pPr algn="l"/>
            <a:r>
              <a:rPr lang="fr-FR" altLang="zh-CN" sz="2400" dirty="0" smtClean="0">
                <a:solidFill>
                  <a:schemeClr val="bg1"/>
                </a:solidFill>
                <a:latin typeface="+mn-lt"/>
              </a:rPr>
              <a:t>5 est dit être son numéro de la chance.</a:t>
            </a:r>
            <a:endParaRPr lang="fr-FR" altLang="zh-CN" sz="24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fr-FR" altLang="zh-CN" sz="2400" dirty="0" smtClean="0">
                <a:solidFill>
                  <a:schemeClr val="bg1"/>
                </a:solidFill>
                <a:latin typeface="+mn-lt"/>
              </a:rPr>
              <a:t>En 1953, qu’il était demandé à Marilyn Monroe ce qu’elle portait au lit, elle répondit: </a:t>
            </a:r>
            <a:r>
              <a:rPr lang="fr-FR" altLang="zh-CN" sz="2400" dirty="0" err="1" smtClean="0">
                <a:solidFill>
                  <a:schemeClr val="bg1"/>
                </a:solidFill>
                <a:latin typeface="+mn-lt"/>
              </a:rPr>
              <a:t>why</a:t>
            </a:r>
            <a:r>
              <a:rPr lang="fr-FR" altLang="zh-CN" sz="2400" dirty="0" smtClean="0">
                <a:solidFill>
                  <a:schemeClr val="bg1"/>
                </a:solidFill>
                <a:latin typeface="+mn-lt"/>
              </a:rPr>
              <a:t>, Chanel No.5 of course.</a:t>
            </a:r>
          </a:p>
        </p:txBody>
      </p:sp>
    </p:spTree>
    <p:extLst>
      <p:ext uri="{BB962C8B-B14F-4D97-AF65-F5344CB8AC3E}">
        <p14:creationId xmlns:p14="http://schemas.microsoft.com/office/powerpoint/2010/main" val="37642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914"/>
            <a:ext cx="9144000" cy="3395044"/>
          </a:xfr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Coco</a:t>
            </a:r>
            <a:r>
              <a:rPr lang="fr-FR" altLang="zh-CN" dirty="0" smtClean="0"/>
              <a:t> </a:t>
            </a:r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Avant Chanel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95535" y="4304256"/>
            <a:ext cx="8395351" cy="864096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2400" dirty="0" smtClean="0">
                <a:latin typeface="+mn-lt"/>
              </a:rPr>
              <a:t>Avant la Seconde Guerre, elle a </a:t>
            </a:r>
            <a:r>
              <a:rPr lang="fr-FR" altLang="zh-CN" sz="2400" dirty="0">
                <a:latin typeface="+mn-lt"/>
              </a:rPr>
              <a:t>déjà </a:t>
            </a:r>
            <a:r>
              <a:rPr lang="fr-FR" altLang="zh-CN" sz="2400" dirty="0" smtClean="0">
                <a:latin typeface="+mn-lt"/>
              </a:rPr>
              <a:t>réussi sur la haute couture.</a:t>
            </a:r>
            <a:endParaRPr lang="fr-FR" altLang="zh-C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6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7494"/>
            <a:ext cx="4392488" cy="3904434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42394" y="43033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« Je ne fais pas la monde, je suis la mode. »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3398282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Chanel aujourd’hui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3148712" cy="2249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869"/>
            <a:ext cx="2673509" cy="19096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28" y="2675869"/>
            <a:ext cx="3303939" cy="23599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9" y="133949"/>
            <a:ext cx="3134454" cy="2238896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29" y="1425998"/>
            <a:ext cx="2499742" cy="2499742"/>
          </a:xfrm>
        </p:spPr>
      </p:pic>
    </p:spTree>
    <p:extLst>
      <p:ext uri="{BB962C8B-B14F-4D97-AF65-F5344CB8AC3E}">
        <p14:creationId xmlns:p14="http://schemas.microsoft.com/office/powerpoint/2010/main" val="27738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1510"/>
            <a:ext cx="5923254" cy="3096344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3651248"/>
            <a:ext cx="9143999" cy="1512168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2400" dirty="0" smtClean="0">
                <a:latin typeface="+mn-lt"/>
              </a:rPr>
              <a:t>Il est né le 10 septembre 1933. En 1983, il devient le chef </a:t>
            </a:r>
            <a:r>
              <a:rPr lang="fr-FR" altLang="zh-CN" sz="2400" dirty="0" smtClean="0"/>
              <a:t>concepteur de Chanel,</a:t>
            </a:r>
            <a:r>
              <a:rPr lang="fr-FR" altLang="zh-CN" sz="2400" dirty="0" smtClean="0">
                <a:latin typeface="+mn-lt"/>
              </a:rPr>
              <a:t>  et après  il fait Chanel devenir l’une des marques de modes les plus rentables du monde.</a:t>
            </a:r>
            <a:endParaRPr lang="fr-FR" altLang="zh-C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563888" cy="3487300"/>
          </a:xfr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411760" y="123478"/>
            <a:ext cx="39604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Cartier</a:t>
            </a:r>
            <a:endParaRPr lang="fr-FR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75606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</a:t>
            </a:r>
            <a:r>
              <a:rPr lang="en-US" altLang="zh-CN" b="1" dirty="0" smtClean="0"/>
              <a:t>a </a:t>
            </a:r>
            <a:r>
              <a:rPr lang="en-US" altLang="zh-CN" b="1" dirty="0" err="1" smtClean="0"/>
              <a:t>fondation</a:t>
            </a:r>
            <a:r>
              <a:rPr lang="en-US" altLang="zh-CN" b="1" dirty="0" smtClean="0"/>
              <a:t>: 1847 ,</a:t>
            </a:r>
            <a:r>
              <a:rPr lang="en-US" altLang="zh-CN" b="1" dirty="0"/>
              <a:t> Louis-François </a:t>
            </a:r>
            <a:r>
              <a:rPr lang="en-US" altLang="zh-CN" b="1" dirty="0" smtClean="0"/>
              <a:t>Cartier , Paris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La </a:t>
            </a:r>
            <a:r>
              <a:rPr lang="en-US" altLang="zh-CN" b="1" dirty="0" err="1" smtClean="0"/>
              <a:t>société</a:t>
            </a:r>
            <a:r>
              <a:rPr lang="en-US" altLang="zh-CN" b="1" dirty="0" smtClean="0"/>
              <a:t> </a:t>
            </a:r>
            <a:r>
              <a:rPr lang="en-US" altLang="zh-CN" b="1" dirty="0" err="1"/>
              <a:t>mère</a:t>
            </a:r>
            <a:r>
              <a:rPr lang="en-US" altLang="zh-CN" b="1" dirty="0"/>
              <a:t> </a:t>
            </a:r>
            <a:r>
              <a:rPr lang="en-US" altLang="zh-CN" b="1" dirty="0" smtClean="0"/>
              <a:t>: </a:t>
            </a:r>
            <a:r>
              <a:rPr lang="en-US" altLang="zh-CN" b="1" dirty="0" err="1" smtClean="0"/>
              <a:t>Richemont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b="1" dirty="0"/>
              <a:t>Les affaires : </a:t>
            </a:r>
            <a:r>
              <a:rPr lang="en-US" altLang="zh-CN" b="1" dirty="0" smtClean="0">
                <a:solidFill>
                  <a:srgbClr val="FF0000"/>
                </a:solidFill>
              </a:rPr>
              <a:t>la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montre</a:t>
            </a:r>
            <a:r>
              <a:rPr lang="en-US" altLang="zh-CN" b="1" dirty="0" smtClean="0">
                <a:solidFill>
                  <a:srgbClr val="FF0000"/>
                </a:solidFill>
              </a:rPr>
              <a:t> ,</a:t>
            </a:r>
            <a:r>
              <a:rPr lang="en-US" altLang="zh-CN" b="1" dirty="0" smtClean="0"/>
              <a:t> le bijou,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 err="1"/>
              <a:t>L</a:t>
            </a:r>
            <a:r>
              <a:rPr lang="en-US" altLang="zh-CN" b="1" dirty="0" err="1" smtClean="0"/>
              <a:t>’histoire</a:t>
            </a:r>
            <a:r>
              <a:rPr lang="en-US" altLang="zh-CN" b="1" dirty="0" smtClean="0"/>
              <a:t> </a:t>
            </a:r>
            <a:r>
              <a:rPr lang="en-US" altLang="zh-CN" b="1" dirty="0"/>
              <a:t>de </a:t>
            </a:r>
            <a:r>
              <a:rPr lang="en-US" altLang="zh-CN" b="1" dirty="0" err="1" smtClean="0"/>
              <a:t>développement</a:t>
            </a:r>
            <a:r>
              <a:rPr lang="en-US" altLang="zh-CN" b="1" dirty="0" smtClean="0"/>
              <a:t>:</a:t>
            </a:r>
          </a:p>
          <a:p>
            <a:r>
              <a:rPr lang="en-US" altLang="zh-CN" b="1" dirty="0" smtClean="0"/>
              <a:t>1899 , Alfred,  </a:t>
            </a:r>
            <a:r>
              <a:rPr lang="fr-FR" altLang="zh-CN" b="1" dirty="0" smtClean="0"/>
              <a:t>rue </a:t>
            </a:r>
            <a:r>
              <a:rPr lang="fr-FR" altLang="zh-CN" b="1" dirty="0"/>
              <a:t>de la Paix </a:t>
            </a:r>
            <a:r>
              <a:rPr lang="fr-FR" altLang="zh-CN" b="1" dirty="0" smtClean="0"/>
              <a:t>13</a:t>
            </a:r>
          </a:p>
          <a:p>
            <a:r>
              <a:rPr lang="en-US" altLang="zh-CN" b="1" dirty="0" smtClean="0"/>
              <a:t>1902 </a:t>
            </a:r>
            <a:r>
              <a:rPr lang="en-US" altLang="zh-CN" b="1" dirty="0"/>
              <a:t>, Edward VII , </a:t>
            </a:r>
            <a:r>
              <a:rPr lang="en-US" altLang="zh-CN" b="1" dirty="0" smtClean="0"/>
              <a:t>le </a:t>
            </a:r>
            <a:r>
              <a:rPr lang="en-US" altLang="zh-CN" b="1" dirty="0" err="1"/>
              <a:t>fournisseur</a:t>
            </a:r>
            <a:r>
              <a:rPr lang="en-US" altLang="zh-CN" b="1" dirty="0"/>
              <a:t> </a:t>
            </a:r>
            <a:r>
              <a:rPr lang="en-US" altLang="zh-CN" b="1" dirty="0" err="1"/>
              <a:t>royale</a:t>
            </a:r>
            <a:r>
              <a:rPr lang="en-US" altLang="zh-CN" b="1" dirty="0"/>
              <a:t> </a:t>
            </a:r>
            <a:r>
              <a:rPr lang="en-US" altLang="zh-CN" b="1" dirty="0" err="1"/>
              <a:t>britannique</a:t>
            </a:r>
            <a:endParaRPr lang="en-US" altLang="zh-CN" b="1" dirty="0" smtClean="0"/>
          </a:p>
          <a:p>
            <a:r>
              <a:rPr lang="en-US" altLang="zh-CN" b="1" dirty="0" smtClean="0"/>
              <a:t>            “</a:t>
            </a:r>
            <a:r>
              <a:rPr lang="fr-FR" altLang="zh-CN" b="1" dirty="0" smtClean="0">
                <a:solidFill>
                  <a:srgbClr val="FF0000"/>
                </a:solidFill>
              </a:rPr>
              <a:t>Joaillier </a:t>
            </a:r>
            <a:r>
              <a:rPr lang="fr-FR" altLang="zh-CN" b="1" dirty="0">
                <a:solidFill>
                  <a:srgbClr val="FF0000"/>
                </a:solidFill>
              </a:rPr>
              <a:t>des rois, roi des </a:t>
            </a:r>
            <a:r>
              <a:rPr lang="fr-FR" altLang="zh-CN" b="1" dirty="0" smtClean="0">
                <a:solidFill>
                  <a:srgbClr val="FF0000"/>
                </a:solidFill>
              </a:rPr>
              <a:t>joailliers</a:t>
            </a:r>
            <a:r>
              <a:rPr lang="fr-FR" altLang="zh-CN" b="1" dirty="0" smtClean="0"/>
              <a:t>   ’’</a:t>
            </a:r>
            <a:endParaRPr lang="en-US" altLang="zh-CN" b="1" dirty="0"/>
          </a:p>
          <a:p>
            <a:pPr marL="342900" indent="-342900">
              <a:buAutoNum type="arabicPlain" startAt="1904"/>
            </a:pPr>
            <a:r>
              <a:rPr lang="en-US" altLang="zh-CN" b="1" dirty="0" smtClean="0"/>
              <a:t> , </a:t>
            </a:r>
            <a:r>
              <a:rPr lang="en-US" altLang="zh-CN" b="1" dirty="0" err="1" smtClean="0"/>
              <a:t>AlbertoSantos</a:t>
            </a:r>
            <a:r>
              <a:rPr lang="en-US" altLang="zh-CN" b="1" dirty="0" smtClean="0"/>
              <a:t>-Dumont (un </a:t>
            </a:r>
            <a:r>
              <a:rPr lang="en-US" altLang="zh-CN" b="1" dirty="0" err="1" smtClean="0"/>
              <a:t>pilote</a:t>
            </a:r>
            <a:r>
              <a:rPr lang="en-US" altLang="zh-CN" b="1" dirty="0" smtClean="0"/>
              <a:t>), 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</a:t>
            </a:r>
            <a:r>
              <a:rPr lang="en-US" altLang="zh-CN" b="1" dirty="0" err="1" smtClean="0"/>
              <a:t>montre</a:t>
            </a:r>
            <a:r>
              <a:rPr lang="en-US" altLang="zh-CN" b="1" dirty="0"/>
              <a:t> bracelet </a:t>
            </a:r>
            <a:r>
              <a:rPr lang="zh-CN" altLang="en-US" b="1" dirty="0"/>
              <a:t>手表</a:t>
            </a:r>
            <a:r>
              <a:rPr lang="en-US" altLang="zh-CN" b="1" dirty="0" smtClean="0"/>
              <a:t>(</a:t>
            </a:r>
            <a:r>
              <a:rPr lang="en-US" altLang="zh-CN" b="1" dirty="0" err="1" smtClean="0"/>
              <a:t>montre</a:t>
            </a:r>
            <a:r>
              <a:rPr lang="en-US" altLang="zh-CN" b="1" dirty="0" smtClean="0"/>
              <a:t> </a:t>
            </a:r>
            <a:r>
              <a:rPr lang="en-US" altLang="zh-CN" b="1" dirty="0"/>
              <a:t>de </a:t>
            </a:r>
            <a:r>
              <a:rPr lang="en-US" altLang="zh-CN" b="1" dirty="0" err="1" smtClean="0"/>
              <a:t>poche</a:t>
            </a:r>
            <a:r>
              <a:rPr lang="zh-CN" altLang="en-US" b="1" dirty="0" smtClean="0"/>
              <a:t>怀表</a:t>
            </a:r>
            <a:r>
              <a:rPr lang="en-US" altLang="zh-CN" b="1" dirty="0" smtClean="0"/>
              <a:t>),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98253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7734"/>
            <a:ext cx="2297376" cy="275118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32" y="2427734"/>
            <a:ext cx="2304256" cy="27420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34"/>
            <a:ext cx="2123728" cy="2715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17" y="2427734"/>
            <a:ext cx="2440383" cy="27157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1" y="-99876"/>
            <a:ext cx="3585931" cy="3607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08" y="267179"/>
            <a:ext cx="2665851" cy="2559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3015"/>
            <a:ext cx="2785542" cy="27855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4" y="258059"/>
            <a:ext cx="2243575" cy="26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425"/>
            <a:ext cx="2842192" cy="3394075"/>
          </a:xfr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452734" y="28008"/>
            <a:ext cx="39604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totem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06" y="1817848"/>
            <a:ext cx="3014463" cy="3363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74" y="1803429"/>
            <a:ext cx="3240360" cy="3363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82009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 </a:t>
            </a:r>
            <a:r>
              <a:rPr lang="en-US" altLang="zh-CN" sz="2400" dirty="0" smtClean="0"/>
              <a:t>le jaguar (la </a:t>
            </a:r>
            <a:r>
              <a:rPr lang="en-US" altLang="zh-CN" sz="2400" dirty="0" err="1" smtClean="0"/>
              <a:t>panthère</a:t>
            </a:r>
            <a:r>
              <a:rPr lang="en-US" altLang="zh-CN" sz="2400" dirty="0" smtClean="0"/>
              <a:t>  </a:t>
            </a:r>
            <a:r>
              <a:rPr lang="en-US" altLang="zh-CN" sz="2400" dirty="0" err="1" smtClean="0"/>
              <a:t>d‘Amérique</a:t>
            </a:r>
            <a:r>
              <a:rPr lang="en-US" altLang="zh-CN" sz="2400" dirty="0" smtClean="0"/>
              <a:t> )</a:t>
            </a:r>
          </a:p>
          <a:p>
            <a:pPr algn="ctr"/>
            <a:r>
              <a:rPr lang="en-US" altLang="zh-CN" sz="2400" dirty="0"/>
              <a:t>le </a:t>
            </a:r>
            <a:r>
              <a:rPr lang="en-US" altLang="zh-CN" sz="2400" dirty="0" err="1">
                <a:solidFill>
                  <a:srgbClr val="FF0000"/>
                </a:solidFill>
              </a:rPr>
              <a:t>mystère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et </a:t>
            </a:r>
            <a:r>
              <a:rPr lang="en-US" altLang="zh-CN" sz="2400" dirty="0" err="1">
                <a:solidFill>
                  <a:srgbClr val="FF0000"/>
                </a:solidFill>
              </a:rPr>
              <a:t>élégance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5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" y="11035"/>
            <a:ext cx="2857500" cy="2344691"/>
          </a:xfrm>
        </p:spPr>
      </p:pic>
      <p:sp>
        <p:nvSpPr>
          <p:cNvPr id="7" name="TextBox 6"/>
          <p:cNvSpPr txBox="1"/>
          <p:nvPr/>
        </p:nvSpPr>
        <p:spPr>
          <a:xfrm>
            <a:off x="4355976" y="19548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/>
              <a:t>Wallis Simpson </a:t>
            </a:r>
            <a:r>
              <a:rPr lang="en-US" altLang="zh-CN" b="1" i="1" dirty="0" smtClean="0"/>
              <a:t>(</a:t>
            </a:r>
            <a:r>
              <a:rPr lang="zh-CN" altLang="en-US" b="1" i="1" dirty="0" smtClean="0"/>
              <a:t>温莎夫人</a:t>
            </a:r>
            <a:r>
              <a:rPr lang="en-US" altLang="zh-CN" b="1" i="1" dirty="0" smtClean="0"/>
              <a:t>)</a:t>
            </a:r>
            <a:endParaRPr lang="zh-CN" alt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1" y="372387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Une</a:t>
            </a:r>
            <a:r>
              <a:rPr lang="en-US" altLang="zh-CN" b="1" dirty="0" smtClean="0">
                <a:solidFill>
                  <a:srgbClr val="FF0000"/>
                </a:solidFill>
              </a:rPr>
              <a:t> broche</a:t>
            </a: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Un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saphir</a:t>
            </a:r>
            <a:r>
              <a:rPr lang="en-US" altLang="zh-CN" b="1" dirty="0" smtClean="0">
                <a:solidFill>
                  <a:srgbClr val="FF0000"/>
                </a:solidFill>
              </a:rPr>
              <a:t>(150 carat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7703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15461"/>
            <a:ext cx="421196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83162" y="483518"/>
            <a:ext cx="44048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Le film  &lt; W.E &gt;</a:t>
            </a:r>
          </a:p>
          <a:p>
            <a:endParaRPr lang="en-US" altLang="zh-CN" b="1" dirty="0" smtClean="0"/>
          </a:p>
          <a:p>
            <a:r>
              <a:rPr lang="en-US" altLang="zh-CN" b="1" dirty="0"/>
              <a:t>Wallis Simpson </a:t>
            </a:r>
            <a:r>
              <a:rPr lang="en-US" altLang="zh-CN" b="1" dirty="0" smtClean="0"/>
              <a:t>et Edward VIII</a:t>
            </a:r>
          </a:p>
          <a:p>
            <a:r>
              <a:rPr lang="en-US" altLang="zh-CN" b="1" dirty="0" err="1" smtClean="0"/>
              <a:t>Une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statut</a:t>
            </a:r>
            <a:r>
              <a:rPr lang="en-US" altLang="zh-CN" b="1" dirty="0" smtClean="0"/>
              <a:t> </a:t>
            </a:r>
            <a:r>
              <a:rPr lang="en-US" altLang="zh-CN" b="1" dirty="0"/>
              <a:t>social </a:t>
            </a:r>
            <a:r>
              <a:rPr lang="en-US" altLang="zh-CN" b="1" dirty="0" err="1"/>
              <a:t>très</a:t>
            </a:r>
            <a:r>
              <a:rPr lang="en-US" altLang="zh-CN" b="1" dirty="0"/>
              <a:t> bas </a:t>
            </a:r>
            <a:r>
              <a:rPr lang="en-US" altLang="zh-CN" b="1" dirty="0" err="1"/>
              <a:t>L’anglicanisme</a:t>
            </a:r>
            <a:r>
              <a:rPr lang="en-US" altLang="zh-CN" b="1" dirty="0"/>
              <a:t> </a:t>
            </a:r>
            <a:r>
              <a:rPr lang="en-US" altLang="zh-CN" b="1" dirty="0" smtClean="0"/>
              <a:t>, la </a:t>
            </a:r>
            <a:r>
              <a:rPr lang="en-US" altLang="zh-CN" b="1" dirty="0" err="1" smtClean="0"/>
              <a:t>famille</a:t>
            </a:r>
            <a:r>
              <a:rPr lang="en-US" altLang="zh-CN" b="1" dirty="0" smtClean="0"/>
              <a:t> , </a:t>
            </a:r>
            <a:r>
              <a:rPr lang="en-US" altLang="zh-CN" b="1" dirty="0"/>
              <a:t>Le </a:t>
            </a:r>
            <a:r>
              <a:rPr lang="en-US" altLang="zh-CN" b="1" dirty="0" err="1" smtClean="0"/>
              <a:t>gouvernement</a:t>
            </a:r>
            <a:r>
              <a:rPr lang="en-US" altLang="zh-CN" b="1" dirty="0" smtClean="0"/>
              <a:t> …..</a:t>
            </a:r>
          </a:p>
          <a:p>
            <a:endParaRPr lang="en-US" altLang="zh-CN" b="1" dirty="0" smtClean="0"/>
          </a:p>
          <a:p>
            <a:r>
              <a:rPr lang="en-US" altLang="zh-CN" sz="2400" b="1" dirty="0" err="1">
                <a:solidFill>
                  <a:srgbClr val="FF0000"/>
                </a:solidFill>
              </a:rPr>
              <a:t>A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bdiquer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la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couronne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!!!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fr-FR" altLang="zh-CN" b="1" dirty="0" smtClean="0"/>
          </a:p>
          <a:p>
            <a:r>
              <a:rPr lang="fr-FR" altLang="zh-CN" b="1" dirty="0" smtClean="0"/>
              <a:t>Pas </a:t>
            </a:r>
            <a:r>
              <a:rPr lang="fr-FR" altLang="zh-CN" b="1" dirty="0"/>
              <a:t>de sacrifice pour </a:t>
            </a:r>
            <a:r>
              <a:rPr lang="fr-FR" altLang="zh-CN" b="1" dirty="0" smtClean="0"/>
              <a:t>l'amour</a:t>
            </a:r>
          </a:p>
          <a:p>
            <a:r>
              <a:rPr lang="en-US" altLang="zh-CN" b="1" dirty="0"/>
              <a:t>Le </a:t>
            </a:r>
            <a:r>
              <a:rPr lang="en-US" altLang="zh-CN" b="1" dirty="0" err="1"/>
              <a:t>jugement</a:t>
            </a:r>
            <a:r>
              <a:rPr lang="en-US" altLang="zh-CN" b="1" dirty="0"/>
              <a:t> de P</a:t>
            </a:r>
            <a:r>
              <a:rPr lang="en-US" altLang="zh-CN" b="1" dirty="0" smtClean="0"/>
              <a:t>aris (</a:t>
            </a:r>
            <a:r>
              <a:rPr lang="zh-CN" altLang="en-US" b="1" dirty="0" smtClean="0"/>
              <a:t>不爱江山爱美人</a:t>
            </a:r>
            <a:r>
              <a:rPr lang="en-US" altLang="zh-CN" b="1" dirty="0" smtClean="0"/>
              <a:t>)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13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7490" r="3654" b="38913"/>
          <a:stretch/>
        </p:blipFill>
        <p:spPr>
          <a:xfrm>
            <a:off x="0" y="0"/>
            <a:ext cx="9144000" cy="5143500"/>
          </a:xfr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187624" y="1419622"/>
            <a:ext cx="6768752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€ 16,7 </a:t>
            </a:r>
            <a:r>
              <a:rPr lang="fr-FR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milliards</a:t>
            </a:r>
          </a:p>
          <a:p>
            <a:r>
              <a:rPr lang="fr-FR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1584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254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903345"/>
            <a:ext cx="5338936" cy="1656184"/>
          </a:xfrm>
        </p:spPr>
        <p:txBody>
          <a:bodyPr>
            <a:noAutofit/>
          </a:bodyPr>
          <a:lstStyle/>
          <a:p>
            <a:pPr algn="l"/>
            <a:r>
              <a:rPr lang="fr-FR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À votre avis, </a:t>
            </a:r>
            <a:br>
              <a:rPr lang="fr-FR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</a:br>
            <a:r>
              <a:rPr lang="fr-FR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que-ce que c’est le luxe?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3"/>
          <a:stretch/>
        </p:blipFill>
        <p:spPr>
          <a:xfrm>
            <a:off x="0" y="1"/>
            <a:ext cx="9144000" cy="514350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38114" y="195486"/>
            <a:ext cx="413388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Le Parfum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3638"/>
            <a:ext cx="1798320" cy="182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92" y="2583282"/>
            <a:ext cx="1828800" cy="1828800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210384" y="3355454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CHANEL</a:t>
            </a:r>
          </a:p>
          <a:p>
            <a:r>
              <a:rPr lang="fr-FR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N°5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123728" y="4299942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GUERLAIN</a:t>
            </a:r>
          </a:p>
          <a:p>
            <a:r>
              <a:rPr lang="fr-FR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Shalimar</a:t>
            </a:r>
            <a:endParaRPr lang="fr-FR" altLang="zh-CN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43758"/>
            <a:ext cx="1828800" cy="1828800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6969229" y="4371950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LANCOME</a:t>
            </a:r>
          </a:p>
          <a:p>
            <a:r>
              <a:rPr lang="fr-FR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Trésor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1320"/>
            <a:ext cx="1800200" cy="1800200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6980076" y="1923678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Dior</a:t>
            </a:r>
          </a:p>
          <a:p>
            <a:r>
              <a:rPr lang="fr-FR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J’adore</a:t>
            </a:r>
          </a:p>
        </p:txBody>
      </p:sp>
    </p:spTree>
    <p:extLst>
      <p:ext uri="{BB962C8B-B14F-4D97-AF65-F5344CB8AC3E}">
        <p14:creationId xmlns:p14="http://schemas.microsoft.com/office/powerpoint/2010/main" val="4512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5"/>
          <a:stretch/>
        </p:blipFill>
        <p:spPr>
          <a:xfrm>
            <a:off x="-10877" y="0"/>
            <a:ext cx="9345038" cy="5256584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95536" y="3075806"/>
            <a:ext cx="504056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La Haute Couture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23" y="1512168"/>
            <a:ext cx="1450973" cy="33638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6" y="297855"/>
            <a:ext cx="1559989" cy="206769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7309553" y="4075534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Louis</a:t>
            </a:r>
          </a:p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Vuitton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63216" y="1779662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Chanel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5764"/>
            <a:ext cx="1731628" cy="26000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5571728" y="2491358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Givenchy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47" y="1203598"/>
            <a:ext cx="1572165" cy="23557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3843536" y="2995414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Hermès</a:t>
            </a:r>
          </a:p>
        </p:txBody>
      </p:sp>
    </p:spTree>
    <p:extLst>
      <p:ext uri="{BB962C8B-B14F-4D97-AF65-F5344CB8AC3E}">
        <p14:creationId xmlns:p14="http://schemas.microsoft.com/office/powerpoint/2010/main" val="24703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5" y="-144016"/>
            <a:ext cx="9436540" cy="5308054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716016" y="-20538"/>
            <a:ext cx="413388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La Montre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95536" y="4136039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Cartier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48" y="2211944"/>
            <a:ext cx="1296144" cy="1924095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4716016" y="4147542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Hermès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505472" y="4136039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Herbelin</a:t>
            </a:r>
            <a:endParaRPr lang="fr-FR" altLang="zh-CN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92" y="2211944"/>
            <a:ext cx="1388368" cy="19355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" y="2211944"/>
            <a:ext cx="1449372" cy="19341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9" y="2211944"/>
            <a:ext cx="1337325" cy="1943982"/>
          </a:xfrm>
          <a:prstGeom prst="rect">
            <a:avLst/>
          </a:prstGeom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6651848" y="4147542"/>
            <a:ext cx="202460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Chanel</a:t>
            </a:r>
          </a:p>
        </p:txBody>
      </p:sp>
    </p:spTree>
    <p:extLst>
      <p:ext uri="{BB962C8B-B14F-4D97-AF65-F5344CB8AC3E}">
        <p14:creationId xmlns:p14="http://schemas.microsoft.com/office/powerpoint/2010/main" val="31068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" b="14007"/>
          <a:stretch/>
        </p:blipFill>
        <p:spPr>
          <a:xfrm>
            <a:off x="0" y="0"/>
            <a:ext cx="9345038" cy="5256584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059832" y="1707654"/>
            <a:ext cx="302433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Le Cuir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5840"/>
            <a:ext cx="1904058" cy="1904058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2483768" y="1491630"/>
            <a:ext cx="238464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Louis Vuitton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14385"/>
            <a:ext cx="2340027" cy="175502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4563616" y="4175297"/>
            <a:ext cx="238464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Chanel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32829"/>
            <a:ext cx="1736576" cy="1736576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835696" y="4182717"/>
            <a:ext cx="238464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Hermès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9501"/>
            <a:ext cx="1734889" cy="1906471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5292080" y="1491630"/>
            <a:ext cx="2384648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Dior</a:t>
            </a:r>
          </a:p>
        </p:txBody>
      </p:sp>
    </p:spTree>
    <p:extLst>
      <p:ext uri="{BB962C8B-B14F-4D97-AF65-F5344CB8AC3E}">
        <p14:creationId xmlns:p14="http://schemas.microsoft.com/office/powerpoint/2010/main" val="526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415321" cy="529141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427944" y="195486"/>
            <a:ext cx="4568080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Le Bijou</a:t>
            </a:r>
          </a:p>
        </p:txBody>
      </p:sp>
    </p:spTree>
    <p:extLst>
      <p:ext uri="{BB962C8B-B14F-4D97-AF65-F5344CB8AC3E}">
        <p14:creationId xmlns:p14="http://schemas.microsoft.com/office/powerpoint/2010/main" val="23378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303</Words>
  <Application>Microsoft Office PowerPoint</Application>
  <PresentationFormat>全屏显示(16:9)</PresentationFormat>
  <Paragraphs>89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Thème Office</vt:lpstr>
      <vt:lpstr>Xin GAO Xiaodi HUANG</vt:lpstr>
      <vt:lpstr>PowerPoint 演示文稿</vt:lpstr>
      <vt:lpstr>PowerPoint 演示文稿</vt:lpstr>
      <vt:lpstr>À votre avis,  que-ce que c’est le luxe?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43</cp:revision>
  <dcterms:created xsi:type="dcterms:W3CDTF">2014-11-14T17:15:04Z</dcterms:created>
  <dcterms:modified xsi:type="dcterms:W3CDTF">2014-11-19T07:13:14Z</dcterms:modified>
</cp:coreProperties>
</file>